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7" r:id="rId2"/>
    <p:sldId id="258" r:id="rId3"/>
    <p:sldId id="289"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94" r:id="rId22"/>
    <p:sldId id="295" r:id="rId23"/>
    <p:sldId id="279" r:id="rId24"/>
    <p:sldId id="296" r:id="rId25"/>
    <p:sldId id="280" r:id="rId26"/>
    <p:sldId id="281" r:id="rId27"/>
    <p:sldId id="282" r:id="rId28"/>
    <p:sldId id="283" r:id="rId29"/>
    <p:sldId id="301" r:id="rId30"/>
    <p:sldId id="285" r:id="rId31"/>
    <p:sldId id="284" r:id="rId32"/>
    <p:sldId id="297" r:id="rId33"/>
    <p:sldId id="293" r:id="rId34"/>
    <p:sldId id="286" r:id="rId35"/>
    <p:sldId id="287" r:id="rId36"/>
    <p:sldId id="290" r:id="rId37"/>
    <p:sldId id="298" r:id="rId38"/>
    <p:sldId id="300"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1358"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17:38.631"/>
    </inkml:context>
    <inkml:brush xml:id="br0">
      <inkml:brushProperty name="width" value="0.05" units="cm"/>
      <inkml:brushProperty name="height" value="0.05" units="cm"/>
      <inkml:brushProperty name="color" value="#00A0D7"/>
    </inkml:brush>
  </inkml:definitions>
  <inkml:trace contextRef="#ctx0" brushRef="#br0">253 29 3908,'15'-11'-156,"1"2"-172,0 0 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6T05:17:38.631"/>
    </inkml:context>
    <inkml:brush xml:id="br0">
      <inkml:brushProperty name="width" value="0.05" units="cm"/>
      <inkml:brushProperty name="height" value="0.05" units="cm"/>
      <inkml:brushProperty name="color" value="#00A0D7"/>
    </inkml:brush>
  </inkml:definitions>
  <inkml:trace contextRef="#ctx0" brushRef="#br0">253 29 3908,'15'-11'-156,"1"2"-172,0 0 72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63457-92EF-4A1D-8AA7-3BD55697A246}" type="datetimeFigureOut">
              <a:rPr lang="en-IN" smtClean="0"/>
              <a:t>27-09-2021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6DD26-4D5E-4D47-BFFC-3C4B0BDAFC3E}" type="slidenum">
              <a:rPr lang="en-IN" smtClean="0"/>
              <a:t>‹#›</a:t>
            </a:fld>
            <a:endParaRPr lang="en-IN"/>
          </a:p>
        </p:txBody>
      </p:sp>
    </p:spTree>
    <p:extLst>
      <p:ext uri="{BB962C8B-B14F-4D97-AF65-F5344CB8AC3E}">
        <p14:creationId xmlns:p14="http://schemas.microsoft.com/office/powerpoint/2010/main" val="1321483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IN"/>
              <a:t>Khritish K Behera </a:t>
            </a:r>
          </a:p>
        </p:txBody>
      </p:sp>
      <p:sp>
        <p:nvSpPr>
          <p:cNvPr id="5" name="Footer Placeholder 4"/>
          <p:cNvSpPr>
            <a:spLocks noGrp="1"/>
          </p:cNvSpPr>
          <p:nvPr>
            <p:ph type="ftr" sz="quarter" idx="11"/>
          </p:nvPr>
        </p:nvSpPr>
        <p:spPr/>
        <p:txBody>
          <a:bodyPr/>
          <a:lstStyle/>
          <a:p>
            <a:r>
              <a:rPr lang="en-IN"/>
              <a:t>IISER Bhopal</a:t>
            </a:r>
          </a:p>
        </p:txBody>
      </p:sp>
      <p:sp>
        <p:nvSpPr>
          <p:cNvPr id="6" name="Slide Number Placeholder 5"/>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3234348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Khritish K Behera </a:t>
            </a:r>
          </a:p>
        </p:txBody>
      </p:sp>
      <p:sp>
        <p:nvSpPr>
          <p:cNvPr id="5" name="Footer Placeholder 4"/>
          <p:cNvSpPr>
            <a:spLocks noGrp="1"/>
          </p:cNvSpPr>
          <p:nvPr>
            <p:ph type="ftr" sz="quarter" idx="11"/>
          </p:nvPr>
        </p:nvSpPr>
        <p:spPr/>
        <p:txBody>
          <a:bodyPr/>
          <a:lstStyle/>
          <a:p>
            <a:r>
              <a:rPr lang="en-IN"/>
              <a:t>IISER Bhopal</a:t>
            </a:r>
          </a:p>
        </p:txBody>
      </p:sp>
      <p:sp>
        <p:nvSpPr>
          <p:cNvPr id="6" name="Slide Number Placeholder 5"/>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400099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Khritish K Behera </a:t>
            </a:r>
          </a:p>
        </p:txBody>
      </p:sp>
      <p:sp>
        <p:nvSpPr>
          <p:cNvPr id="5" name="Footer Placeholder 4"/>
          <p:cNvSpPr>
            <a:spLocks noGrp="1"/>
          </p:cNvSpPr>
          <p:nvPr>
            <p:ph type="ftr" sz="quarter" idx="11"/>
          </p:nvPr>
        </p:nvSpPr>
        <p:spPr/>
        <p:txBody>
          <a:bodyPr/>
          <a:lstStyle/>
          <a:p>
            <a:r>
              <a:rPr lang="en-IN"/>
              <a:t>IISER Bhopal</a:t>
            </a:r>
          </a:p>
        </p:txBody>
      </p:sp>
      <p:sp>
        <p:nvSpPr>
          <p:cNvPr id="6" name="Slide Number Placeholder 5"/>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59121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Khritish K Behera </a:t>
            </a:r>
          </a:p>
        </p:txBody>
      </p:sp>
      <p:sp>
        <p:nvSpPr>
          <p:cNvPr id="5" name="Footer Placeholder 4"/>
          <p:cNvSpPr>
            <a:spLocks noGrp="1"/>
          </p:cNvSpPr>
          <p:nvPr>
            <p:ph type="ftr" sz="quarter" idx="11"/>
          </p:nvPr>
        </p:nvSpPr>
        <p:spPr/>
        <p:txBody>
          <a:bodyPr/>
          <a:lstStyle/>
          <a:p>
            <a:r>
              <a:rPr lang="en-IN"/>
              <a:t>IISER Bhopal</a:t>
            </a:r>
          </a:p>
        </p:txBody>
      </p:sp>
      <p:sp>
        <p:nvSpPr>
          <p:cNvPr id="6" name="Slide Number Placeholder 5"/>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1924747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IN"/>
              <a:t>Khritish K Behera </a:t>
            </a:r>
          </a:p>
        </p:txBody>
      </p:sp>
      <p:sp>
        <p:nvSpPr>
          <p:cNvPr id="5" name="Footer Placeholder 4"/>
          <p:cNvSpPr>
            <a:spLocks noGrp="1"/>
          </p:cNvSpPr>
          <p:nvPr>
            <p:ph type="ftr" sz="quarter" idx="11"/>
          </p:nvPr>
        </p:nvSpPr>
        <p:spPr/>
        <p:txBody>
          <a:bodyPr/>
          <a:lstStyle/>
          <a:p>
            <a:r>
              <a:rPr lang="en-IN"/>
              <a:t>IISER Bhopal</a:t>
            </a:r>
          </a:p>
        </p:txBody>
      </p:sp>
      <p:sp>
        <p:nvSpPr>
          <p:cNvPr id="6" name="Slide Number Placeholder 5"/>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477431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IN"/>
              <a:t>Khritish K Behera </a:t>
            </a:r>
          </a:p>
        </p:txBody>
      </p:sp>
      <p:sp>
        <p:nvSpPr>
          <p:cNvPr id="6" name="Footer Placeholder 5"/>
          <p:cNvSpPr>
            <a:spLocks noGrp="1"/>
          </p:cNvSpPr>
          <p:nvPr>
            <p:ph type="ftr" sz="quarter" idx="11"/>
          </p:nvPr>
        </p:nvSpPr>
        <p:spPr/>
        <p:txBody>
          <a:bodyPr/>
          <a:lstStyle/>
          <a:p>
            <a:r>
              <a:rPr lang="en-IN"/>
              <a:t>IISER Bhopal</a:t>
            </a:r>
          </a:p>
        </p:txBody>
      </p:sp>
      <p:sp>
        <p:nvSpPr>
          <p:cNvPr id="7" name="Slide Number Placeholder 6"/>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1604079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Khritish K Behera </a:t>
            </a:r>
          </a:p>
        </p:txBody>
      </p:sp>
      <p:sp>
        <p:nvSpPr>
          <p:cNvPr id="8" name="Footer Placeholder 7"/>
          <p:cNvSpPr>
            <a:spLocks noGrp="1"/>
          </p:cNvSpPr>
          <p:nvPr>
            <p:ph type="ftr" sz="quarter" idx="11"/>
          </p:nvPr>
        </p:nvSpPr>
        <p:spPr/>
        <p:txBody>
          <a:bodyPr/>
          <a:lstStyle/>
          <a:p>
            <a:r>
              <a:rPr lang="en-IN"/>
              <a:t>IISER Bhopal</a:t>
            </a:r>
          </a:p>
        </p:txBody>
      </p:sp>
      <p:sp>
        <p:nvSpPr>
          <p:cNvPr id="9" name="Slide Number Placeholder 8"/>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275334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General sli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9281"/>
            <a:ext cx="9144000" cy="878742"/>
          </a:xfrm>
        </p:spPr>
        <p:txBody>
          <a:bodyPr>
            <a:normAutofit/>
          </a:bodyPr>
          <a:lstStyle>
            <a:lvl1pPr algn="ctr">
              <a:defRPr sz="3600" b="1"/>
            </a:lvl1pPr>
          </a:lstStyle>
          <a:p>
            <a:r>
              <a:rPr lang="en-US" dirty="0"/>
              <a:t>Energy-Efficient Neuromorphic Computing</a:t>
            </a:r>
          </a:p>
        </p:txBody>
      </p:sp>
      <p:sp>
        <p:nvSpPr>
          <p:cNvPr id="3" name="Date Placeholder 2"/>
          <p:cNvSpPr>
            <a:spLocks noGrp="1"/>
          </p:cNvSpPr>
          <p:nvPr>
            <p:ph type="dt" sz="half" idx="10"/>
          </p:nvPr>
        </p:nvSpPr>
        <p:spPr>
          <a:xfrm>
            <a:off x="0" y="6483594"/>
            <a:ext cx="2057400" cy="365125"/>
          </a:xfrm>
        </p:spPr>
        <p:txBody>
          <a:bodyPr/>
          <a:lstStyle>
            <a:lvl1pPr>
              <a:defRPr sz="1100"/>
            </a:lvl1pPr>
          </a:lstStyle>
          <a:p>
            <a:r>
              <a:rPr lang="en-IN"/>
              <a:t>Khritish K Behera </a:t>
            </a:r>
            <a:endParaRPr lang="en-IN" dirty="0"/>
          </a:p>
        </p:txBody>
      </p:sp>
      <p:sp>
        <p:nvSpPr>
          <p:cNvPr id="4" name="Footer Placeholder 3"/>
          <p:cNvSpPr>
            <a:spLocks noGrp="1"/>
          </p:cNvSpPr>
          <p:nvPr>
            <p:ph type="ftr" sz="quarter" idx="11"/>
          </p:nvPr>
        </p:nvSpPr>
        <p:spPr>
          <a:xfrm>
            <a:off x="3028950" y="6483593"/>
            <a:ext cx="3086100" cy="365125"/>
          </a:xfrm>
        </p:spPr>
        <p:txBody>
          <a:bodyPr/>
          <a:lstStyle>
            <a:lvl1pPr>
              <a:defRPr sz="1100"/>
            </a:lvl1pPr>
          </a:lstStyle>
          <a:p>
            <a:r>
              <a:rPr lang="en-IN"/>
              <a:t>IISER Bhopal</a:t>
            </a:r>
            <a:endParaRPr lang="en-IN" dirty="0"/>
          </a:p>
        </p:txBody>
      </p:sp>
      <p:sp>
        <p:nvSpPr>
          <p:cNvPr id="5" name="Slide Number Placeholder 4"/>
          <p:cNvSpPr>
            <a:spLocks noGrp="1"/>
          </p:cNvSpPr>
          <p:nvPr>
            <p:ph type="sldNum" sz="quarter" idx="12"/>
          </p:nvPr>
        </p:nvSpPr>
        <p:spPr>
          <a:xfrm>
            <a:off x="7086600" y="6483592"/>
            <a:ext cx="2057400" cy="365125"/>
          </a:xfrm>
        </p:spPr>
        <p:txBody>
          <a:bodyPr/>
          <a:lstStyle>
            <a:lvl1pPr>
              <a:defRPr sz="1100"/>
            </a:lvl1pPr>
          </a:lstStyle>
          <a:p>
            <a:fld id="{8E7B0F21-D4CD-49F4-A017-610E9F53B950}" type="slidenum">
              <a:rPr lang="en-IN" smtClean="0"/>
              <a:pPr/>
              <a:t>‹#›</a:t>
            </a:fld>
            <a:endParaRPr lang="en-IN" dirty="0"/>
          </a:p>
        </p:txBody>
      </p:sp>
    </p:spTree>
    <p:extLst>
      <p:ext uri="{BB962C8B-B14F-4D97-AF65-F5344CB8AC3E}">
        <p14:creationId xmlns:p14="http://schemas.microsoft.com/office/powerpoint/2010/main" val="3694969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Khritish K Behera </a:t>
            </a:r>
          </a:p>
        </p:txBody>
      </p:sp>
      <p:sp>
        <p:nvSpPr>
          <p:cNvPr id="3" name="Footer Placeholder 2"/>
          <p:cNvSpPr>
            <a:spLocks noGrp="1"/>
          </p:cNvSpPr>
          <p:nvPr>
            <p:ph type="ftr" sz="quarter" idx="11"/>
          </p:nvPr>
        </p:nvSpPr>
        <p:spPr/>
        <p:txBody>
          <a:bodyPr/>
          <a:lstStyle/>
          <a:p>
            <a:r>
              <a:rPr lang="en-IN"/>
              <a:t>IISER Bhopal</a:t>
            </a:r>
          </a:p>
        </p:txBody>
      </p:sp>
      <p:sp>
        <p:nvSpPr>
          <p:cNvPr id="4" name="Slide Number Placeholder 3"/>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2794743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Khritish K Behera </a:t>
            </a:r>
          </a:p>
        </p:txBody>
      </p:sp>
      <p:sp>
        <p:nvSpPr>
          <p:cNvPr id="6" name="Footer Placeholder 5"/>
          <p:cNvSpPr>
            <a:spLocks noGrp="1"/>
          </p:cNvSpPr>
          <p:nvPr>
            <p:ph type="ftr" sz="quarter" idx="11"/>
          </p:nvPr>
        </p:nvSpPr>
        <p:spPr/>
        <p:txBody>
          <a:bodyPr/>
          <a:lstStyle/>
          <a:p>
            <a:r>
              <a:rPr lang="en-IN"/>
              <a:t>IISER Bhopal</a:t>
            </a:r>
          </a:p>
        </p:txBody>
      </p:sp>
      <p:sp>
        <p:nvSpPr>
          <p:cNvPr id="7" name="Slide Number Placeholder 6"/>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3480728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Khritish K Behera </a:t>
            </a:r>
          </a:p>
        </p:txBody>
      </p:sp>
      <p:sp>
        <p:nvSpPr>
          <p:cNvPr id="6" name="Footer Placeholder 5"/>
          <p:cNvSpPr>
            <a:spLocks noGrp="1"/>
          </p:cNvSpPr>
          <p:nvPr>
            <p:ph type="ftr" sz="quarter" idx="11"/>
          </p:nvPr>
        </p:nvSpPr>
        <p:spPr/>
        <p:txBody>
          <a:bodyPr/>
          <a:lstStyle/>
          <a:p>
            <a:r>
              <a:rPr lang="en-IN"/>
              <a:t>IISER Bhopal</a:t>
            </a:r>
          </a:p>
        </p:txBody>
      </p:sp>
      <p:sp>
        <p:nvSpPr>
          <p:cNvPr id="7" name="Slide Number Placeholder 6"/>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600329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N"/>
              <a:t>Khritish K Behera </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IISER Bhopal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7B0F21-D4CD-49F4-A017-610E9F53B950}" type="slidenum">
              <a:rPr lang="en-IN" smtClean="0"/>
              <a:t>‹#›</a:t>
            </a:fld>
            <a:endParaRPr lang="en-IN"/>
          </a:p>
        </p:txBody>
      </p:sp>
    </p:spTree>
    <p:extLst>
      <p:ext uri="{BB962C8B-B14F-4D97-AF65-F5344CB8AC3E}">
        <p14:creationId xmlns:p14="http://schemas.microsoft.com/office/powerpoint/2010/main" val="28865983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untal@iiserb.ac.in" TargetMode="External"/><Relationship Id="rId2" Type="http://schemas.openxmlformats.org/officeDocument/2006/relationships/hyperlink" Target="mailto:khritish17@iiserb.ac.in"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31.png"/><Relationship Id="rId12" Type="http://schemas.openxmlformats.org/officeDocument/2006/relationships/image" Target="../media/image20.png"/><Relationship Id="rId2" Type="http://schemas.openxmlformats.org/officeDocument/2006/relationships/image" Target="../media/image9.png"/><Relationship Id="rId16"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16.png"/><Relationship Id="rId5" Type="http://schemas.openxmlformats.org/officeDocument/2006/relationships/image" Target="../media/image29.png"/><Relationship Id="rId15" Type="http://schemas.openxmlformats.org/officeDocument/2006/relationships/image" Target="../media/image34.png"/><Relationship Id="rId10" Type="http://schemas.openxmlformats.org/officeDocument/2006/relationships/image" Target="../media/image15.png"/><Relationship Id="rId4" Type="http://schemas.openxmlformats.org/officeDocument/2006/relationships/image" Target="../media/image28.png"/><Relationship Id="rId9" Type="http://schemas.openxmlformats.org/officeDocument/2006/relationships/image" Target="../media/image14.png"/><Relationship Id="rId1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customXml" Target="../ink/ink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8" Type="http://schemas.openxmlformats.org/officeDocument/2006/relationships/image" Target="../media/image190.png"/><Relationship Id="rId26" Type="http://schemas.openxmlformats.org/officeDocument/2006/relationships/image" Target="../media/image52.png"/><Relationship Id="rId21" Type="http://schemas.openxmlformats.org/officeDocument/2006/relationships/image" Target="../media/image47.png"/><Relationship Id="rId17" Type="http://schemas.openxmlformats.org/officeDocument/2006/relationships/image" Target="../media/image180.png"/><Relationship Id="rId25" Type="http://schemas.openxmlformats.org/officeDocument/2006/relationships/image" Target="../media/image40.svg"/><Relationship Id="rId16" Type="http://schemas.openxmlformats.org/officeDocument/2006/relationships/image" Target="../media/image170.png"/><Relationship Id="rId20" Type="http://schemas.openxmlformats.org/officeDocument/2006/relationships/image" Target="../media/image46.png"/><Relationship Id="rId29" Type="http://schemas.openxmlformats.org/officeDocument/2006/relationships/image" Target="../media/image42.png"/><Relationship Id="rId1" Type="http://schemas.openxmlformats.org/officeDocument/2006/relationships/slideLayout" Target="../slideLayouts/slideLayout6.xml"/><Relationship Id="rId11" Type="http://schemas.openxmlformats.org/officeDocument/2006/relationships/image" Target="../media/image120.png"/><Relationship Id="rId24" Type="http://schemas.openxmlformats.org/officeDocument/2006/relationships/image" Target="../media/image39.png"/><Relationship Id="rId23" Type="http://schemas.openxmlformats.org/officeDocument/2006/relationships/image" Target="../media/image38.svg"/><Relationship Id="rId28" Type="http://schemas.openxmlformats.org/officeDocument/2006/relationships/image" Target="../media/image41.png"/><Relationship Id="rId19" Type="http://schemas.openxmlformats.org/officeDocument/2006/relationships/image" Target="../media/image45.png"/><Relationship Id="rId10" Type="http://schemas.openxmlformats.org/officeDocument/2006/relationships/image" Target="../media/image110.png"/><Relationship Id="rId22" Type="http://schemas.openxmlformats.org/officeDocument/2006/relationships/image" Target="../media/image37.png"/><Relationship Id="rId27" Type="http://schemas.openxmlformats.org/officeDocument/2006/relationships/image" Target="../media/image53.png"/><Relationship Id="rId30"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44.jp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48.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48.png"/><Relationship Id="rId2" Type="http://schemas.openxmlformats.org/officeDocument/2006/relationships/image" Target="../media/image49.jp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1.png"/><Relationship Id="rId9"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5.png"/><Relationship Id="rId7" Type="http://schemas.openxmlformats.org/officeDocument/2006/relationships/image" Target="../media/image48.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61.jp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30.png"/><Relationship Id="rId1" Type="http://schemas.openxmlformats.org/officeDocument/2006/relationships/slideLayout" Target="../slideLayouts/slideLayout6.xml"/><Relationship Id="rId6" Type="http://schemas.openxmlformats.org/officeDocument/2006/relationships/image" Target="../media/image69.wmf"/><Relationship Id="rId5" Type="http://schemas.openxmlformats.org/officeDocument/2006/relationships/oleObject" Target="../embeddings/oleObject1.bin"/><Relationship Id="rId4" Type="http://schemas.openxmlformats.org/officeDocument/2006/relationships/image" Target="../media/image6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g"/><Relationship Id="rId1" Type="http://schemas.openxmlformats.org/officeDocument/2006/relationships/slideLayout" Target="../slideLayouts/slideLayout6.xml"/><Relationship Id="rId4" Type="http://schemas.openxmlformats.org/officeDocument/2006/relationships/image" Target="../media/image560.png"/></Relationships>
</file>

<file path=ppt/slides/_rels/slide35.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80.jpe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79.jpeg"/><Relationship Id="rId5" Type="http://schemas.openxmlformats.org/officeDocument/2006/relationships/image" Target="../media/image83.png"/><Relationship Id="rId4" Type="http://schemas.openxmlformats.org/officeDocument/2006/relationships/image" Target="../media/image78.jpe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84.png"/><Relationship Id="rId7" Type="http://schemas.openxmlformats.org/officeDocument/2006/relationships/image" Target="../media/image79.png"/><Relationship Id="rId2" Type="http://schemas.openxmlformats.org/officeDocument/2006/relationships/image" Target="../media/image83.jpeg"/><Relationship Id="rId1" Type="http://schemas.openxmlformats.org/officeDocument/2006/relationships/slideLayout" Target="../slideLayouts/slideLayout6.xml"/><Relationship Id="rId6" Type="http://schemas.openxmlformats.org/officeDocument/2006/relationships/image" Target="../media/image78.png"/><Relationship Id="rId11" Type="http://schemas.openxmlformats.org/officeDocument/2006/relationships/image" Target="../media/image94.png"/><Relationship Id="rId5" Type="http://schemas.openxmlformats.org/officeDocument/2006/relationships/image" Target="../media/image86.png"/><Relationship Id="rId10" Type="http://schemas.openxmlformats.org/officeDocument/2006/relationships/image" Target="../media/image93.png"/><Relationship Id="rId4" Type="http://schemas.openxmlformats.org/officeDocument/2006/relationships/image" Target="../media/image85.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6.png"/><Relationship Id="rId7" Type="http://schemas.openxmlformats.org/officeDocument/2006/relationships/image" Target="../media/image89.png"/><Relationship Id="rId2" Type="http://schemas.openxmlformats.org/officeDocument/2006/relationships/image" Target="../media/image87.jpe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36787-62E7-4BCF-B7B9-2CAE5C7444A9}"/>
              </a:ext>
            </a:extLst>
          </p:cNvPr>
          <p:cNvSpPr>
            <a:spLocks noGrp="1"/>
          </p:cNvSpPr>
          <p:nvPr>
            <p:ph type="title"/>
          </p:nvPr>
        </p:nvSpPr>
        <p:spPr/>
        <p:txBody>
          <a:bodyPr/>
          <a:lstStyle/>
          <a:p>
            <a:r>
              <a:rPr lang="en-US">
                <a:solidFill>
                  <a:schemeClr val="accent1">
                    <a:lumMod val="75000"/>
                  </a:schemeClr>
                </a:solidFill>
              </a:rPr>
              <a:t>Energy-Efficient Neuromorphic Computing </a:t>
            </a:r>
            <a:endParaRPr lang="en-IN" dirty="0">
              <a:solidFill>
                <a:schemeClr val="accent1">
                  <a:lumMod val="75000"/>
                </a:schemeClr>
              </a:solidFill>
            </a:endParaRPr>
          </a:p>
        </p:txBody>
      </p:sp>
      <p:sp>
        <p:nvSpPr>
          <p:cNvPr id="5" name="Slide Number Placeholder 4">
            <a:extLst>
              <a:ext uri="{FF2B5EF4-FFF2-40B4-BE49-F238E27FC236}">
                <a16:creationId xmlns:a16="http://schemas.microsoft.com/office/drawing/2014/main" id="{8CE773BB-C55D-43A6-82F9-8C7113FBA86C}"/>
              </a:ext>
            </a:extLst>
          </p:cNvPr>
          <p:cNvSpPr>
            <a:spLocks noGrp="1"/>
          </p:cNvSpPr>
          <p:nvPr>
            <p:ph type="sldNum" sz="quarter" idx="12"/>
          </p:nvPr>
        </p:nvSpPr>
        <p:spPr/>
        <p:txBody>
          <a:bodyPr/>
          <a:lstStyle/>
          <a:p>
            <a:fld id="{8E7B0F21-D4CD-49F4-A017-610E9F53B950}" type="slidenum">
              <a:rPr lang="en-IN" smtClean="0"/>
              <a:pPr/>
              <a:t>1</a:t>
            </a:fld>
            <a:endParaRPr lang="en-IN" dirty="0"/>
          </a:p>
        </p:txBody>
      </p:sp>
      <p:sp>
        <p:nvSpPr>
          <p:cNvPr id="6" name="TextBox 5">
            <a:extLst>
              <a:ext uri="{FF2B5EF4-FFF2-40B4-BE49-F238E27FC236}">
                <a16:creationId xmlns:a16="http://schemas.microsoft.com/office/drawing/2014/main" id="{FFC6C28D-C7CE-4EB8-BF6F-C3D8DE665BB0}"/>
              </a:ext>
            </a:extLst>
          </p:cNvPr>
          <p:cNvSpPr txBox="1"/>
          <p:nvPr/>
        </p:nvSpPr>
        <p:spPr>
          <a:xfrm>
            <a:off x="444011" y="905608"/>
            <a:ext cx="8255977" cy="646331"/>
          </a:xfrm>
          <a:prstGeom prst="rect">
            <a:avLst/>
          </a:prstGeom>
          <a:noFill/>
        </p:spPr>
        <p:txBody>
          <a:bodyPr wrap="square" rtlCol="0">
            <a:spAutoFit/>
          </a:bodyPr>
          <a:lstStyle/>
          <a:p>
            <a:pPr algn="ctr"/>
            <a:r>
              <a:rPr lang="en-US" sz="3600" b="1">
                <a:solidFill>
                  <a:srgbClr val="C00000"/>
                </a:solidFill>
                <a:latin typeface="+mj-lt"/>
              </a:rPr>
              <a:t>MS Project: Mid-Term Presentation</a:t>
            </a:r>
            <a:endParaRPr lang="en-IN" sz="3600" b="1" dirty="0">
              <a:solidFill>
                <a:srgbClr val="C00000"/>
              </a:solidFill>
              <a:latin typeface="+mj-lt"/>
            </a:endParaRPr>
          </a:p>
        </p:txBody>
      </p:sp>
      <p:sp>
        <p:nvSpPr>
          <p:cNvPr id="7" name="TextBox 6">
            <a:extLst>
              <a:ext uri="{FF2B5EF4-FFF2-40B4-BE49-F238E27FC236}">
                <a16:creationId xmlns:a16="http://schemas.microsoft.com/office/drawing/2014/main" id="{38C9F318-2CD7-41D1-9321-14AE34F524D2}"/>
              </a:ext>
            </a:extLst>
          </p:cNvPr>
          <p:cNvSpPr txBox="1"/>
          <p:nvPr/>
        </p:nvSpPr>
        <p:spPr>
          <a:xfrm>
            <a:off x="0" y="2448104"/>
            <a:ext cx="9144000" cy="2492990"/>
          </a:xfrm>
          <a:prstGeom prst="rect">
            <a:avLst/>
          </a:prstGeom>
          <a:noFill/>
        </p:spPr>
        <p:txBody>
          <a:bodyPr wrap="square" rtlCol="0">
            <a:spAutoFit/>
          </a:bodyPr>
          <a:lstStyle/>
          <a:p>
            <a:pPr algn="ctr"/>
            <a:r>
              <a:rPr lang="en-US" sz="2600"/>
              <a:t>Khritish Kumar Behera </a:t>
            </a:r>
          </a:p>
          <a:p>
            <a:pPr algn="ctr"/>
            <a:r>
              <a:rPr lang="en-US" sz="2600"/>
              <a:t>Roll: 17125, Email: </a:t>
            </a:r>
            <a:r>
              <a:rPr lang="en-US" sz="2600">
                <a:hlinkClick r:id="rId2"/>
              </a:rPr>
              <a:t>khritish17@iiserb.ac.in</a:t>
            </a:r>
            <a:endParaRPr lang="en-US" sz="2600"/>
          </a:p>
          <a:p>
            <a:pPr algn="ctr"/>
            <a:r>
              <a:rPr lang="en-US" sz="2600"/>
              <a:t>Electrical Engineering and Computer Science [EECS] Dept. </a:t>
            </a:r>
          </a:p>
          <a:p>
            <a:pPr algn="ctr"/>
            <a:r>
              <a:rPr lang="en-US" sz="2600"/>
              <a:t>Indian Institute of Science Education and Research [IISER] Bhopal</a:t>
            </a:r>
          </a:p>
          <a:p>
            <a:pPr algn="ctr"/>
            <a:endParaRPr lang="en-US" sz="2600"/>
          </a:p>
          <a:p>
            <a:pPr algn="ctr"/>
            <a:r>
              <a:rPr lang="en-US" sz="2600" b="1"/>
              <a:t>Advisor:</a:t>
            </a:r>
            <a:r>
              <a:rPr lang="en-US" sz="2600"/>
              <a:t> Dr. Kuntal Roy, Email: </a:t>
            </a:r>
            <a:r>
              <a:rPr lang="en-US" sz="2600">
                <a:hlinkClick r:id="rId3"/>
              </a:rPr>
              <a:t>kuntal@iiserb.ac.in</a:t>
            </a:r>
            <a:r>
              <a:rPr lang="en-US" sz="2600"/>
              <a:t> </a:t>
            </a:r>
            <a:endParaRPr lang="en-US" sz="2600" dirty="0"/>
          </a:p>
        </p:txBody>
      </p:sp>
    </p:spTree>
    <p:extLst>
      <p:ext uri="{BB962C8B-B14F-4D97-AF65-F5344CB8AC3E}">
        <p14:creationId xmlns:p14="http://schemas.microsoft.com/office/powerpoint/2010/main" val="3468456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B8ED-F74F-4459-B6A2-688A293A35B4}"/>
              </a:ext>
            </a:extLst>
          </p:cNvPr>
          <p:cNvSpPr>
            <a:spLocks noGrp="1"/>
          </p:cNvSpPr>
          <p:nvPr>
            <p:ph type="title"/>
          </p:nvPr>
        </p:nvSpPr>
        <p:spPr/>
        <p:txBody>
          <a:bodyPr/>
          <a:lstStyle/>
          <a:p>
            <a:r>
              <a:rPr lang="en-US" dirty="0"/>
              <a:t>Artificial Neural Network: Activation Function</a:t>
            </a:r>
            <a:endParaRPr lang="en-IN" dirty="0"/>
          </a:p>
        </p:txBody>
      </p:sp>
      <p:sp>
        <p:nvSpPr>
          <p:cNvPr id="3" name="Date Placeholder 2">
            <a:extLst>
              <a:ext uri="{FF2B5EF4-FFF2-40B4-BE49-F238E27FC236}">
                <a16:creationId xmlns:a16="http://schemas.microsoft.com/office/drawing/2014/main" id="{55732F70-0A58-4DA2-A09B-14995FA45469}"/>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9908582A-8CAF-43DD-B9A9-21FB69710837}"/>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18BBF3A1-67F7-48D6-9E20-A4AE7404D6C6}"/>
              </a:ext>
            </a:extLst>
          </p:cNvPr>
          <p:cNvSpPr>
            <a:spLocks noGrp="1"/>
          </p:cNvSpPr>
          <p:nvPr>
            <p:ph type="sldNum" sz="quarter" idx="12"/>
          </p:nvPr>
        </p:nvSpPr>
        <p:spPr/>
        <p:txBody>
          <a:bodyPr/>
          <a:lstStyle/>
          <a:p>
            <a:fld id="{8E7B0F21-D4CD-49F4-A017-610E9F53B950}" type="slidenum">
              <a:rPr lang="en-IN" smtClean="0"/>
              <a:pPr/>
              <a:t>10</a:t>
            </a:fld>
            <a:endParaRPr lang="en-IN" dirty="0"/>
          </a:p>
        </p:txBody>
      </p:sp>
      <p:sp>
        <p:nvSpPr>
          <p:cNvPr id="14" name="TextBox 13">
            <a:extLst>
              <a:ext uri="{FF2B5EF4-FFF2-40B4-BE49-F238E27FC236}">
                <a16:creationId xmlns:a16="http://schemas.microsoft.com/office/drawing/2014/main" id="{F02A1753-878D-4621-B027-1C229ECD8EE1}"/>
              </a:ext>
            </a:extLst>
          </p:cNvPr>
          <p:cNvSpPr txBox="1"/>
          <p:nvPr/>
        </p:nvSpPr>
        <p:spPr>
          <a:xfrm>
            <a:off x="2079381" y="808893"/>
            <a:ext cx="4985238" cy="707886"/>
          </a:xfrm>
          <a:prstGeom prst="rect">
            <a:avLst/>
          </a:prstGeom>
          <a:solidFill>
            <a:schemeClr val="accent4">
              <a:lumMod val="60000"/>
              <a:lumOff val="40000"/>
            </a:schemeClr>
          </a:solidFill>
        </p:spPr>
        <p:txBody>
          <a:bodyPr wrap="square" rtlCol="0">
            <a:spAutoFit/>
          </a:bodyPr>
          <a:lstStyle/>
          <a:p>
            <a:pPr algn="ctr"/>
            <a:r>
              <a:rPr lang="en-US" sz="2000" b="1" dirty="0"/>
              <a:t>Non-Linearity of Activation Function is the super-power of Artificial Neural Network </a:t>
            </a:r>
            <a:endParaRPr lang="en-IN" sz="2000" b="1" dirty="0"/>
          </a:p>
        </p:txBody>
      </p:sp>
      <p:cxnSp>
        <p:nvCxnSpPr>
          <p:cNvPr id="17" name="Google Shape;487;p28">
            <a:extLst>
              <a:ext uri="{FF2B5EF4-FFF2-40B4-BE49-F238E27FC236}">
                <a16:creationId xmlns:a16="http://schemas.microsoft.com/office/drawing/2014/main" id="{5F89BEF6-AB39-4379-BAB9-B25AE8E4BA2C}"/>
              </a:ext>
            </a:extLst>
          </p:cNvPr>
          <p:cNvCxnSpPr/>
          <p:nvPr/>
        </p:nvCxnSpPr>
        <p:spPr>
          <a:xfrm rot="10800000" flipH="1">
            <a:off x="861961" y="1903230"/>
            <a:ext cx="1200" cy="2936400"/>
          </a:xfrm>
          <a:prstGeom prst="straightConnector1">
            <a:avLst/>
          </a:prstGeom>
          <a:noFill/>
          <a:ln w="19050" cap="flat" cmpd="sng">
            <a:solidFill>
              <a:schemeClr val="dk2"/>
            </a:solidFill>
            <a:prstDash val="solid"/>
            <a:round/>
            <a:headEnd type="none" w="sm" len="sm"/>
            <a:tailEnd type="triangle" w="med" len="med"/>
          </a:ln>
        </p:spPr>
      </p:cxnSp>
      <p:cxnSp>
        <p:nvCxnSpPr>
          <p:cNvPr id="18" name="Google Shape;488;p28">
            <a:extLst>
              <a:ext uri="{FF2B5EF4-FFF2-40B4-BE49-F238E27FC236}">
                <a16:creationId xmlns:a16="http://schemas.microsoft.com/office/drawing/2014/main" id="{C71E0633-0F44-42D9-B5B7-5ABE88453296}"/>
              </a:ext>
            </a:extLst>
          </p:cNvPr>
          <p:cNvCxnSpPr>
            <a:cxnSpLocks/>
          </p:cNvCxnSpPr>
          <p:nvPr/>
        </p:nvCxnSpPr>
        <p:spPr>
          <a:xfrm flipV="1">
            <a:off x="699491" y="4655127"/>
            <a:ext cx="3153355" cy="55794"/>
          </a:xfrm>
          <a:prstGeom prst="straightConnector1">
            <a:avLst/>
          </a:prstGeom>
          <a:noFill/>
          <a:ln w="19050" cap="flat" cmpd="sng">
            <a:solidFill>
              <a:schemeClr val="dk2"/>
            </a:solidFill>
            <a:prstDash val="solid"/>
            <a:round/>
            <a:headEnd type="none" w="sm" len="sm"/>
            <a:tailEnd type="triangle" w="med" len="med"/>
          </a:ln>
        </p:spPr>
      </p:cxnSp>
      <p:sp>
        <p:nvSpPr>
          <p:cNvPr id="19" name="Google Shape;489;p28">
            <a:extLst>
              <a:ext uri="{FF2B5EF4-FFF2-40B4-BE49-F238E27FC236}">
                <a16:creationId xmlns:a16="http://schemas.microsoft.com/office/drawing/2014/main" id="{9D95CC9E-AC40-468C-8317-C6A1A3A7ECD8}"/>
              </a:ext>
            </a:extLst>
          </p:cNvPr>
          <p:cNvSpPr/>
          <p:nvPr/>
        </p:nvSpPr>
        <p:spPr>
          <a:xfrm>
            <a:off x="1174625" y="2664079"/>
            <a:ext cx="324900" cy="3219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490;p28">
            <a:extLst>
              <a:ext uri="{FF2B5EF4-FFF2-40B4-BE49-F238E27FC236}">
                <a16:creationId xmlns:a16="http://schemas.microsoft.com/office/drawing/2014/main" id="{1B34314D-7AC7-4391-8D60-7504C5B0A87B}"/>
              </a:ext>
            </a:extLst>
          </p:cNvPr>
          <p:cNvSpPr/>
          <p:nvPr/>
        </p:nvSpPr>
        <p:spPr>
          <a:xfrm>
            <a:off x="1296477" y="3190376"/>
            <a:ext cx="324900" cy="3219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491;p28">
            <a:extLst>
              <a:ext uri="{FF2B5EF4-FFF2-40B4-BE49-F238E27FC236}">
                <a16:creationId xmlns:a16="http://schemas.microsoft.com/office/drawing/2014/main" id="{4C6F2E34-4E43-4DA2-B667-C838095F3CAC}"/>
              </a:ext>
            </a:extLst>
          </p:cNvPr>
          <p:cNvSpPr/>
          <p:nvPr/>
        </p:nvSpPr>
        <p:spPr>
          <a:xfrm>
            <a:off x="2365963" y="3190376"/>
            <a:ext cx="324900" cy="3219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492;p28">
            <a:extLst>
              <a:ext uri="{FF2B5EF4-FFF2-40B4-BE49-F238E27FC236}">
                <a16:creationId xmlns:a16="http://schemas.microsoft.com/office/drawing/2014/main" id="{6476FB1A-64BD-4454-BED5-FEABCA41C362}"/>
              </a:ext>
            </a:extLst>
          </p:cNvPr>
          <p:cNvSpPr/>
          <p:nvPr/>
        </p:nvSpPr>
        <p:spPr>
          <a:xfrm>
            <a:off x="1829889" y="3616296"/>
            <a:ext cx="324900" cy="3219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 name="Google Shape;493;p28">
            <a:extLst>
              <a:ext uri="{FF2B5EF4-FFF2-40B4-BE49-F238E27FC236}">
                <a16:creationId xmlns:a16="http://schemas.microsoft.com/office/drawing/2014/main" id="{FF877F63-CBE8-49DC-948D-34ADE58B89A7}"/>
              </a:ext>
            </a:extLst>
          </p:cNvPr>
          <p:cNvCxnSpPr/>
          <p:nvPr/>
        </p:nvCxnSpPr>
        <p:spPr>
          <a:xfrm rot="10800000" flipH="1">
            <a:off x="985104" y="2418027"/>
            <a:ext cx="1963200" cy="1827900"/>
          </a:xfrm>
          <a:prstGeom prst="straightConnector1">
            <a:avLst/>
          </a:prstGeom>
          <a:noFill/>
          <a:ln w="19050" cap="flat" cmpd="sng">
            <a:solidFill>
              <a:srgbClr val="C00000"/>
            </a:solidFill>
            <a:prstDash val="solid"/>
            <a:round/>
            <a:headEnd type="none" w="sm" len="sm"/>
            <a:tailEnd type="none" w="sm" len="sm"/>
          </a:ln>
        </p:spPr>
      </p:cxnSp>
      <p:cxnSp>
        <p:nvCxnSpPr>
          <p:cNvPr id="24" name="Google Shape;494;p28">
            <a:extLst>
              <a:ext uri="{FF2B5EF4-FFF2-40B4-BE49-F238E27FC236}">
                <a16:creationId xmlns:a16="http://schemas.microsoft.com/office/drawing/2014/main" id="{F124CF75-1444-4AF3-846E-DEE4D3EBE0FE}"/>
              </a:ext>
            </a:extLst>
          </p:cNvPr>
          <p:cNvCxnSpPr>
            <a:cxnSpLocks/>
          </p:cNvCxnSpPr>
          <p:nvPr/>
        </p:nvCxnSpPr>
        <p:spPr>
          <a:xfrm flipV="1">
            <a:off x="5310898" y="1907931"/>
            <a:ext cx="0" cy="2931699"/>
          </a:xfrm>
          <a:prstGeom prst="straightConnector1">
            <a:avLst/>
          </a:prstGeom>
          <a:noFill/>
          <a:ln w="19050" cap="flat" cmpd="sng">
            <a:solidFill>
              <a:schemeClr val="dk2"/>
            </a:solidFill>
            <a:prstDash val="solid"/>
            <a:round/>
            <a:headEnd type="none" w="sm" len="sm"/>
            <a:tailEnd type="triangle" w="med" len="med"/>
          </a:ln>
        </p:spPr>
      </p:cxnSp>
      <p:cxnSp>
        <p:nvCxnSpPr>
          <p:cNvPr id="25" name="Google Shape;495;p28">
            <a:extLst>
              <a:ext uri="{FF2B5EF4-FFF2-40B4-BE49-F238E27FC236}">
                <a16:creationId xmlns:a16="http://schemas.microsoft.com/office/drawing/2014/main" id="{5A518158-31ED-4AE5-A356-0C7A3C4DF236}"/>
              </a:ext>
            </a:extLst>
          </p:cNvPr>
          <p:cNvCxnSpPr>
            <a:cxnSpLocks/>
          </p:cNvCxnSpPr>
          <p:nvPr/>
        </p:nvCxnSpPr>
        <p:spPr>
          <a:xfrm flipV="1">
            <a:off x="5209654" y="4633491"/>
            <a:ext cx="3072386" cy="34546"/>
          </a:xfrm>
          <a:prstGeom prst="straightConnector1">
            <a:avLst/>
          </a:prstGeom>
          <a:noFill/>
          <a:ln w="19050" cap="flat" cmpd="sng">
            <a:solidFill>
              <a:schemeClr val="dk2"/>
            </a:solidFill>
            <a:prstDash val="solid"/>
            <a:round/>
            <a:headEnd type="none" w="sm" len="sm"/>
            <a:tailEnd type="triangle" w="med" len="med"/>
          </a:ln>
        </p:spPr>
      </p:cxnSp>
      <p:sp>
        <p:nvSpPr>
          <p:cNvPr id="26" name="Google Shape;496;p28">
            <a:extLst>
              <a:ext uri="{FF2B5EF4-FFF2-40B4-BE49-F238E27FC236}">
                <a16:creationId xmlns:a16="http://schemas.microsoft.com/office/drawing/2014/main" id="{DB851532-3400-41AC-8E41-123C7EFC179B}"/>
              </a:ext>
            </a:extLst>
          </p:cNvPr>
          <p:cNvSpPr/>
          <p:nvPr/>
        </p:nvSpPr>
        <p:spPr>
          <a:xfrm>
            <a:off x="6938573" y="2659553"/>
            <a:ext cx="324900" cy="3348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497;p28">
            <a:extLst>
              <a:ext uri="{FF2B5EF4-FFF2-40B4-BE49-F238E27FC236}">
                <a16:creationId xmlns:a16="http://schemas.microsoft.com/office/drawing/2014/main" id="{160AB275-F8A1-4A69-B8D0-09845CA8CD06}"/>
              </a:ext>
            </a:extLst>
          </p:cNvPr>
          <p:cNvSpPr/>
          <p:nvPr/>
        </p:nvSpPr>
        <p:spPr>
          <a:xfrm>
            <a:off x="5745429" y="3663795"/>
            <a:ext cx="324900" cy="3348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498;p28">
            <a:extLst>
              <a:ext uri="{FF2B5EF4-FFF2-40B4-BE49-F238E27FC236}">
                <a16:creationId xmlns:a16="http://schemas.microsoft.com/office/drawing/2014/main" id="{FCFC8175-BD64-4522-8B99-1DD590612AFE}"/>
              </a:ext>
            </a:extLst>
          </p:cNvPr>
          <p:cNvSpPr/>
          <p:nvPr/>
        </p:nvSpPr>
        <p:spPr>
          <a:xfrm>
            <a:off x="5745429" y="2717949"/>
            <a:ext cx="324900" cy="3348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499;p28">
            <a:extLst>
              <a:ext uri="{FF2B5EF4-FFF2-40B4-BE49-F238E27FC236}">
                <a16:creationId xmlns:a16="http://schemas.microsoft.com/office/drawing/2014/main" id="{14D2D55E-37EB-440E-A1D4-A6533D9D8197}"/>
              </a:ext>
            </a:extLst>
          </p:cNvPr>
          <p:cNvSpPr/>
          <p:nvPr/>
        </p:nvSpPr>
        <p:spPr>
          <a:xfrm>
            <a:off x="6938573" y="3663795"/>
            <a:ext cx="324900" cy="3348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500;p28">
            <a:extLst>
              <a:ext uri="{FF2B5EF4-FFF2-40B4-BE49-F238E27FC236}">
                <a16:creationId xmlns:a16="http://schemas.microsoft.com/office/drawing/2014/main" id="{759FDD4D-858E-4339-A194-333DE060853E}"/>
              </a:ext>
            </a:extLst>
          </p:cNvPr>
          <p:cNvSpPr/>
          <p:nvPr/>
        </p:nvSpPr>
        <p:spPr>
          <a:xfrm>
            <a:off x="5438584" y="2311054"/>
            <a:ext cx="2217483" cy="2134957"/>
          </a:xfrm>
          <a:custGeom>
            <a:avLst/>
            <a:gdLst/>
            <a:ahLst/>
            <a:cxnLst/>
            <a:rect l="l" t="t" r="r" b="b"/>
            <a:pathLst>
              <a:path w="79104" h="76977" extrusionOk="0">
                <a:moveTo>
                  <a:pt x="20" y="30563"/>
                </a:moveTo>
                <a:cubicBezTo>
                  <a:pt x="503" y="32736"/>
                  <a:pt x="-1026" y="42396"/>
                  <a:pt x="2918" y="43603"/>
                </a:cubicBezTo>
                <a:cubicBezTo>
                  <a:pt x="6862" y="44810"/>
                  <a:pt x="15394" y="44569"/>
                  <a:pt x="23685" y="37807"/>
                </a:cubicBezTo>
                <a:cubicBezTo>
                  <a:pt x="31976" y="31046"/>
                  <a:pt x="44453" y="8588"/>
                  <a:pt x="52663" y="3034"/>
                </a:cubicBezTo>
                <a:cubicBezTo>
                  <a:pt x="60873" y="-2520"/>
                  <a:pt x="69083" y="861"/>
                  <a:pt x="72947" y="4483"/>
                </a:cubicBezTo>
                <a:cubicBezTo>
                  <a:pt x="76811" y="8105"/>
                  <a:pt x="82848" y="16235"/>
                  <a:pt x="75845" y="24767"/>
                </a:cubicBezTo>
                <a:cubicBezTo>
                  <a:pt x="68842" y="33299"/>
                  <a:pt x="39300" y="47306"/>
                  <a:pt x="30929" y="55677"/>
                </a:cubicBezTo>
                <a:cubicBezTo>
                  <a:pt x="22558" y="64048"/>
                  <a:pt x="21431" y="71534"/>
                  <a:pt x="25617" y="74995"/>
                </a:cubicBezTo>
                <a:cubicBezTo>
                  <a:pt x="29803" y="78456"/>
                  <a:pt x="50972" y="76203"/>
                  <a:pt x="56043" y="76444"/>
                </a:cubicBezTo>
              </a:path>
            </a:pathLst>
          </a:cu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TextBox 33">
            <a:extLst>
              <a:ext uri="{FF2B5EF4-FFF2-40B4-BE49-F238E27FC236}">
                <a16:creationId xmlns:a16="http://schemas.microsoft.com/office/drawing/2014/main" id="{F97233A1-4C7A-445B-8D81-998C42603878}"/>
              </a:ext>
            </a:extLst>
          </p:cNvPr>
          <p:cNvSpPr txBox="1"/>
          <p:nvPr/>
        </p:nvSpPr>
        <p:spPr>
          <a:xfrm>
            <a:off x="699491" y="5037992"/>
            <a:ext cx="3082494" cy="646331"/>
          </a:xfrm>
          <a:prstGeom prst="rect">
            <a:avLst/>
          </a:prstGeom>
          <a:noFill/>
        </p:spPr>
        <p:txBody>
          <a:bodyPr wrap="square" rtlCol="0">
            <a:spAutoFit/>
          </a:bodyPr>
          <a:lstStyle/>
          <a:p>
            <a:pPr algn="just"/>
            <a:r>
              <a:rPr lang="en-US" sz="1800" i="0" u="none" strike="noStrike" cap="none" dirty="0">
                <a:latin typeface="Calibri"/>
                <a:ea typeface="Calibri"/>
                <a:cs typeface="Calibri"/>
                <a:sym typeface="Calibri"/>
              </a:rPr>
              <a:t>The Yellow circle and the red square are linearly classifiable</a:t>
            </a:r>
          </a:p>
        </p:txBody>
      </p:sp>
      <p:sp>
        <p:nvSpPr>
          <p:cNvPr id="36" name="TextBox 35">
            <a:extLst>
              <a:ext uri="{FF2B5EF4-FFF2-40B4-BE49-F238E27FC236}">
                <a16:creationId xmlns:a16="http://schemas.microsoft.com/office/drawing/2014/main" id="{4C69DF55-483D-41C5-B59B-964E05C6FF5C}"/>
              </a:ext>
            </a:extLst>
          </p:cNvPr>
          <p:cNvSpPr txBox="1"/>
          <p:nvPr/>
        </p:nvSpPr>
        <p:spPr>
          <a:xfrm>
            <a:off x="5105629" y="5057057"/>
            <a:ext cx="3665888" cy="646331"/>
          </a:xfrm>
          <a:prstGeom prst="rect">
            <a:avLst/>
          </a:prstGeom>
          <a:noFill/>
        </p:spPr>
        <p:txBody>
          <a:bodyPr wrap="square">
            <a:spAutoFit/>
          </a:bodyPr>
          <a:lstStyle/>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dirty="0">
                <a:latin typeface="Arial"/>
                <a:ea typeface="Arial"/>
                <a:cs typeface="Arial"/>
                <a:sym typeface="Arial"/>
              </a:rPr>
              <a:t>The Yellow circle and the red square are not linearly classifiable</a:t>
            </a:r>
          </a:p>
        </p:txBody>
      </p:sp>
      <p:sp>
        <p:nvSpPr>
          <p:cNvPr id="37" name="TextBox 36">
            <a:extLst>
              <a:ext uri="{FF2B5EF4-FFF2-40B4-BE49-F238E27FC236}">
                <a16:creationId xmlns:a16="http://schemas.microsoft.com/office/drawing/2014/main" id="{95612658-1B44-4A5E-BD48-5F7A6487C156}"/>
              </a:ext>
            </a:extLst>
          </p:cNvPr>
          <p:cNvSpPr txBox="1"/>
          <p:nvPr/>
        </p:nvSpPr>
        <p:spPr>
          <a:xfrm>
            <a:off x="3104514" y="4586048"/>
            <a:ext cx="841657" cy="369332"/>
          </a:xfrm>
          <a:prstGeom prst="rect">
            <a:avLst/>
          </a:prstGeom>
          <a:noFill/>
        </p:spPr>
        <p:txBody>
          <a:bodyPr wrap="square" rtlCol="0">
            <a:spAutoFit/>
          </a:bodyPr>
          <a:lstStyle/>
          <a:p>
            <a:pPr algn="ctr"/>
            <a:r>
              <a:rPr lang="en-US" dirty="0"/>
              <a:t>Input</a:t>
            </a:r>
            <a:endParaRPr lang="en-IN" dirty="0"/>
          </a:p>
        </p:txBody>
      </p:sp>
      <p:sp>
        <p:nvSpPr>
          <p:cNvPr id="38" name="TextBox 37">
            <a:extLst>
              <a:ext uri="{FF2B5EF4-FFF2-40B4-BE49-F238E27FC236}">
                <a16:creationId xmlns:a16="http://schemas.microsoft.com/office/drawing/2014/main" id="{40C3FC8A-2C2B-43BB-BBF2-DA180794945D}"/>
              </a:ext>
            </a:extLst>
          </p:cNvPr>
          <p:cNvSpPr txBox="1"/>
          <p:nvPr/>
        </p:nvSpPr>
        <p:spPr>
          <a:xfrm>
            <a:off x="7541627" y="4579012"/>
            <a:ext cx="841657" cy="369332"/>
          </a:xfrm>
          <a:prstGeom prst="rect">
            <a:avLst/>
          </a:prstGeom>
          <a:noFill/>
        </p:spPr>
        <p:txBody>
          <a:bodyPr wrap="square" rtlCol="0">
            <a:spAutoFit/>
          </a:bodyPr>
          <a:lstStyle/>
          <a:p>
            <a:pPr algn="ctr"/>
            <a:r>
              <a:rPr lang="en-US" dirty="0"/>
              <a:t>Input</a:t>
            </a:r>
            <a:endParaRPr lang="en-IN" dirty="0"/>
          </a:p>
        </p:txBody>
      </p:sp>
      <p:sp>
        <p:nvSpPr>
          <p:cNvPr id="39" name="TextBox 38">
            <a:extLst>
              <a:ext uri="{FF2B5EF4-FFF2-40B4-BE49-F238E27FC236}">
                <a16:creationId xmlns:a16="http://schemas.microsoft.com/office/drawing/2014/main" id="{42826EEB-9778-4FD9-8FBD-96AF9BE1CFCD}"/>
              </a:ext>
            </a:extLst>
          </p:cNvPr>
          <p:cNvSpPr txBox="1"/>
          <p:nvPr/>
        </p:nvSpPr>
        <p:spPr>
          <a:xfrm rot="16200000">
            <a:off x="247978" y="2117277"/>
            <a:ext cx="977235" cy="369332"/>
          </a:xfrm>
          <a:prstGeom prst="rect">
            <a:avLst/>
          </a:prstGeom>
          <a:noFill/>
        </p:spPr>
        <p:txBody>
          <a:bodyPr wrap="square" rtlCol="0">
            <a:spAutoFit/>
          </a:bodyPr>
          <a:lstStyle/>
          <a:p>
            <a:pPr algn="ctr"/>
            <a:r>
              <a:rPr lang="en-US" dirty="0"/>
              <a:t>Output</a:t>
            </a:r>
            <a:endParaRPr lang="en-IN" dirty="0"/>
          </a:p>
        </p:txBody>
      </p:sp>
      <p:sp>
        <p:nvSpPr>
          <p:cNvPr id="40" name="TextBox 39">
            <a:extLst>
              <a:ext uri="{FF2B5EF4-FFF2-40B4-BE49-F238E27FC236}">
                <a16:creationId xmlns:a16="http://schemas.microsoft.com/office/drawing/2014/main" id="{B94AB852-43ED-4199-84E7-5C064AC77C31}"/>
              </a:ext>
            </a:extLst>
          </p:cNvPr>
          <p:cNvSpPr txBox="1"/>
          <p:nvPr/>
        </p:nvSpPr>
        <p:spPr>
          <a:xfrm rot="16200000">
            <a:off x="4721037" y="2147750"/>
            <a:ext cx="977235" cy="369332"/>
          </a:xfrm>
          <a:prstGeom prst="rect">
            <a:avLst/>
          </a:prstGeom>
          <a:noFill/>
        </p:spPr>
        <p:txBody>
          <a:bodyPr wrap="square" rtlCol="0">
            <a:spAutoFit/>
          </a:bodyPr>
          <a:lstStyle/>
          <a:p>
            <a:pPr algn="ctr"/>
            <a:r>
              <a:rPr lang="en-US" dirty="0"/>
              <a:t>Output</a:t>
            </a:r>
            <a:endParaRPr lang="en-IN" dirty="0"/>
          </a:p>
        </p:txBody>
      </p:sp>
    </p:spTree>
    <p:extLst>
      <p:ext uri="{BB962C8B-B14F-4D97-AF65-F5344CB8AC3E}">
        <p14:creationId xmlns:p14="http://schemas.microsoft.com/office/powerpoint/2010/main" val="2893336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27FE-00A4-45A7-A96F-E687415E6FFF}"/>
              </a:ext>
            </a:extLst>
          </p:cNvPr>
          <p:cNvSpPr>
            <a:spLocks noGrp="1"/>
          </p:cNvSpPr>
          <p:nvPr>
            <p:ph type="title"/>
          </p:nvPr>
        </p:nvSpPr>
        <p:spPr/>
        <p:txBody>
          <a:bodyPr/>
          <a:lstStyle/>
          <a:p>
            <a:r>
              <a:rPr lang="en-US" dirty="0"/>
              <a:t>Artificial Neural Network: Activation Function</a:t>
            </a:r>
            <a:endParaRPr lang="en-IN" dirty="0"/>
          </a:p>
        </p:txBody>
      </p:sp>
      <p:sp>
        <p:nvSpPr>
          <p:cNvPr id="3" name="Date Placeholder 2">
            <a:extLst>
              <a:ext uri="{FF2B5EF4-FFF2-40B4-BE49-F238E27FC236}">
                <a16:creationId xmlns:a16="http://schemas.microsoft.com/office/drawing/2014/main" id="{88113464-912F-427B-B4A1-B1E284BFEDB0}"/>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D9B03196-BEAD-45B4-9F24-68F0BB1A3975}"/>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B430F6DC-AD27-4F24-A93E-EB891456BD49}"/>
              </a:ext>
            </a:extLst>
          </p:cNvPr>
          <p:cNvSpPr>
            <a:spLocks noGrp="1"/>
          </p:cNvSpPr>
          <p:nvPr>
            <p:ph type="sldNum" sz="quarter" idx="12"/>
          </p:nvPr>
        </p:nvSpPr>
        <p:spPr/>
        <p:txBody>
          <a:bodyPr/>
          <a:lstStyle/>
          <a:p>
            <a:fld id="{8E7B0F21-D4CD-49F4-A017-610E9F53B950}" type="slidenum">
              <a:rPr lang="en-IN" smtClean="0"/>
              <a:pPr/>
              <a:t>11</a:t>
            </a:fld>
            <a:endParaRPr lang="en-IN" dirty="0"/>
          </a:p>
        </p:txBody>
      </p:sp>
      <p:pic>
        <p:nvPicPr>
          <p:cNvPr id="6" name="Google Shape;511;p29">
            <a:extLst>
              <a:ext uri="{FF2B5EF4-FFF2-40B4-BE49-F238E27FC236}">
                <a16:creationId xmlns:a16="http://schemas.microsoft.com/office/drawing/2014/main" id="{C9A7F0A4-F6E8-4097-B974-8F60AF07270B}"/>
              </a:ext>
            </a:extLst>
          </p:cNvPr>
          <p:cNvPicPr preferRelativeResize="0"/>
          <p:nvPr/>
        </p:nvPicPr>
        <p:blipFill rotWithShape="1">
          <a:blip r:embed="rId2">
            <a:alphaModFix/>
          </a:blip>
          <a:srcRect l="7649" t="4783" r="7590" b="3772"/>
          <a:stretch/>
        </p:blipFill>
        <p:spPr>
          <a:xfrm>
            <a:off x="386860" y="724455"/>
            <a:ext cx="3341077" cy="2703374"/>
          </a:xfrm>
          <a:prstGeom prst="rect">
            <a:avLst/>
          </a:prstGeom>
          <a:noFill/>
          <a:ln>
            <a:no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43C711-6F0A-48D8-A0FE-F8749D125EE1}"/>
                  </a:ext>
                </a:extLst>
              </p:cNvPr>
              <p:cNvSpPr txBox="1"/>
              <p:nvPr/>
            </p:nvSpPr>
            <p:spPr>
              <a:xfrm>
                <a:off x="902498" y="3430172"/>
                <a:ext cx="2368240" cy="525016"/>
              </a:xfrm>
              <a:prstGeom prst="rect">
                <a:avLst/>
              </a:prstGeom>
              <a:solidFill>
                <a:schemeClr val="accent4">
                  <a:lumMod val="60000"/>
                  <a:lumOff val="4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𝑆𝑖𝑔𝑚𝑜𝑖𝑑</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𝑥</m:t>
                              </m:r>
                            </m:sup>
                          </m:sSup>
                        </m:den>
                      </m:f>
                    </m:oMath>
                  </m:oMathPara>
                </a14:m>
                <a:endParaRPr lang="en-IN" dirty="0"/>
              </a:p>
            </p:txBody>
          </p:sp>
        </mc:Choice>
        <mc:Fallback xmlns="">
          <p:sp>
            <p:nvSpPr>
              <p:cNvPr id="7" name="TextBox 6">
                <a:extLst>
                  <a:ext uri="{FF2B5EF4-FFF2-40B4-BE49-F238E27FC236}">
                    <a16:creationId xmlns:a16="http://schemas.microsoft.com/office/drawing/2014/main" id="{F443C711-6F0A-48D8-A0FE-F8749D125EE1}"/>
                  </a:ext>
                </a:extLst>
              </p:cNvPr>
              <p:cNvSpPr txBox="1">
                <a:spLocks noRot="1" noChangeAspect="1" noMove="1" noResize="1" noEditPoints="1" noAdjustHandles="1" noChangeArrowheads="1" noChangeShapeType="1" noTextEdit="1"/>
              </p:cNvSpPr>
              <p:nvPr/>
            </p:nvSpPr>
            <p:spPr>
              <a:xfrm>
                <a:off x="902498" y="3430172"/>
                <a:ext cx="2368240" cy="525016"/>
              </a:xfrm>
              <a:prstGeom prst="rect">
                <a:avLst/>
              </a:prstGeom>
              <a:blipFill>
                <a:blip r:embed="rId3"/>
                <a:stretch>
                  <a:fillRect/>
                </a:stretch>
              </a:blipFill>
            </p:spPr>
            <p:txBody>
              <a:bodyPr/>
              <a:lstStyle/>
              <a:p>
                <a:r>
                  <a:rPr lang="en-IN">
                    <a:noFill/>
                  </a:rPr>
                  <a:t> </a:t>
                </a:r>
              </a:p>
            </p:txBody>
          </p:sp>
        </mc:Fallback>
      </mc:AlternateContent>
      <p:pic>
        <p:nvPicPr>
          <p:cNvPr id="8" name="Google Shape;512;p29">
            <a:extLst>
              <a:ext uri="{FF2B5EF4-FFF2-40B4-BE49-F238E27FC236}">
                <a16:creationId xmlns:a16="http://schemas.microsoft.com/office/drawing/2014/main" id="{E5396514-9171-4364-8314-690D767610A6}"/>
              </a:ext>
            </a:extLst>
          </p:cNvPr>
          <p:cNvPicPr preferRelativeResize="0"/>
          <p:nvPr/>
        </p:nvPicPr>
        <p:blipFill rotWithShape="1">
          <a:blip r:embed="rId4">
            <a:alphaModFix/>
          </a:blip>
          <a:srcRect l="10264" t="4558" r="8468" b="5529"/>
          <a:stretch/>
        </p:blipFill>
        <p:spPr>
          <a:xfrm>
            <a:off x="4229450" y="724455"/>
            <a:ext cx="4376626" cy="2385680"/>
          </a:xfrm>
          <a:prstGeom prst="rect">
            <a:avLst/>
          </a:prstGeom>
          <a:noFill/>
          <a:ln>
            <a:noFill/>
          </a:ln>
        </p:spPr>
      </p:pic>
      <p:pic>
        <p:nvPicPr>
          <p:cNvPr id="9" name="Google Shape;513;p29">
            <a:extLst>
              <a:ext uri="{FF2B5EF4-FFF2-40B4-BE49-F238E27FC236}">
                <a16:creationId xmlns:a16="http://schemas.microsoft.com/office/drawing/2014/main" id="{B83528F3-E957-4300-9DA1-A9BD1BCCB992}"/>
              </a:ext>
            </a:extLst>
          </p:cNvPr>
          <p:cNvPicPr preferRelativeResize="0"/>
          <p:nvPr/>
        </p:nvPicPr>
        <p:blipFill rotWithShape="1">
          <a:blip r:embed="rId5">
            <a:alphaModFix/>
          </a:blip>
          <a:srcRect l="11420" t="3811" r="7522" b="6510"/>
          <a:stretch/>
        </p:blipFill>
        <p:spPr>
          <a:xfrm>
            <a:off x="4229450" y="4177600"/>
            <a:ext cx="4376626" cy="2385675"/>
          </a:xfrm>
          <a:prstGeom prst="rect">
            <a:avLst/>
          </a:prstGeom>
          <a:noFill/>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6986DB-9A29-432E-88F8-23B7EE2315CE}"/>
                  </a:ext>
                </a:extLst>
              </p:cNvPr>
              <p:cNvSpPr txBox="1"/>
              <p:nvPr/>
            </p:nvSpPr>
            <p:spPr>
              <a:xfrm>
                <a:off x="5319167" y="3430172"/>
                <a:ext cx="2368240" cy="553998"/>
              </a:xfrm>
              <a:prstGeom prst="rect">
                <a:avLst/>
              </a:prstGeom>
              <a:solidFill>
                <a:schemeClr val="accent4">
                  <a:lumMod val="60000"/>
                  <a:lumOff val="4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𝑆𝑡𝑒𝑝</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=1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&gt;0</m:t>
                      </m:r>
                    </m:oMath>
                  </m:oMathPara>
                </a14:m>
                <a:endParaRPr lang="en-IN" b="0"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𝑆𝑡𝑒𝑝</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=0 </m:t>
                      </m:r>
                      <m:r>
                        <a:rPr lang="en-IN" b="0" i="1" smtClean="0">
                          <a:latin typeface="Cambria Math" panose="02040503050406030204" pitchFamily="18" charset="0"/>
                        </a:rPr>
                        <m:t>𝑒𝑙𝑠𝑒</m:t>
                      </m:r>
                      <m:r>
                        <a:rPr lang="en-IN" b="0" i="1" smtClean="0">
                          <a:latin typeface="Cambria Math" panose="02040503050406030204" pitchFamily="18" charset="0"/>
                        </a:rPr>
                        <m:t> </m:t>
                      </m:r>
                      <m:r>
                        <a:rPr lang="en-IN" b="0" i="1" smtClean="0">
                          <a:latin typeface="Cambria Math" panose="02040503050406030204" pitchFamily="18" charset="0"/>
                        </a:rPr>
                        <m:t>𝑤h𝑒𝑟𝑒</m:t>
                      </m:r>
                    </m:oMath>
                  </m:oMathPara>
                </a14:m>
                <a:endParaRPr lang="en-IN" dirty="0"/>
              </a:p>
            </p:txBody>
          </p:sp>
        </mc:Choice>
        <mc:Fallback xmlns="">
          <p:sp>
            <p:nvSpPr>
              <p:cNvPr id="10" name="TextBox 9">
                <a:extLst>
                  <a:ext uri="{FF2B5EF4-FFF2-40B4-BE49-F238E27FC236}">
                    <a16:creationId xmlns:a16="http://schemas.microsoft.com/office/drawing/2014/main" id="{536986DB-9A29-432E-88F8-23B7EE2315CE}"/>
                  </a:ext>
                </a:extLst>
              </p:cNvPr>
              <p:cNvSpPr txBox="1">
                <a:spLocks noRot="1" noChangeAspect="1" noMove="1" noResize="1" noEditPoints="1" noAdjustHandles="1" noChangeArrowheads="1" noChangeShapeType="1" noTextEdit="1"/>
              </p:cNvSpPr>
              <p:nvPr/>
            </p:nvSpPr>
            <p:spPr>
              <a:xfrm>
                <a:off x="5319167" y="3430172"/>
                <a:ext cx="2368240" cy="553998"/>
              </a:xfrm>
              <a:prstGeom prst="rect">
                <a:avLst/>
              </a:prstGeom>
              <a:blipFill>
                <a:blip r:embed="rId6"/>
                <a:stretch>
                  <a:fillRect l="-4124" t="-2198" r="-3093" b="-153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9EA7721-7E9F-40E5-A3B9-6C4FCFBF2FCB}"/>
                  </a:ext>
                </a:extLst>
              </p:cNvPr>
              <p:cNvSpPr txBox="1"/>
              <p:nvPr/>
            </p:nvSpPr>
            <p:spPr>
              <a:xfrm>
                <a:off x="1774842" y="5886483"/>
                <a:ext cx="2454608" cy="553998"/>
              </a:xfrm>
              <a:prstGeom prst="rect">
                <a:avLst/>
              </a:prstGeom>
              <a:solidFill>
                <a:schemeClr val="accent4">
                  <a:lumMod val="60000"/>
                  <a:lumOff val="4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𝑅𝑒𝐿𝑢</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 </m:t>
                      </m:r>
                      <m:r>
                        <a:rPr lang="en-IN" b="0" i="1" smtClean="0">
                          <a:latin typeface="Cambria Math" panose="02040503050406030204" pitchFamily="18" charset="0"/>
                        </a:rPr>
                        <m:t>𝑖𝑓</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&gt;0</m:t>
                      </m:r>
                    </m:oMath>
                  </m:oMathPara>
                </a14:m>
                <a:endParaRPr lang="en-IN" b="0"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𝑅𝑒𝐿𝑢</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=0 </m:t>
                      </m:r>
                      <m:r>
                        <a:rPr lang="en-IN" b="0" i="1" smtClean="0">
                          <a:latin typeface="Cambria Math" panose="02040503050406030204" pitchFamily="18" charset="0"/>
                        </a:rPr>
                        <m:t>𝑒𝑙𝑠𝑒</m:t>
                      </m:r>
                      <m:r>
                        <a:rPr lang="en-IN" b="0" i="1" smtClean="0">
                          <a:latin typeface="Cambria Math" panose="02040503050406030204" pitchFamily="18" charset="0"/>
                        </a:rPr>
                        <m:t> </m:t>
                      </m:r>
                      <m:r>
                        <a:rPr lang="en-IN" b="0" i="1" smtClean="0">
                          <a:latin typeface="Cambria Math" panose="02040503050406030204" pitchFamily="18" charset="0"/>
                        </a:rPr>
                        <m:t>𝑤h𝑒𝑟𝑒</m:t>
                      </m:r>
                    </m:oMath>
                  </m:oMathPara>
                </a14:m>
                <a:endParaRPr lang="en-IN" dirty="0"/>
              </a:p>
            </p:txBody>
          </p:sp>
        </mc:Choice>
        <mc:Fallback xmlns="">
          <p:sp>
            <p:nvSpPr>
              <p:cNvPr id="12" name="TextBox 11">
                <a:extLst>
                  <a:ext uri="{FF2B5EF4-FFF2-40B4-BE49-F238E27FC236}">
                    <a16:creationId xmlns:a16="http://schemas.microsoft.com/office/drawing/2014/main" id="{D9EA7721-7E9F-40E5-A3B9-6C4FCFBF2FCB}"/>
                  </a:ext>
                </a:extLst>
              </p:cNvPr>
              <p:cNvSpPr txBox="1">
                <a:spLocks noRot="1" noChangeAspect="1" noMove="1" noResize="1" noEditPoints="1" noAdjustHandles="1" noChangeArrowheads="1" noChangeShapeType="1" noTextEdit="1"/>
              </p:cNvSpPr>
              <p:nvPr/>
            </p:nvSpPr>
            <p:spPr>
              <a:xfrm>
                <a:off x="1774842" y="5886483"/>
                <a:ext cx="2454608" cy="553998"/>
              </a:xfrm>
              <a:prstGeom prst="rect">
                <a:avLst/>
              </a:prstGeom>
              <a:blipFill>
                <a:blip r:embed="rId7"/>
                <a:stretch>
                  <a:fillRect l="-2233" t="-2198" r="-2481" b="-3297"/>
                </a:stretch>
              </a:blipFill>
            </p:spPr>
            <p:txBody>
              <a:bodyPr/>
              <a:lstStyle/>
              <a:p>
                <a:r>
                  <a:rPr lang="en-IN">
                    <a:noFill/>
                  </a:rPr>
                  <a:t> </a:t>
                </a:r>
              </a:p>
            </p:txBody>
          </p:sp>
        </mc:Fallback>
      </mc:AlternateContent>
      <p:sp>
        <p:nvSpPr>
          <p:cNvPr id="13" name="Google Shape;519;p29">
            <a:extLst>
              <a:ext uri="{FF2B5EF4-FFF2-40B4-BE49-F238E27FC236}">
                <a16:creationId xmlns:a16="http://schemas.microsoft.com/office/drawing/2014/main" id="{0C8F2C0F-0730-42F1-B79A-0E269F187B82}"/>
              </a:ext>
            </a:extLst>
          </p:cNvPr>
          <p:cNvSpPr txBox="1"/>
          <p:nvPr/>
        </p:nvSpPr>
        <p:spPr>
          <a:xfrm>
            <a:off x="537924" y="5416128"/>
            <a:ext cx="3792022" cy="50780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dirty="0">
                <a:latin typeface="Calibri"/>
                <a:ea typeface="Calibri"/>
                <a:cs typeface="Calibri"/>
                <a:sym typeface="Calibri"/>
              </a:rPr>
              <a:t>Rectilinear Unit Function (</a:t>
            </a:r>
            <a:r>
              <a:rPr lang="en-US" sz="2100" dirty="0" err="1">
                <a:latin typeface="Calibri"/>
                <a:ea typeface="Calibri"/>
                <a:cs typeface="Calibri"/>
                <a:sym typeface="Calibri"/>
              </a:rPr>
              <a:t>ReLu</a:t>
            </a:r>
            <a:r>
              <a:rPr lang="en-US" sz="2100" dirty="0">
                <a:latin typeface="Calibri"/>
                <a:ea typeface="Calibri"/>
                <a:cs typeface="Calibri"/>
                <a:sym typeface="Calibri"/>
              </a:rPr>
              <a:t>)</a:t>
            </a:r>
            <a:endParaRPr sz="2100" dirty="0">
              <a:latin typeface="Calibri"/>
              <a:ea typeface="Calibri"/>
              <a:cs typeface="Calibri"/>
              <a:sym typeface="Calibri"/>
            </a:endParaRPr>
          </a:p>
        </p:txBody>
      </p:sp>
    </p:spTree>
    <p:extLst>
      <p:ext uri="{BB962C8B-B14F-4D97-AF65-F5344CB8AC3E}">
        <p14:creationId xmlns:p14="http://schemas.microsoft.com/office/powerpoint/2010/main" val="718297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4715-E787-4833-A1A0-593D005222B5}"/>
              </a:ext>
            </a:extLst>
          </p:cNvPr>
          <p:cNvSpPr>
            <a:spLocks noGrp="1"/>
          </p:cNvSpPr>
          <p:nvPr>
            <p:ph type="title"/>
          </p:nvPr>
        </p:nvSpPr>
        <p:spPr/>
        <p:txBody>
          <a:bodyPr/>
          <a:lstStyle/>
          <a:p>
            <a:r>
              <a:rPr lang="en-US" dirty="0"/>
              <a:t>Artificial Neural Network: Simple ANN</a:t>
            </a:r>
            <a:endParaRPr lang="en-IN" dirty="0"/>
          </a:p>
        </p:txBody>
      </p:sp>
      <p:sp>
        <p:nvSpPr>
          <p:cNvPr id="3" name="Date Placeholder 2">
            <a:extLst>
              <a:ext uri="{FF2B5EF4-FFF2-40B4-BE49-F238E27FC236}">
                <a16:creationId xmlns:a16="http://schemas.microsoft.com/office/drawing/2014/main" id="{7FA89E65-295B-440F-90BA-4E641D3C9261}"/>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2CABCBC7-48FB-4759-8BC3-6BFAC11CB52D}"/>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CC878063-0718-48D5-9241-7CF5464B9248}"/>
              </a:ext>
            </a:extLst>
          </p:cNvPr>
          <p:cNvSpPr>
            <a:spLocks noGrp="1"/>
          </p:cNvSpPr>
          <p:nvPr>
            <p:ph type="sldNum" sz="quarter" idx="12"/>
          </p:nvPr>
        </p:nvSpPr>
        <p:spPr/>
        <p:txBody>
          <a:bodyPr/>
          <a:lstStyle/>
          <a:p>
            <a:fld id="{8E7B0F21-D4CD-49F4-A017-610E9F53B950}" type="slidenum">
              <a:rPr lang="en-IN" smtClean="0"/>
              <a:pPr/>
              <a:t>12</a:t>
            </a:fld>
            <a:endParaRPr lang="en-IN" dirty="0"/>
          </a:p>
        </p:txBody>
      </p:sp>
      <p:sp>
        <p:nvSpPr>
          <p:cNvPr id="6" name="Oval 5">
            <a:extLst>
              <a:ext uri="{FF2B5EF4-FFF2-40B4-BE49-F238E27FC236}">
                <a16:creationId xmlns:a16="http://schemas.microsoft.com/office/drawing/2014/main" id="{3E188A22-0803-43A9-9EE4-0D6C67D8C7AD}"/>
              </a:ext>
            </a:extLst>
          </p:cNvPr>
          <p:cNvSpPr/>
          <p:nvPr/>
        </p:nvSpPr>
        <p:spPr>
          <a:xfrm>
            <a:off x="2133601" y="1760139"/>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AA267F4-51C1-4D0F-B06A-3A4113A8C59F}"/>
              </a:ext>
            </a:extLst>
          </p:cNvPr>
          <p:cNvSpPr/>
          <p:nvPr/>
        </p:nvSpPr>
        <p:spPr>
          <a:xfrm>
            <a:off x="3903785" y="776407"/>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FC2BC6D9-8A9B-4F90-B4A5-F770462AD4CD}"/>
              </a:ext>
            </a:extLst>
          </p:cNvPr>
          <p:cNvSpPr/>
          <p:nvPr/>
        </p:nvSpPr>
        <p:spPr>
          <a:xfrm>
            <a:off x="3903785" y="250206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72B6626C-A488-4C05-B430-B4CB73F84050}"/>
              </a:ext>
            </a:extLst>
          </p:cNvPr>
          <p:cNvSpPr/>
          <p:nvPr/>
        </p:nvSpPr>
        <p:spPr>
          <a:xfrm>
            <a:off x="5788271" y="1097326"/>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6FEA50BD-9369-40E1-9F2A-6F9E42108251}"/>
              </a:ext>
            </a:extLst>
          </p:cNvPr>
          <p:cNvSpPr/>
          <p:nvPr/>
        </p:nvSpPr>
        <p:spPr>
          <a:xfrm>
            <a:off x="5788270" y="2215508"/>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4" name="Straight Arrow Connector 13">
            <a:extLst>
              <a:ext uri="{FF2B5EF4-FFF2-40B4-BE49-F238E27FC236}">
                <a16:creationId xmlns:a16="http://schemas.microsoft.com/office/drawing/2014/main" id="{2D127D5C-BDB7-4E7A-B377-8D240534FEB3}"/>
              </a:ext>
            </a:extLst>
          </p:cNvPr>
          <p:cNvCxnSpPr>
            <a:cxnSpLocks/>
            <a:stCxn id="6" idx="7"/>
            <a:endCxn id="7" idx="2"/>
          </p:cNvCxnSpPr>
          <p:nvPr/>
        </p:nvCxnSpPr>
        <p:spPr>
          <a:xfrm flipV="1">
            <a:off x="2703958" y="1097326"/>
            <a:ext cx="1199827" cy="75680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DBBC309C-EBA3-4637-AA11-58E2FFA85250}"/>
              </a:ext>
            </a:extLst>
          </p:cNvPr>
          <p:cNvCxnSpPr>
            <a:cxnSpLocks/>
            <a:stCxn id="6" idx="5"/>
            <a:endCxn id="8" idx="2"/>
          </p:cNvCxnSpPr>
          <p:nvPr/>
        </p:nvCxnSpPr>
        <p:spPr>
          <a:xfrm>
            <a:off x="2703958" y="2307982"/>
            <a:ext cx="1199827" cy="514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8DB66E93-B948-4C94-8276-5F1265EE4AC7}"/>
              </a:ext>
            </a:extLst>
          </p:cNvPr>
          <p:cNvCxnSpPr>
            <a:cxnSpLocks/>
            <a:stCxn id="7" idx="6"/>
            <a:endCxn id="9" idx="2"/>
          </p:cNvCxnSpPr>
          <p:nvPr/>
        </p:nvCxnSpPr>
        <p:spPr>
          <a:xfrm>
            <a:off x="4572000" y="1097326"/>
            <a:ext cx="1216271" cy="32091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D691418B-AB6D-4316-9FB6-85D18242480C}"/>
              </a:ext>
            </a:extLst>
          </p:cNvPr>
          <p:cNvCxnSpPr>
            <a:cxnSpLocks/>
            <a:stCxn id="7" idx="5"/>
            <a:endCxn id="10" idx="2"/>
          </p:cNvCxnSpPr>
          <p:nvPr/>
        </p:nvCxnSpPr>
        <p:spPr>
          <a:xfrm>
            <a:off x="4474142" y="1324250"/>
            <a:ext cx="1314128" cy="121217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E42F305-CB06-44C8-86AD-4C02A5CE5C93}"/>
              </a:ext>
            </a:extLst>
          </p:cNvPr>
          <p:cNvCxnSpPr>
            <a:cxnSpLocks/>
            <a:stCxn id="8" idx="7"/>
            <a:endCxn id="9" idx="2"/>
          </p:cNvCxnSpPr>
          <p:nvPr/>
        </p:nvCxnSpPr>
        <p:spPr>
          <a:xfrm flipV="1">
            <a:off x="4474142" y="1418245"/>
            <a:ext cx="1314129" cy="11778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CA3BEEEA-1648-445B-8F76-CC2F4500735E}"/>
              </a:ext>
            </a:extLst>
          </p:cNvPr>
          <p:cNvCxnSpPr>
            <a:cxnSpLocks/>
            <a:stCxn id="8" idx="6"/>
            <a:endCxn id="10" idx="2"/>
          </p:cNvCxnSpPr>
          <p:nvPr/>
        </p:nvCxnSpPr>
        <p:spPr>
          <a:xfrm flipV="1">
            <a:off x="4572000" y="2536427"/>
            <a:ext cx="1216270" cy="28655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697AE5DB-2F95-4F1F-BB1E-D4AD0565E000}"/>
              </a:ext>
            </a:extLst>
          </p:cNvPr>
          <p:cNvCxnSpPr>
            <a:cxnSpLocks/>
            <a:stCxn id="9" idx="6"/>
          </p:cNvCxnSpPr>
          <p:nvPr/>
        </p:nvCxnSpPr>
        <p:spPr>
          <a:xfrm>
            <a:off x="6456486" y="1418245"/>
            <a:ext cx="706315"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9111897B-ECAD-48BD-B036-C56811A8872B}"/>
              </a:ext>
            </a:extLst>
          </p:cNvPr>
          <p:cNvCxnSpPr>
            <a:cxnSpLocks/>
            <a:stCxn id="10" idx="6"/>
          </p:cNvCxnSpPr>
          <p:nvPr/>
        </p:nvCxnSpPr>
        <p:spPr>
          <a:xfrm>
            <a:off x="6456485" y="2536427"/>
            <a:ext cx="70631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31A6F1E5-7124-4538-AF04-CCFC2D0E5960}"/>
              </a:ext>
            </a:extLst>
          </p:cNvPr>
          <p:cNvCxnSpPr>
            <a:cxnSpLocks/>
            <a:endCxn id="6" idx="2"/>
          </p:cNvCxnSpPr>
          <p:nvPr/>
        </p:nvCxnSpPr>
        <p:spPr>
          <a:xfrm>
            <a:off x="1263163" y="2081058"/>
            <a:ext cx="870438"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60AF8D85-91BC-4ECD-97B1-30FEB7EB5737}"/>
              </a:ext>
            </a:extLst>
          </p:cNvPr>
          <p:cNvSpPr txBox="1"/>
          <p:nvPr/>
        </p:nvSpPr>
        <p:spPr>
          <a:xfrm>
            <a:off x="169985" y="3409070"/>
            <a:ext cx="3774829" cy="646331"/>
          </a:xfrm>
          <a:prstGeom prst="rect">
            <a:avLst/>
          </a:prstGeom>
          <a:solidFill>
            <a:schemeClr val="accent6">
              <a:lumMod val="60000"/>
              <a:lumOff val="40000"/>
            </a:schemeClr>
          </a:solidFill>
        </p:spPr>
        <p:txBody>
          <a:bodyPr wrap="square" rtlCol="0">
            <a:spAutoFit/>
          </a:bodyPr>
          <a:lstStyle/>
          <a:p>
            <a:pPr algn="just"/>
            <a:r>
              <a:rPr lang="en-US" sz="1800" i="0" u="none" strike="noStrike" cap="none" dirty="0">
                <a:latin typeface="Calibri"/>
                <a:ea typeface="Calibri"/>
                <a:cs typeface="Calibri"/>
                <a:sym typeface="Calibri"/>
              </a:rPr>
              <a:t>An Artificial Neural Network is a system of connected artificial neurons </a:t>
            </a:r>
          </a:p>
        </p:txBody>
      </p:sp>
      <p:sp>
        <p:nvSpPr>
          <p:cNvPr id="50" name="TextBox 49">
            <a:extLst>
              <a:ext uri="{FF2B5EF4-FFF2-40B4-BE49-F238E27FC236}">
                <a16:creationId xmlns:a16="http://schemas.microsoft.com/office/drawing/2014/main" id="{830B1A72-F351-4630-8357-7860C1DC30BD}"/>
              </a:ext>
            </a:extLst>
          </p:cNvPr>
          <p:cNvSpPr txBox="1"/>
          <p:nvPr/>
        </p:nvSpPr>
        <p:spPr>
          <a:xfrm>
            <a:off x="169985" y="4352192"/>
            <a:ext cx="8804030" cy="1754326"/>
          </a:xfrm>
          <a:prstGeom prst="rect">
            <a:avLst/>
          </a:prstGeom>
          <a:noFill/>
        </p:spPr>
        <p:txBody>
          <a:bodyPr wrap="square" rtlCol="0">
            <a:spAutoFit/>
          </a:bodyPr>
          <a:lstStyle/>
          <a:p>
            <a:pPr marL="457200" marR="0" lvl="0" indent="-381000" algn="just" rtl="0">
              <a:lnSpc>
                <a:spcPct val="100000"/>
              </a:lnSpc>
              <a:spcBef>
                <a:spcPts val="0"/>
              </a:spcBef>
              <a:spcAft>
                <a:spcPts val="0"/>
              </a:spcAft>
              <a:buClr>
                <a:srgbClr val="000000"/>
              </a:buClr>
              <a:buSzPts val="2400"/>
              <a:buFont typeface="Calibri"/>
              <a:buChar char="●"/>
            </a:pPr>
            <a:r>
              <a:rPr lang="en-US" sz="1800" b="0" i="0" u="none" strike="noStrike" cap="none" dirty="0">
                <a:solidFill>
                  <a:srgbClr val="000000"/>
                </a:solidFill>
                <a:latin typeface="Calibri"/>
                <a:ea typeface="Calibri"/>
                <a:cs typeface="Calibri"/>
                <a:sym typeface="Calibri"/>
              </a:rPr>
              <a:t>Output of each neuron of one layer is connected to the all of the neurons in the next  layer</a:t>
            </a:r>
          </a:p>
          <a:p>
            <a:pPr marL="457200" marR="0" lvl="0" indent="-381000" algn="just" rtl="0">
              <a:lnSpc>
                <a:spcPct val="100000"/>
              </a:lnSpc>
              <a:spcBef>
                <a:spcPts val="0"/>
              </a:spcBef>
              <a:spcAft>
                <a:spcPts val="0"/>
              </a:spcAft>
              <a:buClr>
                <a:srgbClr val="000000"/>
              </a:buClr>
              <a:buSzPts val="2400"/>
              <a:buFont typeface="Calibri"/>
              <a:buChar char="●"/>
            </a:pPr>
            <a:r>
              <a:rPr lang="en-US" sz="1800" b="0" i="0" u="none" strike="noStrike" cap="none" dirty="0">
                <a:solidFill>
                  <a:schemeClr val="dk1"/>
                </a:solidFill>
                <a:latin typeface="Calibri"/>
                <a:ea typeface="Calibri"/>
                <a:cs typeface="Calibri"/>
                <a:sym typeface="Calibri"/>
              </a:rPr>
              <a:t>There are no self loops, no feedback loops</a:t>
            </a:r>
          </a:p>
          <a:p>
            <a:pPr marL="457200" marR="0" lvl="0" indent="-381000" algn="just" rtl="0">
              <a:lnSpc>
                <a:spcPct val="100000"/>
              </a:lnSpc>
              <a:spcBef>
                <a:spcPts val="0"/>
              </a:spcBef>
              <a:spcAft>
                <a:spcPts val="0"/>
              </a:spcAft>
              <a:buClr>
                <a:schemeClr val="dk1"/>
              </a:buClr>
              <a:buSzPts val="2400"/>
              <a:buFont typeface="Calibri"/>
              <a:buChar char="●"/>
            </a:pPr>
            <a:r>
              <a:rPr lang="en-US" sz="1800" b="0" i="0" u="none" strike="noStrike" cap="none" dirty="0">
                <a:solidFill>
                  <a:schemeClr val="dk1"/>
                </a:solidFill>
                <a:latin typeface="Calibri"/>
                <a:ea typeface="Calibri"/>
                <a:cs typeface="Calibri"/>
                <a:sym typeface="Calibri"/>
              </a:rPr>
              <a:t>More than one edge emerging out of a neuron, does not mean that there are multiple output of the neuron </a:t>
            </a:r>
          </a:p>
          <a:p>
            <a:pPr algn="just"/>
            <a:endParaRPr lang="en-IN" dirty="0"/>
          </a:p>
        </p:txBody>
      </p:sp>
    </p:spTree>
    <p:extLst>
      <p:ext uri="{BB962C8B-B14F-4D97-AF65-F5344CB8AC3E}">
        <p14:creationId xmlns:p14="http://schemas.microsoft.com/office/powerpoint/2010/main" val="72554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4715-E787-4833-A1A0-593D005222B5}"/>
              </a:ext>
            </a:extLst>
          </p:cNvPr>
          <p:cNvSpPr>
            <a:spLocks noGrp="1"/>
          </p:cNvSpPr>
          <p:nvPr>
            <p:ph type="title"/>
          </p:nvPr>
        </p:nvSpPr>
        <p:spPr/>
        <p:txBody>
          <a:bodyPr/>
          <a:lstStyle/>
          <a:p>
            <a:r>
              <a:rPr lang="en-US" dirty="0"/>
              <a:t>Artificial Neural Network: Simple ANN</a:t>
            </a:r>
            <a:endParaRPr lang="en-IN" dirty="0"/>
          </a:p>
        </p:txBody>
      </p:sp>
      <p:sp>
        <p:nvSpPr>
          <p:cNvPr id="3" name="Date Placeholder 2">
            <a:extLst>
              <a:ext uri="{FF2B5EF4-FFF2-40B4-BE49-F238E27FC236}">
                <a16:creationId xmlns:a16="http://schemas.microsoft.com/office/drawing/2014/main" id="{7FA89E65-295B-440F-90BA-4E641D3C9261}"/>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2CABCBC7-48FB-4759-8BC3-6BFAC11CB52D}"/>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CC878063-0718-48D5-9241-7CF5464B9248}"/>
              </a:ext>
            </a:extLst>
          </p:cNvPr>
          <p:cNvSpPr>
            <a:spLocks noGrp="1"/>
          </p:cNvSpPr>
          <p:nvPr>
            <p:ph type="sldNum" sz="quarter" idx="12"/>
          </p:nvPr>
        </p:nvSpPr>
        <p:spPr/>
        <p:txBody>
          <a:bodyPr/>
          <a:lstStyle/>
          <a:p>
            <a:fld id="{8E7B0F21-D4CD-49F4-A017-610E9F53B950}" type="slidenum">
              <a:rPr lang="en-IN" smtClean="0"/>
              <a:pPr/>
              <a:t>13</a:t>
            </a:fld>
            <a:endParaRPr lang="en-IN" dirty="0"/>
          </a:p>
        </p:txBody>
      </p:sp>
      <p:sp>
        <p:nvSpPr>
          <p:cNvPr id="6" name="Oval 5">
            <a:extLst>
              <a:ext uri="{FF2B5EF4-FFF2-40B4-BE49-F238E27FC236}">
                <a16:creationId xmlns:a16="http://schemas.microsoft.com/office/drawing/2014/main" id="{3E188A22-0803-43A9-9EE4-0D6C67D8C7AD}"/>
              </a:ext>
            </a:extLst>
          </p:cNvPr>
          <p:cNvSpPr/>
          <p:nvPr/>
        </p:nvSpPr>
        <p:spPr>
          <a:xfrm>
            <a:off x="2133601" y="1760139"/>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AA267F4-51C1-4D0F-B06A-3A4113A8C59F}"/>
              </a:ext>
            </a:extLst>
          </p:cNvPr>
          <p:cNvSpPr/>
          <p:nvPr/>
        </p:nvSpPr>
        <p:spPr>
          <a:xfrm>
            <a:off x="3903785" y="776407"/>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FC2BC6D9-8A9B-4F90-B4A5-F770462AD4CD}"/>
              </a:ext>
            </a:extLst>
          </p:cNvPr>
          <p:cNvSpPr/>
          <p:nvPr/>
        </p:nvSpPr>
        <p:spPr>
          <a:xfrm>
            <a:off x="3903785" y="250206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72B6626C-A488-4C05-B430-B4CB73F84050}"/>
              </a:ext>
            </a:extLst>
          </p:cNvPr>
          <p:cNvSpPr/>
          <p:nvPr/>
        </p:nvSpPr>
        <p:spPr>
          <a:xfrm>
            <a:off x="5788271" y="1097326"/>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6FEA50BD-9369-40E1-9F2A-6F9E42108251}"/>
              </a:ext>
            </a:extLst>
          </p:cNvPr>
          <p:cNvSpPr/>
          <p:nvPr/>
        </p:nvSpPr>
        <p:spPr>
          <a:xfrm>
            <a:off x="5788270" y="2215508"/>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4" name="Straight Arrow Connector 13">
            <a:extLst>
              <a:ext uri="{FF2B5EF4-FFF2-40B4-BE49-F238E27FC236}">
                <a16:creationId xmlns:a16="http://schemas.microsoft.com/office/drawing/2014/main" id="{2D127D5C-BDB7-4E7A-B377-8D240534FEB3}"/>
              </a:ext>
            </a:extLst>
          </p:cNvPr>
          <p:cNvCxnSpPr>
            <a:cxnSpLocks/>
            <a:stCxn id="6" idx="7"/>
            <a:endCxn id="7" idx="2"/>
          </p:cNvCxnSpPr>
          <p:nvPr/>
        </p:nvCxnSpPr>
        <p:spPr>
          <a:xfrm flipV="1">
            <a:off x="2703958" y="1097326"/>
            <a:ext cx="1199827" cy="75680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DBBC309C-EBA3-4637-AA11-58E2FFA85250}"/>
              </a:ext>
            </a:extLst>
          </p:cNvPr>
          <p:cNvCxnSpPr>
            <a:cxnSpLocks/>
            <a:stCxn id="6" idx="5"/>
            <a:endCxn id="8" idx="2"/>
          </p:cNvCxnSpPr>
          <p:nvPr/>
        </p:nvCxnSpPr>
        <p:spPr>
          <a:xfrm>
            <a:off x="2703958" y="2307982"/>
            <a:ext cx="1199827" cy="514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8DB66E93-B948-4C94-8276-5F1265EE4AC7}"/>
              </a:ext>
            </a:extLst>
          </p:cNvPr>
          <p:cNvCxnSpPr>
            <a:cxnSpLocks/>
            <a:stCxn id="7" idx="6"/>
            <a:endCxn id="9" idx="2"/>
          </p:cNvCxnSpPr>
          <p:nvPr/>
        </p:nvCxnSpPr>
        <p:spPr>
          <a:xfrm>
            <a:off x="4572000" y="1097326"/>
            <a:ext cx="1216271" cy="32091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D691418B-AB6D-4316-9FB6-85D18242480C}"/>
              </a:ext>
            </a:extLst>
          </p:cNvPr>
          <p:cNvCxnSpPr>
            <a:cxnSpLocks/>
            <a:stCxn id="7" idx="5"/>
            <a:endCxn id="10" idx="2"/>
          </p:cNvCxnSpPr>
          <p:nvPr/>
        </p:nvCxnSpPr>
        <p:spPr>
          <a:xfrm>
            <a:off x="4474142" y="1324250"/>
            <a:ext cx="1314128" cy="121217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E42F305-CB06-44C8-86AD-4C02A5CE5C93}"/>
              </a:ext>
            </a:extLst>
          </p:cNvPr>
          <p:cNvCxnSpPr>
            <a:cxnSpLocks/>
            <a:stCxn id="8" idx="7"/>
            <a:endCxn id="9" idx="2"/>
          </p:cNvCxnSpPr>
          <p:nvPr/>
        </p:nvCxnSpPr>
        <p:spPr>
          <a:xfrm flipV="1">
            <a:off x="4474142" y="1418245"/>
            <a:ext cx="1314129" cy="11778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CA3BEEEA-1648-445B-8F76-CC2F4500735E}"/>
              </a:ext>
            </a:extLst>
          </p:cNvPr>
          <p:cNvCxnSpPr>
            <a:cxnSpLocks/>
            <a:stCxn id="8" idx="6"/>
            <a:endCxn id="10" idx="2"/>
          </p:cNvCxnSpPr>
          <p:nvPr/>
        </p:nvCxnSpPr>
        <p:spPr>
          <a:xfrm flipV="1">
            <a:off x="4572000" y="2536427"/>
            <a:ext cx="1216270" cy="28655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697AE5DB-2F95-4F1F-BB1E-D4AD0565E000}"/>
              </a:ext>
            </a:extLst>
          </p:cNvPr>
          <p:cNvCxnSpPr>
            <a:cxnSpLocks/>
            <a:stCxn id="9" idx="6"/>
          </p:cNvCxnSpPr>
          <p:nvPr/>
        </p:nvCxnSpPr>
        <p:spPr>
          <a:xfrm>
            <a:off x="6456486" y="1418245"/>
            <a:ext cx="706315"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9111897B-ECAD-48BD-B036-C56811A8872B}"/>
              </a:ext>
            </a:extLst>
          </p:cNvPr>
          <p:cNvCxnSpPr>
            <a:cxnSpLocks/>
            <a:stCxn id="10" idx="6"/>
          </p:cNvCxnSpPr>
          <p:nvPr/>
        </p:nvCxnSpPr>
        <p:spPr>
          <a:xfrm>
            <a:off x="6456485" y="2536427"/>
            <a:ext cx="70631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31A6F1E5-7124-4538-AF04-CCFC2D0E5960}"/>
              </a:ext>
            </a:extLst>
          </p:cNvPr>
          <p:cNvCxnSpPr>
            <a:cxnSpLocks/>
            <a:endCxn id="6" idx="2"/>
          </p:cNvCxnSpPr>
          <p:nvPr/>
        </p:nvCxnSpPr>
        <p:spPr>
          <a:xfrm>
            <a:off x="1263163" y="2081058"/>
            <a:ext cx="870438"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4A7049A-32DA-4B3D-A94A-F4C401630430}"/>
              </a:ext>
            </a:extLst>
          </p:cNvPr>
          <p:cNvSpPr/>
          <p:nvPr/>
        </p:nvSpPr>
        <p:spPr>
          <a:xfrm>
            <a:off x="3672254" y="663633"/>
            <a:ext cx="1085850" cy="2659769"/>
          </a:xfrm>
          <a:prstGeom prst="rect">
            <a:avLst/>
          </a:prstGeom>
          <a:solidFill>
            <a:schemeClr val="accent6">
              <a:lumMod val="60000"/>
              <a:lumOff val="40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6645BE4C-F9CD-419F-8A5C-8F6722C8CA40}"/>
              </a:ext>
            </a:extLst>
          </p:cNvPr>
          <p:cNvSpPr/>
          <p:nvPr/>
        </p:nvSpPr>
        <p:spPr>
          <a:xfrm>
            <a:off x="1927714" y="663632"/>
            <a:ext cx="1085850" cy="2659769"/>
          </a:xfrm>
          <a:prstGeom prst="rect">
            <a:avLst/>
          </a:prstGeom>
          <a:solidFill>
            <a:srgbClr val="4472C4">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4E7C742E-C06E-4A3D-BC43-1FF8C40478C4}"/>
              </a:ext>
            </a:extLst>
          </p:cNvPr>
          <p:cNvSpPr/>
          <p:nvPr/>
        </p:nvSpPr>
        <p:spPr>
          <a:xfrm>
            <a:off x="5535857" y="650469"/>
            <a:ext cx="1085850" cy="2659769"/>
          </a:xfrm>
          <a:prstGeom prst="rect">
            <a:avLst/>
          </a:prstGeom>
          <a:solidFill>
            <a:schemeClr val="accent4">
              <a:lumMod val="60000"/>
              <a:lumOff val="40000"/>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A0AA0529-7318-4B73-BCEC-204EADF9F806}"/>
              </a:ext>
            </a:extLst>
          </p:cNvPr>
          <p:cNvSpPr txBox="1"/>
          <p:nvPr/>
        </p:nvSpPr>
        <p:spPr>
          <a:xfrm>
            <a:off x="143975" y="3674206"/>
            <a:ext cx="2957146" cy="2585323"/>
          </a:xfrm>
          <a:prstGeom prst="rect">
            <a:avLst/>
          </a:prstGeom>
          <a:solidFill>
            <a:schemeClr val="accent5">
              <a:lumMod val="60000"/>
              <a:lumOff val="40000"/>
            </a:schemeClr>
          </a:solidFill>
        </p:spPr>
        <p:txBody>
          <a:bodyPr wrap="square" rtlCol="0">
            <a:spAutoFit/>
          </a:bodyPr>
          <a:lstStyle/>
          <a:p>
            <a:pPr algn="just"/>
            <a:r>
              <a:rPr lang="en-IN" dirty="0"/>
              <a:t>Input Layer:</a:t>
            </a:r>
          </a:p>
          <a:p>
            <a:pPr marL="285750" indent="-285750" algn="just">
              <a:buFont typeface="Arial" panose="020B0604020202020204" pitchFamily="34" charset="0"/>
              <a:buChar char="•"/>
            </a:pPr>
            <a:r>
              <a:rPr lang="en-IN" dirty="0"/>
              <a:t>Original Input is given here </a:t>
            </a:r>
          </a:p>
          <a:p>
            <a:pPr marL="285750" indent="-285750" algn="just">
              <a:buFont typeface="Arial" panose="020B0604020202020204" pitchFamily="34" charset="0"/>
              <a:buChar char="•"/>
            </a:pPr>
            <a:r>
              <a:rPr lang="en-IN" dirty="0"/>
              <a:t>Neurons simply transfer the input data to next layer without altering the data</a:t>
            </a:r>
          </a:p>
          <a:p>
            <a:pPr marL="285750" indent="-285750" algn="just">
              <a:buFont typeface="Arial" panose="020B0604020202020204" pitchFamily="34" charset="0"/>
              <a:buChar char="•"/>
            </a:pPr>
            <a:r>
              <a:rPr lang="en-IN" dirty="0"/>
              <a:t>No. of neuron depends on the problem requirement</a:t>
            </a:r>
          </a:p>
        </p:txBody>
      </p:sp>
      <p:sp>
        <p:nvSpPr>
          <p:cNvPr id="29" name="TextBox 28">
            <a:extLst>
              <a:ext uri="{FF2B5EF4-FFF2-40B4-BE49-F238E27FC236}">
                <a16:creationId xmlns:a16="http://schemas.microsoft.com/office/drawing/2014/main" id="{31DC8D16-D540-45A9-A791-BB07CEF58240}"/>
              </a:ext>
            </a:extLst>
          </p:cNvPr>
          <p:cNvSpPr txBox="1"/>
          <p:nvPr/>
        </p:nvSpPr>
        <p:spPr>
          <a:xfrm>
            <a:off x="3247659" y="3656218"/>
            <a:ext cx="2831123" cy="2585323"/>
          </a:xfrm>
          <a:prstGeom prst="rect">
            <a:avLst/>
          </a:prstGeom>
          <a:solidFill>
            <a:schemeClr val="accent6">
              <a:lumMod val="60000"/>
              <a:lumOff val="40000"/>
            </a:schemeClr>
          </a:solidFill>
        </p:spPr>
        <p:txBody>
          <a:bodyPr wrap="square" rtlCol="0">
            <a:spAutoFit/>
          </a:bodyPr>
          <a:lstStyle/>
          <a:p>
            <a:pPr algn="just"/>
            <a:r>
              <a:rPr lang="en-IN" dirty="0"/>
              <a:t>Hidden Layer:</a:t>
            </a:r>
          </a:p>
          <a:p>
            <a:pPr marL="285750" indent="-285750" algn="just">
              <a:buFont typeface="Arial" panose="020B0604020202020204" pitchFamily="34" charset="0"/>
              <a:buChar char="•"/>
            </a:pPr>
            <a:r>
              <a:rPr lang="en-IN" dirty="0"/>
              <a:t>Neurons in the hidden layer alters the input data</a:t>
            </a:r>
          </a:p>
          <a:p>
            <a:pPr marL="285750" indent="-285750" algn="just">
              <a:buFont typeface="Arial" panose="020B0604020202020204" pitchFamily="34" charset="0"/>
              <a:buChar char="•"/>
            </a:pPr>
            <a:r>
              <a:rPr lang="en-IN" dirty="0"/>
              <a:t>At least one hidden layer  is required</a:t>
            </a:r>
          </a:p>
          <a:p>
            <a:pPr marL="285750" indent="-285750" algn="just">
              <a:buFont typeface="Arial" panose="020B0604020202020204" pitchFamily="34" charset="0"/>
              <a:buChar char="•"/>
            </a:pPr>
            <a:r>
              <a:rPr lang="en-IN" dirty="0"/>
              <a:t>At least one hidden neuron is required per hidden layer </a:t>
            </a:r>
          </a:p>
        </p:txBody>
      </p:sp>
      <p:sp>
        <p:nvSpPr>
          <p:cNvPr id="30" name="TextBox 29">
            <a:extLst>
              <a:ext uri="{FF2B5EF4-FFF2-40B4-BE49-F238E27FC236}">
                <a16:creationId xmlns:a16="http://schemas.microsoft.com/office/drawing/2014/main" id="{F58814CD-73DB-41F6-8989-28F415D4C617}"/>
              </a:ext>
            </a:extLst>
          </p:cNvPr>
          <p:cNvSpPr txBox="1"/>
          <p:nvPr/>
        </p:nvSpPr>
        <p:spPr>
          <a:xfrm>
            <a:off x="6225320" y="3674206"/>
            <a:ext cx="2851637" cy="2585323"/>
          </a:xfrm>
          <a:prstGeom prst="rect">
            <a:avLst/>
          </a:prstGeom>
          <a:solidFill>
            <a:schemeClr val="accent4">
              <a:lumMod val="60000"/>
              <a:lumOff val="40000"/>
            </a:schemeClr>
          </a:solidFill>
        </p:spPr>
        <p:txBody>
          <a:bodyPr wrap="square" rtlCol="0">
            <a:spAutoFit/>
          </a:bodyPr>
          <a:lstStyle/>
          <a:p>
            <a:pPr algn="just"/>
            <a:r>
              <a:rPr lang="en-IN" dirty="0"/>
              <a:t>Hidden Layer:</a:t>
            </a:r>
          </a:p>
          <a:p>
            <a:pPr marL="285750" indent="-285750" algn="just">
              <a:buFont typeface="Arial" panose="020B0604020202020204" pitchFamily="34" charset="0"/>
              <a:buChar char="•"/>
            </a:pPr>
            <a:r>
              <a:rPr lang="en-IN" dirty="0"/>
              <a:t>Neurons in the hidden layer alters the input data</a:t>
            </a:r>
          </a:p>
          <a:p>
            <a:pPr marL="285750" indent="-285750" algn="just">
              <a:buFont typeface="Arial" panose="020B0604020202020204" pitchFamily="34" charset="0"/>
              <a:buChar char="•"/>
            </a:pPr>
            <a:r>
              <a:rPr lang="en-IN" dirty="0"/>
              <a:t>At least one hidden layer  is required</a:t>
            </a:r>
          </a:p>
          <a:p>
            <a:pPr marL="285750" indent="-285750" algn="just">
              <a:buFont typeface="Arial" panose="020B0604020202020204" pitchFamily="34" charset="0"/>
              <a:buChar char="•"/>
            </a:pPr>
            <a:r>
              <a:rPr lang="en-IN" dirty="0"/>
              <a:t>At least one hidden neuron is required per hidden layer </a:t>
            </a:r>
          </a:p>
        </p:txBody>
      </p:sp>
    </p:spTree>
    <p:extLst>
      <p:ext uri="{BB962C8B-B14F-4D97-AF65-F5344CB8AC3E}">
        <p14:creationId xmlns:p14="http://schemas.microsoft.com/office/powerpoint/2010/main" val="3188393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BA30-F85D-4AA5-869E-D60FA4A67DF8}"/>
              </a:ext>
            </a:extLst>
          </p:cNvPr>
          <p:cNvSpPr>
            <a:spLocks noGrp="1"/>
          </p:cNvSpPr>
          <p:nvPr>
            <p:ph type="title"/>
          </p:nvPr>
        </p:nvSpPr>
        <p:spPr/>
        <p:txBody>
          <a:bodyPr/>
          <a:lstStyle/>
          <a:p>
            <a:r>
              <a:rPr lang="en-US" dirty="0"/>
              <a:t>Artificial Neural Network: Forward Propagation</a:t>
            </a:r>
            <a:endParaRPr lang="en-IN" dirty="0"/>
          </a:p>
        </p:txBody>
      </p:sp>
      <p:sp>
        <p:nvSpPr>
          <p:cNvPr id="3" name="Date Placeholder 2">
            <a:extLst>
              <a:ext uri="{FF2B5EF4-FFF2-40B4-BE49-F238E27FC236}">
                <a16:creationId xmlns:a16="http://schemas.microsoft.com/office/drawing/2014/main" id="{35541E0A-47C4-4CFB-BF38-0AC9E55C53EB}"/>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6D66A217-3657-4169-971D-A0A9D7AD2A29}"/>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A58414E0-1F8B-4B3B-9D68-96BAF267E9B3}"/>
              </a:ext>
            </a:extLst>
          </p:cNvPr>
          <p:cNvSpPr>
            <a:spLocks noGrp="1"/>
          </p:cNvSpPr>
          <p:nvPr>
            <p:ph type="sldNum" sz="quarter" idx="12"/>
          </p:nvPr>
        </p:nvSpPr>
        <p:spPr/>
        <p:txBody>
          <a:bodyPr/>
          <a:lstStyle/>
          <a:p>
            <a:fld id="{8E7B0F21-D4CD-49F4-A017-610E9F53B950}" type="slidenum">
              <a:rPr lang="en-IN" smtClean="0"/>
              <a:pPr/>
              <a:t>14</a:t>
            </a:fld>
            <a:endParaRPr lang="en-IN" dirty="0"/>
          </a:p>
        </p:txBody>
      </p:sp>
      <p:sp>
        <p:nvSpPr>
          <p:cNvPr id="6" name="Oval 5">
            <a:extLst>
              <a:ext uri="{FF2B5EF4-FFF2-40B4-BE49-F238E27FC236}">
                <a16:creationId xmlns:a16="http://schemas.microsoft.com/office/drawing/2014/main" id="{28B69EED-F08F-4544-BB58-14D0BC611DFC}"/>
              </a:ext>
            </a:extLst>
          </p:cNvPr>
          <p:cNvSpPr/>
          <p:nvPr/>
        </p:nvSpPr>
        <p:spPr>
          <a:xfrm>
            <a:off x="2250831" y="150939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1</a:t>
            </a:r>
          </a:p>
        </p:txBody>
      </p:sp>
      <p:cxnSp>
        <p:nvCxnSpPr>
          <p:cNvPr id="7" name="Straight Arrow Connector 6">
            <a:extLst>
              <a:ext uri="{FF2B5EF4-FFF2-40B4-BE49-F238E27FC236}">
                <a16:creationId xmlns:a16="http://schemas.microsoft.com/office/drawing/2014/main" id="{F4E70BE4-6FFD-4290-98C3-D442FEF9A688}"/>
              </a:ext>
            </a:extLst>
          </p:cNvPr>
          <p:cNvCxnSpPr>
            <a:cxnSpLocks/>
            <a:endCxn id="6" idx="2"/>
          </p:cNvCxnSpPr>
          <p:nvPr/>
        </p:nvCxnSpPr>
        <p:spPr>
          <a:xfrm>
            <a:off x="1494692" y="1830310"/>
            <a:ext cx="75613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 name="Oval 7">
            <a:extLst>
              <a:ext uri="{FF2B5EF4-FFF2-40B4-BE49-F238E27FC236}">
                <a16:creationId xmlns:a16="http://schemas.microsoft.com/office/drawing/2014/main" id="{FFD6645F-6512-48B0-BD69-939C15E000EA}"/>
              </a:ext>
            </a:extLst>
          </p:cNvPr>
          <p:cNvSpPr/>
          <p:nvPr/>
        </p:nvSpPr>
        <p:spPr>
          <a:xfrm>
            <a:off x="4183673" y="150939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2</a:t>
            </a:r>
          </a:p>
        </p:txBody>
      </p:sp>
      <p:sp>
        <p:nvSpPr>
          <p:cNvPr id="9" name="Oval 8">
            <a:extLst>
              <a:ext uri="{FF2B5EF4-FFF2-40B4-BE49-F238E27FC236}">
                <a16:creationId xmlns:a16="http://schemas.microsoft.com/office/drawing/2014/main" id="{59B792CE-72D6-4D60-897A-8941CE60A433}"/>
              </a:ext>
            </a:extLst>
          </p:cNvPr>
          <p:cNvSpPr/>
          <p:nvPr/>
        </p:nvSpPr>
        <p:spPr>
          <a:xfrm>
            <a:off x="6116516" y="150939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3</a:t>
            </a:r>
          </a:p>
        </p:txBody>
      </p:sp>
      <p:cxnSp>
        <p:nvCxnSpPr>
          <p:cNvPr id="12" name="Straight Arrow Connector 11">
            <a:extLst>
              <a:ext uri="{FF2B5EF4-FFF2-40B4-BE49-F238E27FC236}">
                <a16:creationId xmlns:a16="http://schemas.microsoft.com/office/drawing/2014/main" id="{915AA184-F29B-4E4B-891F-B1522CFE4F3A}"/>
              </a:ext>
            </a:extLst>
          </p:cNvPr>
          <p:cNvCxnSpPr>
            <a:cxnSpLocks/>
            <a:stCxn id="6" idx="6"/>
            <a:endCxn id="8" idx="2"/>
          </p:cNvCxnSpPr>
          <p:nvPr/>
        </p:nvCxnSpPr>
        <p:spPr>
          <a:xfrm>
            <a:off x="2919046" y="1830310"/>
            <a:ext cx="126462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3B2E56A-9303-4FAF-802D-7CEDED105E77}"/>
              </a:ext>
            </a:extLst>
          </p:cNvPr>
          <p:cNvCxnSpPr>
            <a:cxnSpLocks/>
            <a:stCxn id="8" idx="6"/>
            <a:endCxn id="9" idx="2"/>
          </p:cNvCxnSpPr>
          <p:nvPr/>
        </p:nvCxnSpPr>
        <p:spPr>
          <a:xfrm>
            <a:off x="4851888" y="1830310"/>
            <a:ext cx="1264628"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529F7AB-09C2-4FF3-ACBE-2ABA0EFE53A2}"/>
              </a:ext>
            </a:extLst>
          </p:cNvPr>
          <p:cNvCxnSpPr>
            <a:cxnSpLocks/>
            <a:stCxn id="9" idx="6"/>
          </p:cNvCxnSpPr>
          <p:nvPr/>
        </p:nvCxnSpPr>
        <p:spPr>
          <a:xfrm>
            <a:off x="6784731" y="1830310"/>
            <a:ext cx="732692"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C736C41-C665-4BE3-BA24-9C15789FC94B}"/>
                  </a:ext>
                </a:extLst>
              </p:cNvPr>
              <p:cNvSpPr txBox="1"/>
              <p:nvPr/>
            </p:nvSpPr>
            <p:spPr>
              <a:xfrm>
                <a:off x="1140408" y="1584088"/>
                <a:ext cx="36747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𝑋</m:t>
                      </m:r>
                    </m:oMath>
                  </m:oMathPara>
                </a14:m>
                <a:endParaRPr lang="en-IN" sz="3200" dirty="0"/>
              </a:p>
            </p:txBody>
          </p:sp>
        </mc:Choice>
        <mc:Fallback xmlns="">
          <p:sp>
            <p:nvSpPr>
              <p:cNvPr id="21" name="TextBox 20">
                <a:extLst>
                  <a:ext uri="{FF2B5EF4-FFF2-40B4-BE49-F238E27FC236}">
                    <a16:creationId xmlns:a16="http://schemas.microsoft.com/office/drawing/2014/main" id="{2C736C41-C665-4BE3-BA24-9C15789FC94B}"/>
                  </a:ext>
                </a:extLst>
              </p:cNvPr>
              <p:cNvSpPr txBox="1">
                <a:spLocks noRot="1" noChangeAspect="1" noMove="1" noResize="1" noEditPoints="1" noAdjustHandles="1" noChangeArrowheads="1" noChangeShapeType="1" noTextEdit="1"/>
              </p:cNvSpPr>
              <p:nvPr/>
            </p:nvSpPr>
            <p:spPr>
              <a:xfrm>
                <a:off x="1140408" y="1584088"/>
                <a:ext cx="367473" cy="492443"/>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16DBC06-60D1-4AB5-A87E-7F7812BEDA62}"/>
                  </a:ext>
                </a:extLst>
              </p:cNvPr>
              <p:cNvSpPr txBox="1"/>
              <p:nvPr/>
            </p:nvSpPr>
            <p:spPr>
              <a:xfrm>
                <a:off x="3240377" y="1344440"/>
                <a:ext cx="6219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r>
                        <a:rPr lang="en-IN" sz="2800" b="0" i="1" smtClean="0">
                          <a:latin typeface="Cambria Math" panose="02040503050406030204" pitchFamily="18" charset="0"/>
                        </a:rPr>
                        <m:t>1</m:t>
                      </m:r>
                    </m:oMath>
                  </m:oMathPara>
                </a14:m>
                <a:endParaRPr lang="en-IN" sz="2800" dirty="0"/>
              </a:p>
            </p:txBody>
          </p:sp>
        </mc:Choice>
        <mc:Fallback xmlns="">
          <p:sp>
            <p:nvSpPr>
              <p:cNvPr id="22" name="TextBox 21">
                <a:extLst>
                  <a:ext uri="{FF2B5EF4-FFF2-40B4-BE49-F238E27FC236}">
                    <a16:creationId xmlns:a16="http://schemas.microsoft.com/office/drawing/2014/main" id="{C16DBC06-60D1-4AB5-A87E-7F7812BEDA62}"/>
                  </a:ext>
                </a:extLst>
              </p:cNvPr>
              <p:cNvSpPr txBox="1">
                <a:spLocks noRot="1" noChangeAspect="1" noMove="1" noResize="1" noEditPoints="1" noAdjustHandles="1" noChangeArrowheads="1" noChangeShapeType="1" noTextEdit="1"/>
              </p:cNvSpPr>
              <p:nvPr/>
            </p:nvSpPr>
            <p:spPr>
              <a:xfrm>
                <a:off x="3240377" y="1344440"/>
                <a:ext cx="621965" cy="430887"/>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6C826DC-FA86-4536-A5F0-1BBEF0F93A1B}"/>
                  </a:ext>
                </a:extLst>
              </p:cNvPr>
              <p:cNvSpPr txBox="1"/>
              <p:nvPr/>
            </p:nvSpPr>
            <p:spPr>
              <a:xfrm>
                <a:off x="5126969" y="1344440"/>
                <a:ext cx="6219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r>
                        <a:rPr lang="en-IN" sz="2800" b="0" i="1" smtClean="0">
                          <a:latin typeface="Cambria Math" panose="02040503050406030204" pitchFamily="18" charset="0"/>
                        </a:rPr>
                        <m:t>2</m:t>
                      </m:r>
                    </m:oMath>
                  </m:oMathPara>
                </a14:m>
                <a:endParaRPr lang="en-IN" sz="2800" dirty="0"/>
              </a:p>
            </p:txBody>
          </p:sp>
        </mc:Choice>
        <mc:Fallback xmlns="">
          <p:sp>
            <p:nvSpPr>
              <p:cNvPr id="23" name="TextBox 22">
                <a:extLst>
                  <a:ext uri="{FF2B5EF4-FFF2-40B4-BE49-F238E27FC236}">
                    <a16:creationId xmlns:a16="http://schemas.microsoft.com/office/drawing/2014/main" id="{46C826DC-FA86-4536-A5F0-1BBEF0F93A1B}"/>
                  </a:ext>
                </a:extLst>
              </p:cNvPr>
              <p:cNvSpPr txBox="1">
                <a:spLocks noRot="1" noChangeAspect="1" noMove="1" noResize="1" noEditPoints="1" noAdjustHandles="1" noChangeArrowheads="1" noChangeShapeType="1" noTextEdit="1"/>
              </p:cNvSpPr>
              <p:nvPr/>
            </p:nvSpPr>
            <p:spPr>
              <a:xfrm>
                <a:off x="5126969" y="1344440"/>
                <a:ext cx="621965" cy="430887"/>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376D41D-1EAE-41AB-96E3-3896FF0033E0}"/>
                  </a:ext>
                </a:extLst>
              </p:cNvPr>
              <p:cNvSpPr txBox="1"/>
              <p:nvPr/>
            </p:nvSpPr>
            <p:spPr>
              <a:xfrm>
                <a:off x="7526216" y="1584088"/>
                <a:ext cx="3498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𝑌</m:t>
                      </m:r>
                    </m:oMath>
                  </m:oMathPara>
                </a14:m>
                <a:endParaRPr lang="en-IN" sz="3200" dirty="0"/>
              </a:p>
            </p:txBody>
          </p:sp>
        </mc:Choice>
        <mc:Fallback xmlns="">
          <p:sp>
            <p:nvSpPr>
              <p:cNvPr id="24" name="TextBox 23">
                <a:extLst>
                  <a:ext uri="{FF2B5EF4-FFF2-40B4-BE49-F238E27FC236}">
                    <a16:creationId xmlns:a16="http://schemas.microsoft.com/office/drawing/2014/main" id="{1376D41D-1EAE-41AB-96E3-3896FF0033E0}"/>
                  </a:ext>
                </a:extLst>
              </p:cNvPr>
              <p:cNvSpPr txBox="1">
                <a:spLocks noRot="1" noChangeAspect="1" noMove="1" noResize="1" noEditPoints="1" noAdjustHandles="1" noChangeArrowheads="1" noChangeShapeType="1" noTextEdit="1"/>
              </p:cNvSpPr>
              <p:nvPr/>
            </p:nvSpPr>
            <p:spPr>
              <a:xfrm>
                <a:off x="7526216" y="1584088"/>
                <a:ext cx="349839" cy="49244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D06EA33-1C55-4063-B09B-2980A97270FC}"/>
                  </a:ext>
                </a:extLst>
              </p:cNvPr>
              <p:cNvSpPr/>
              <p:nvPr/>
            </p:nvSpPr>
            <p:spPr>
              <a:xfrm>
                <a:off x="923193" y="2901853"/>
                <a:ext cx="1833196" cy="703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𝑍</m:t>
                      </m:r>
                      <m:r>
                        <a:rPr lang="en-IN" sz="2400" b="0" i="1" smtClean="0">
                          <a:solidFill>
                            <a:schemeClr val="tx1"/>
                          </a:solidFill>
                          <a:latin typeface="Cambria Math" panose="02040503050406030204" pitchFamily="18" charset="0"/>
                        </a:rPr>
                        <m:t>1=</m:t>
                      </m:r>
                      <m:r>
                        <a:rPr lang="en-IN" sz="2400" b="0" i="1" smtClean="0">
                          <a:solidFill>
                            <a:schemeClr val="tx1"/>
                          </a:solidFill>
                          <a:latin typeface="Cambria Math" panose="02040503050406030204" pitchFamily="18" charset="0"/>
                        </a:rPr>
                        <m:t>𝑋</m:t>
                      </m:r>
                      <m:r>
                        <a:rPr lang="en-IN" sz="2400" b="0" i="0"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W</m:t>
                      </m:r>
                      <m:r>
                        <a:rPr lang="en-IN" sz="2400" b="0" i="0" smtClean="0">
                          <a:solidFill>
                            <a:schemeClr val="tx1"/>
                          </a:solidFill>
                          <a:latin typeface="Cambria Math" panose="02040503050406030204" pitchFamily="18" charset="0"/>
                        </a:rPr>
                        <m:t>1</m:t>
                      </m:r>
                    </m:oMath>
                  </m:oMathPara>
                </a14:m>
                <a:endParaRPr lang="en-IN" sz="2400" dirty="0">
                  <a:solidFill>
                    <a:schemeClr val="tx1"/>
                  </a:solidFill>
                </a:endParaRPr>
              </a:p>
            </p:txBody>
          </p:sp>
        </mc:Choice>
        <mc:Fallback xmlns="">
          <p:sp>
            <p:nvSpPr>
              <p:cNvPr id="26" name="Rectangle 25">
                <a:extLst>
                  <a:ext uri="{FF2B5EF4-FFF2-40B4-BE49-F238E27FC236}">
                    <a16:creationId xmlns:a16="http://schemas.microsoft.com/office/drawing/2014/main" id="{0D06EA33-1C55-4063-B09B-2980A97270FC}"/>
                  </a:ext>
                </a:extLst>
              </p:cNvPr>
              <p:cNvSpPr>
                <a:spLocks noRot="1" noChangeAspect="1" noMove="1" noResize="1" noEditPoints="1" noAdjustHandles="1" noChangeArrowheads="1" noChangeShapeType="1" noTextEdit="1"/>
              </p:cNvSpPr>
              <p:nvPr/>
            </p:nvSpPr>
            <p:spPr>
              <a:xfrm>
                <a:off x="923193" y="2901853"/>
                <a:ext cx="1833196" cy="70338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E7ADC14-FACE-4E7C-9FFB-7CE98B536C9C}"/>
                  </a:ext>
                </a:extLst>
              </p:cNvPr>
              <p:cNvSpPr/>
              <p:nvPr/>
            </p:nvSpPr>
            <p:spPr>
              <a:xfrm>
                <a:off x="3419108" y="2902243"/>
                <a:ext cx="2197344" cy="703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𝑍</m:t>
                      </m:r>
                      <m:r>
                        <a:rPr lang="en-IN" sz="2400" b="0" i="1" smtClean="0">
                          <a:solidFill>
                            <a:schemeClr val="tx1"/>
                          </a:solidFill>
                          <a:latin typeface="Cambria Math" panose="02040503050406030204" pitchFamily="18" charset="0"/>
                        </a:rPr>
                        <m:t>2=</m:t>
                      </m:r>
                      <m:r>
                        <a:rPr lang="en-IN" sz="2400" b="0" i="1" smtClean="0">
                          <a:solidFill>
                            <a:schemeClr val="tx1"/>
                          </a:solidFill>
                          <a:latin typeface="Cambria Math" panose="02040503050406030204" pitchFamily="18" charset="0"/>
                        </a:rPr>
                        <m:t>𝜎</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𝑋</m:t>
                      </m:r>
                      <m:r>
                        <a:rPr lang="en-IN" sz="2400" b="0" i="0"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W</m:t>
                      </m:r>
                      <m:r>
                        <a:rPr lang="en-IN" sz="2400" b="0" i="0" smtClean="0">
                          <a:solidFill>
                            <a:schemeClr val="tx1"/>
                          </a:solidFill>
                          <a:latin typeface="Cambria Math" panose="02040503050406030204" pitchFamily="18" charset="0"/>
                        </a:rPr>
                        <m:t>1)</m:t>
                      </m:r>
                    </m:oMath>
                  </m:oMathPara>
                </a14:m>
                <a:endParaRPr lang="en-IN" sz="2400" dirty="0">
                  <a:solidFill>
                    <a:schemeClr val="tx1"/>
                  </a:solidFill>
                </a:endParaRPr>
              </a:p>
            </p:txBody>
          </p:sp>
        </mc:Choice>
        <mc:Fallback xmlns="">
          <p:sp>
            <p:nvSpPr>
              <p:cNvPr id="27" name="Rectangle 26">
                <a:extLst>
                  <a:ext uri="{FF2B5EF4-FFF2-40B4-BE49-F238E27FC236}">
                    <a16:creationId xmlns:a16="http://schemas.microsoft.com/office/drawing/2014/main" id="{DE7ADC14-FACE-4E7C-9FFB-7CE98B536C9C}"/>
                  </a:ext>
                </a:extLst>
              </p:cNvPr>
              <p:cNvSpPr>
                <a:spLocks noRot="1" noChangeAspect="1" noMove="1" noResize="1" noEditPoints="1" noAdjustHandles="1" noChangeArrowheads="1" noChangeShapeType="1" noTextEdit="1"/>
              </p:cNvSpPr>
              <p:nvPr/>
            </p:nvSpPr>
            <p:spPr>
              <a:xfrm>
                <a:off x="3419108" y="2902243"/>
                <a:ext cx="2197344" cy="703384"/>
              </a:xfrm>
              <a:prstGeom prst="rect">
                <a:avLst/>
              </a:prstGeom>
              <a:blipFill>
                <a:blip r:embed="rId7"/>
                <a:stretch>
                  <a:fillRect l="-5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468936-4256-4B9D-8D80-0C1668C3154D}"/>
                  </a:ext>
                </a:extLst>
              </p:cNvPr>
              <p:cNvSpPr txBox="1"/>
              <p:nvPr/>
            </p:nvSpPr>
            <p:spPr>
              <a:xfrm>
                <a:off x="3882855" y="1220667"/>
                <a:ext cx="3366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rPr>
                        <m:t>𝒁</m:t>
                      </m:r>
                      <m:r>
                        <a:rPr lang="en-IN" b="1" i="1" smtClean="0">
                          <a:latin typeface="Cambria Math" panose="02040503050406030204" pitchFamily="18" charset="0"/>
                        </a:rPr>
                        <m:t>𝟏</m:t>
                      </m:r>
                    </m:oMath>
                  </m:oMathPara>
                </a14:m>
                <a:endParaRPr lang="en-IN" b="1" dirty="0"/>
              </a:p>
            </p:txBody>
          </p:sp>
        </mc:Choice>
        <mc:Fallback xmlns="">
          <p:sp>
            <p:nvSpPr>
              <p:cNvPr id="28" name="TextBox 27">
                <a:extLst>
                  <a:ext uri="{FF2B5EF4-FFF2-40B4-BE49-F238E27FC236}">
                    <a16:creationId xmlns:a16="http://schemas.microsoft.com/office/drawing/2014/main" id="{C0468936-4256-4B9D-8D80-0C1668C3154D}"/>
                  </a:ext>
                </a:extLst>
              </p:cNvPr>
              <p:cNvSpPr txBox="1">
                <a:spLocks noRot="1" noChangeAspect="1" noMove="1" noResize="1" noEditPoints="1" noAdjustHandles="1" noChangeArrowheads="1" noChangeShapeType="1" noTextEdit="1"/>
              </p:cNvSpPr>
              <p:nvPr/>
            </p:nvSpPr>
            <p:spPr>
              <a:xfrm>
                <a:off x="3882855" y="1220667"/>
                <a:ext cx="336631" cy="276999"/>
              </a:xfrm>
              <a:prstGeom prst="rect">
                <a:avLst/>
              </a:prstGeom>
              <a:blipFill>
                <a:blip r:embed="rId8"/>
                <a:stretch>
                  <a:fillRect l="-16364" r="-18182" b="-652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76A35A4-43C0-4220-A43F-57C3BDA2AA82}"/>
                  </a:ext>
                </a:extLst>
              </p:cNvPr>
              <p:cNvSpPr txBox="1"/>
              <p:nvPr/>
            </p:nvSpPr>
            <p:spPr>
              <a:xfrm>
                <a:off x="4769825" y="1232392"/>
                <a:ext cx="3366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rPr>
                        <m:t>𝒁</m:t>
                      </m:r>
                      <m:r>
                        <a:rPr lang="en-IN" b="1" i="1" smtClean="0">
                          <a:latin typeface="Cambria Math" panose="02040503050406030204" pitchFamily="18" charset="0"/>
                        </a:rPr>
                        <m:t>𝟐</m:t>
                      </m:r>
                    </m:oMath>
                  </m:oMathPara>
                </a14:m>
                <a:endParaRPr lang="en-IN" b="1" dirty="0"/>
              </a:p>
            </p:txBody>
          </p:sp>
        </mc:Choice>
        <mc:Fallback xmlns="">
          <p:sp>
            <p:nvSpPr>
              <p:cNvPr id="29" name="TextBox 28">
                <a:extLst>
                  <a:ext uri="{FF2B5EF4-FFF2-40B4-BE49-F238E27FC236}">
                    <a16:creationId xmlns:a16="http://schemas.microsoft.com/office/drawing/2014/main" id="{376A35A4-43C0-4220-A43F-57C3BDA2AA82}"/>
                  </a:ext>
                </a:extLst>
              </p:cNvPr>
              <p:cNvSpPr txBox="1">
                <a:spLocks noRot="1" noChangeAspect="1" noMove="1" noResize="1" noEditPoints="1" noAdjustHandles="1" noChangeArrowheads="1" noChangeShapeType="1" noTextEdit="1"/>
              </p:cNvSpPr>
              <p:nvPr/>
            </p:nvSpPr>
            <p:spPr>
              <a:xfrm>
                <a:off x="4769825" y="1232392"/>
                <a:ext cx="336631" cy="276999"/>
              </a:xfrm>
              <a:prstGeom prst="rect">
                <a:avLst/>
              </a:prstGeom>
              <a:blipFill>
                <a:blip r:embed="rId9"/>
                <a:stretch>
                  <a:fillRect l="-14286" r="-17857" b="-652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CD318D-EF1B-4A9B-976F-D683A0856771}"/>
                  </a:ext>
                </a:extLst>
              </p:cNvPr>
              <p:cNvSpPr txBox="1"/>
              <p:nvPr/>
            </p:nvSpPr>
            <p:spPr>
              <a:xfrm>
                <a:off x="5845623" y="1223688"/>
                <a:ext cx="262892" cy="276999"/>
              </a:xfrm>
              <a:prstGeom prst="rect">
                <a:avLst/>
              </a:prstGeom>
              <a:noFill/>
            </p:spPr>
            <p:txBody>
              <a:bodyPr wrap="none" lIns="0" tIns="0" rIns="0" bIns="0" rtlCol="0">
                <a:spAutoFit/>
              </a:bodyPr>
              <a:lstStyle/>
              <a:p>
                <a14:m>
                  <m:oMath xmlns:m="http://schemas.openxmlformats.org/officeDocument/2006/math">
                    <m:r>
                      <a:rPr lang="en-IN" b="1" i="1" smtClean="0">
                        <a:latin typeface="Cambria Math" panose="02040503050406030204" pitchFamily="18" charset="0"/>
                      </a:rPr>
                      <m:t>𝒁</m:t>
                    </m:r>
                  </m:oMath>
                </a14:m>
                <a:r>
                  <a:rPr lang="en-IN" b="1" dirty="0"/>
                  <a:t>3</a:t>
                </a:r>
              </a:p>
            </p:txBody>
          </p:sp>
        </mc:Choice>
        <mc:Fallback xmlns="">
          <p:sp>
            <p:nvSpPr>
              <p:cNvPr id="30" name="TextBox 29">
                <a:extLst>
                  <a:ext uri="{FF2B5EF4-FFF2-40B4-BE49-F238E27FC236}">
                    <a16:creationId xmlns:a16="http://schemas.microsoft.com/office/drawing/2014/main" id="{98CD318D-EF1B-4A9B-976F-D683A0856771}"/>
                  </a:ext>
                </a:extLst>
              </p:cNvPr>
              <p:cNvSpPr txBox="1">
                <a:spLocks noRot="1" noChangeAspect="1" noMove="1" noResize="1" noEditPoints="1" noAdjustHandles="1" noChangeArrowheads="1" noChangeShapeType="1" noTextEdit="1"/>
              </p:cNvSpPr>
              <p:nvPr/>
            </p:nvSpPr>
            <p:spPr>
              <a:xfrm>
                <a:off x="5845623" y="1223688"/>
                <a:ext cx="262892" cy="276999"/>
              </a:xfrm>
              <a:prstGeom prst="rect">
                <a:avLst/>
              </a:prstGeom>
              <a:blipFill>
                <a:blip r:embed="rId10"/>
                <a:stretch>
                  <a:fillRect l="-32558" t="-28889" r="-53488" b="-5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06B1F45B-FF32-4B2B-AAA8-89E54C624B97}"/>
                  </a:ext>
                </a:extLst>
              </p:cNvPr>
              <p:cNvSpPr/>
              <p:nvPr/>
            </p:nvSpPr>
            <p:spPr>
              <a:xfrm>
                <a:off x="6279171" y="2901853"/>
                <a:ext cx="2301445" cy="703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𝑍</m:t>
                      </m:r>
                      <m:r>
                        <a:rPr lang="en-IN" sz="2400" b="0" i="1" smtClean="0">
                          <a:solidFill>
                            <a:schemeClr val="tx1"/>
                          </a:solidFill>
                          <a:latin typeface="Cambria Math" panose="02040503050406030204" pitchFamily="18" charset="0"/>
                        </a:rPr>
                        <m:t>3=</m:t>
                      </m:r>
                      <m:r>
                        <a:rPr lang="en-IN" sz="2400" b="0" i="1" smtClean="0">
                          <a:solidFill>
                            <a:schemeClr val="tx1"/>
                          </a:solidFill>
                          <a:latin typeface="Cambria Math" panose="02040503050406030204" pitchFamily="18" charset="0"/>
                        </a:rPr>
                        <m:t>𝜎</m:t>
                      </m:r>
                      <m:r>
                        <a:rPr lang="en-IN" sz="2400" b="0" i="1"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Z</m:t>
                      </m:r>
                      <m:r>
                        <a:rPr lang="en-IN" sz="2400" b="0" i="0" smtClean="0">
                          <a:solidFill>
                            <a:schemeClr val="tx1"/>
                          </a:solidFill>
                          <a:latin typeface="Cambria Math" panose="02040503050406030204" pitchFamily="18" charset="0"/>
                        </a:rPr>
                        <m:t>2.</m:t>
                      </m:r>
                      <m:r>
                        <m:rPr>
                          <m:sty m:val="p"/>
                        </m:rPr>
                        <a:rPr lang="en-IN" sz="2400" b="0" i="0" smtClean="0">
                          <a:solidFill>
                            <a:schemeClr val="tx1"/>
                          </a:solidFill>
                          <a:latin typeface="Cambria Math" panose="02040503050406030204" pitchFamily="18" charset="0"/>
                        </a:rPr>
                        <m:t>W</m:t>
                      </m:r>
                      <m:r>
                        <a:rPr lang="en-IN" sz="2400" b="0" i="0" smtClean="0">
                          <a:solidFill>
                            <a:schemeClr val="tx1"/>
                          </a:solidFill>
                          <a:latin typeface="Cambria Math" panose="02040503050406030204" pitchFamily="18" charset="0"/>
                        </a:rPr>
                        <m:t>1)</m:t>
                      </m:r>
                    </m:oMath>
                  </m:oMathPara>
                </a14:m>
                <a:endParaRPr lang="en-IN" sz="2400" dirty="0">
                  <a:solidFill>
                    <a:schemeClr val="tx1"/>
                  </a:solidFill>
                </a:endParaRPr>
              </a:p>
            </p:txBody>
          </p:sp>
        </mc:Choice>
        <mc:Fallback xmlns="">
          <p:sp>
            <p:nvSpPr>
              <p:cNvPr id="31" name="Rectangle 30">
                <a:extLst>
                  <a:ext uri="{FF2B5EF4-FFF2-40B4-BE49-F238E27FC236}">
                    <a16:creationId xmlns:a16="http://schemas.microsoft.com/office/drawing/2014/main" id="{06B1F45B-FF32-4B2B-AAA8-89E54C624B97}"/>
                  </a:ext>
                </a:extLst>
              </p:cNvPr>
              <p:cNvSpPr>
                <a:spLocks noRot="1" noChangeAspect="1" noMove="1" noResize="1" noEditPoints="1" noAdjustHandles="1" noChangeArrowheads="1" noChangeShapeType="1" noTextEdit="1"/>
              </p:cNvSpPr>
              <p:nvPr/>
            </p:nvSpPr>
            <p:spPr>
              <a:xfrm>
                <a:off x="6279171" y="2901853"/>
                <a:ext cx="2301445" cy="703384"/>
              </a:xfrm>
              <a:prstGeom prst="rect">
                <a:avLst/>
              </a:prstGeom>
              <a:blipFill>
                <a:blip r:embed="rId11"/>
                <a:stretch>
                  <a:fillRect l="-10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A077BF35-07C7-4587-9FEA-5D6B814D196C}"/>
                  </a:ext>
                </a:extLst>
              </p:cNvPr>
              <p:cNvSpPr/>
              <p:nvPr/>
            </p:nvSpPr>
            <p:spPr>
              <a:xfrm>
                <a:off x="3328620" y="4133462"/>
                <a:ext cx="2378319" cy="703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rPr>
                        <m:t>𝑌</m:t>
                      </m:r>
                      <m:r>
                        <a:rPr lang="en-IN" i="1">
                          <a:solidFill>
                            <a:schemeClr val="tx1"/>
                          </a:solidFill>
                          <a:latin typeface="Cambria Math" panose="02040503050406030204" pitchFamily="18" charset="0"/>
                        </a:rPr>
                        <m:t>=</m:t>
                      </m:r>
                      <m:r>
                        <a:rPr lang="en-IN" i="1">
                          <a:solidFill>
                            <a:schemeClr val="tx1"/>
                          </a:solidFill>
                          <a:latin typeface="Cambria Math" panose="02040503050406030204" pitchFamily="18" charset="0"/>
                        </a:rPr>
                        <m:t>𝜎</m:t>
                      </m:r>
                      <m:r>
                        <a:rPr lang="en-IN" i="1">
                          <a:solidFill>
                            <a:schemeClr val="tx1"/>
                          </a:solidFill>
                          <a:latin typeface="Cambria Math" panose="02040503050406030204" pitchFamily="18" charset="0"/>
                        </a:rPr>
                        <m:t>(</m:t>
                      </m:r>
                      <m:r>
                        <a:rPr lang="en-IN" i="1">
                          <a:solidFill>
                            <a:schemeClr val="tx1"/>
                          </a:solidFill>
                          <a:latin typeface="Cambria Math" panose="02040503050406030204" pitchFamily="18" charset="0"/>
                        </a:rPr>
                        <m:t>𝜎</m:t>
                      </m:r>
                      <m:r>
                        <a:rPr lang="en-IN" i="1">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𝑋</m:t>
                      </m:r>
                      <m:r>
                        <a:rPr lang="en-IN">
                          <a:solidFill>
                            <a:schemeClr val="tx1"/>
                          </a:solidFill>
                          <a:latin typeface="Cambria Math" panose="02040503050406030204" pitchFamily="18" charset="0"/>
                        </a:rPr>
                        <m:t>.</m:t>
                      </m:r>
                      <m:r>
                        <m:rPr>
                          <m:sty m:val="p"/>
                        </m:rPr>
                        <a:rPr lang="en-IN">
                          <a:solidFill>
                            <a:schemeClr val="tx1"/>
                          </a:solidFill>
                          <a:latin typeface="Cambria Math" panose="02040503050406030204" pitchFamily="18" charset="0"/>
                        </a:rPr>
                        <m:t>W</m:t>
                      </m:r>
                      <m:r>
                        <a:rPr lang="en-IN">
                          <a:solidFill>
                            <a:schemeClr val="tx1"/>
                          </a:solidFill>
                          <a:latin typeface="Cambria Math" panose="02040503050406030204" pitchFamily="18" charset="0"/>
                        </a:rPr>
                        <m:t>1)</m:t>
                      </m:r>
                      <m:r>
                        <a:rPr lang="en-IN" b="0" i="1" smtClean="0">
                          <a:solidFill>
                            <a:schemeClr val="tx1"/>
                          </a:solidFill>
                          <a:latin typeface="Cambria Math" panose="02040503050406030204" pitchFamily="18" charset="0"/>
                        </a:rPr>
                        <m:t>.</m:t>
                      </m:r>
                      <m:r>
                        <a:rPr lang="en-IN" b="0" i="1" smtClean="0">
                          <a:solidFill>
                            <a:schemeClr val="tx1"/>
                          </a:solidFill>
                          <a:latin typeface="Cambria Math" panose="02040503050406030204" pitchFamily="18" charset="0"/>
                        </a:rPr>
                        <m:t>𝑊</m:t>
                      </m:r>
                      <m:r>
                        <a:rPr lang="en-IN" b="0" i="1" smtClean="0">
                          <a:solidFill>
                            <a:schemeClr val="tx1"/>
                          </a:solidFill>
                          <a:latin typeface="Cambria Math" panose="02040503050406030204" pitchFamily="18" charset="0"/>
                        </a:rPr>
                        <m:t>1)</m:t>
                      </m:r>
                    </m:oMath>
                  </m:oMathPara>
                </a14:m>
                <a:endParaRPr lang="en-IN" dirty="0">
                  <a:solidFill>
                    <a:schemeClr val="tx1"/>
                  </a:solidFill>
                </a:endParaRPr>
              </a:p>
            </p:txBody>
          </p:sp>
        </mc:Choice>
        <mc:Fallback xmlns="">
          <p:sp>
            <p:nvSpPr>
              <p:cNvPr id="32" name="Rectangle 31">
                <a:extLst>
                  <a:ext uri="{FF2B5EF4-FFF2-40B4-BE49-F238E27FC236}">
                    <a16:creationId xmlns:a16="http://schemas.microsoft.com/office/drawing/2014/main" id="{A077BF35-07C7-4587-9FEA-5D6B814D196C}"/>
                  </a:ext>
                </a:extLst>
              </p:cNvPr>
              <p:cNvSpPr>
                <a:spLocks noRot="1" noChangeAspect="1" noMove="1" noResize="1" noEditPoints="1" noAdjustHandles="1" noChangeArrowheads="1" noChangeShapeType="1" noTextEdit="1"/>
              </p:cNvSpPr>
              <p:nvPr/>
            </p:nvSpPr>
            <p:spPr>
              <a:xfrm>
                <a:off x="3328620" y="4133462"/>
                <a:ext cx="2378319" cy="703384"/>
              </a:xfrm>
              <a:prstGeom prst="rect">
                <a:avLst/>
              </a:prstGeom>
              <a:blipFill>
                <a:blip r:embed="rId1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803542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BA9B-7F8C-42BD-8200-93CE8E2E7F3D}"/>
              </a:ext>
            </a:extLst>
          </p:cNvPr>
          <p:cNvSpPr>
            <a:spLocks noGrp="1"/>
          </p:cNvSpPr>
          <p:nvPr>
            <p:ph type="title"/>
          </p:nvPr>
        </p:nvSpPr>
        <p:spPr/>
        <p:txBody>
          <a:bodyPr/>
          <a:lstStyle/>
          <a:p>
            <a:r>
              <a:rPr lang="en-US" dirty="0"/>
              <a:t>Artificial Neural Network: Gradient Descent</a:t>
            </a:r>
            <a:endParaRPr lang="en-IN" dirty="0"/>
          </a:p>
        </p:txBody>
      </p:sp>
      <p:sp>
        <p:nvSpPr>
          <p:cNvPr id="3" name="Date Placeholder 2">
            <a:extLst>
              <a:ext uri="{FF2B5EF4-FFF2-40B4-BE49-F238E27FC236}">
                <a16:creationId xmlns:a16="http://schemas.microsoft.com/office/drawing/2014/main" id="{1EBB701E-70E5-42A7-BE51-81D9B168C70E}"/>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5EC44A59-D3F5-41BF-9A9E-A791410B0B85}"/>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9181088D-EC5F-4EC7-962F-B8C9C79A8932}"/>
              </a:ext>
            </a:extLst>
          </p:cNvPr>
          <p:cNvSpPr>
            <a:spLocks noGrp="1"/>
          </p:cNvSpPr>
          <p:nvPr>
            <p:ph type="sldNum" sz="quarter" idx="12"/>
          </p:nvPr>
        </p:nvSpPr>
        <p:spPr/>
        <p:txBody>
          <a:bodyPr/>
          <a:lstStyle/>
          <a:p>
            <a:fld id="{8E7B0F21-D4CD-49F4-A017-610E9F53B950}" type="slidenum">
              <a:rPr lang="en-IN" smtClean="0"/>
              <a:pPr/>
              <a:t>15</a:t>
            </a:fld>
            <a:endParaRPr lang="en-IN" dirty="0"/>
          </a:p>
        </p:txBody>
      </p:sp>
      <p:cxnSp>
        <p:nvCxnSpPr>
          <p:cNvPr id="6" name="Google Shape;883;p44">
            <a:extLst>
              <a:ext uri="{FF2B5EF4-FFF2-40B4-BE49-F238E27FC236}">
                <a16:creationId xmlns:a16="http://schemas.microsoft.com/office/drawing/2014/main" id="{776A88D1-C9ED-4ED5-9087-7EEFECA76E39}"/>
              </a:ext>
            </a:extLst>
          </p:cNvPr>
          <p:cNvCxnSpPr/>
          <p:nvPr/>
        </p:nvCxnSpPr>
        <p:spPr>
          <a:xfrm>
            <a:off x="1702950" y="4735750"/>
            <a:ext cx="7425600" cy="12000"/>
          </a:xfrm>
          <a:prstGeom prst="straightConnector1">
            <a:avLst/>
          </a:prstGeom>
          <a:noFill/>
          <a:ln w="28575" cap="flat" cmpd="sng">
            <a:solidFill>
              <a:schemeClr val="dk2"/>
            </a:solidFill>
            <a:prstDash val="solid"/>
            <a:round/>
            <a:headEnd type="none" w="sm" len="sm"/>
            <a:tailEnd type="triangle" w="med" len="med"/>
          </a:ln>
        </p:spPr>
      </p:cxnSp>
      <p:cxnSp>
        <p:nvCxnSpPr>
          <p:cNvPr id="7" name="Google Shape;884;p44">
            <a:extLst>
              <a:ext uri="{FF2B5EF4-FFF2-40B4-BE49-F238E27FC236}">
                <a16:creationId xmlns:a16="http://schemas.microsoft.com/office/drawing/2014/main" id="{3119CAEB-3DB2-4EE0-9747-BCB0AD685DF2}"/>
              </a:ext>
            </a:extLst>
          </p:cNvPr>
          <p:cNvCxnSpPr/>
          <p:nvPr/>
        </p:nvCxnSpPr>
        <p:spPr>
          <a:xfrm rot="10800000" flipH="1">
            <a:off x="5409750" y="1270450"/>
            <a:ext cx="12000" cy="3465300"/>
          </a:xfrm>
          <a:prstGeom prst="straightConnector1">
            <a:avLst/>
          </a:prstGeom>
          <a:noFill/>
          <a:ln w="28575" cap="flat" cmpd="sng">
            <a:solidFill>
              <a:schemeClr val="dk2"/>
            </a:solidFill>
            <a:prstDash val="solid"/>
            <a:round/>
            <a:headEnd type="none" w="sm" len="sm"/>
            <a:tailEnd type="triangle" w="med" len="med"/>
          </a:ln>
        </p:spPr>
      </p:cxnSp>
      <p:sp>
        <p:nvSpPr>
          <p:cNvPr id="8" name="Google Shape;885;p44">
            <a:extLst>
              <a:ext uri="{FF2B5EF4-FFF2-40B4-BE49-F238E27FC236}">
                <a16:creationId xmlns:a16="http://schemas.microsoft.com/office/drawing/2014/main" id="{2F128F91-F83B-4BC8-A12F-7F149366483C}"/>
              </a:ext>
            </a:extLst>
          </p:cNvPr>
          <p:cNvSpPr/>
          <p:nvPr/>
        </p:nvSpPr>
        <p:spPr>
          <a:xfrm>
            <a:off x="2807775" y="1058725"/>
            <a:ext cx="5215950" cy="3545900"/>
          </a:xfrm>
          <a:custGeom>
            <a:avLst/>
            <a:gdLst/>
            <a:ahLst/>
            <a:cxnLst/>
            <a:rect l="l" t="t" r="r" b="b"/>
            <a:pathLst>
              <a:path w="208638" h="141836" extrusionOk="0">
                <a:moveTo>
                  <a:pt x="0" y="7727"/>
                </a:moveTo>
                <a:cubicBezTo>
                  <a:pt x="8935" y="24389"/>
                  <a:pt x="34693" y="85483"/>
                  <a:pt x="53609" y="107699"/>
                </a:cubicBezTo>
                <a:cubicBezTo>
                  <a:pt x="72525" y="129915"/>
                  <a:pt x="91440" y="145532"/>
                  <a:pt x="113495" y="141024"/>
                </a:cubicBezTo>
                <a:cubicBezTo>
                  <a:pt x="135550" y="136517"/>
                  <a:pt x="170082" y="104158"/>
                  <a:pt x="185939" y="80654"/>
                </a:cubicBezTo>
                <a:cubicBezTo>
                  <a:pt x="201796" y="57150"/>
                  <a:pt x="204855" y="13442"/>
                  <a:pt x="208638" y="0"/>
                </a:cubicBezTo>
              </a:path>
            </a:pathLst>
          </a:cu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6;p44">
            <a:extLst>
              <a:ext uri="{FF2B5EF4-FFF2-40B4-BE49-F238E27FC236}">
                <a16:creationId xmlns:a16="http://schemas.microsoft.com/office/drawing/2014/main" id="{3779C55A-20CA-40E7-A414-A582ED2B8265}"/>
              </a:ext>
            </a:extLst>
          </p:cNvPr>
          <p:cNvSpPr txBox="1"/>
          <p:nvPr/>
        </p:nvSpPr>
        <p:spPr>
          <a:xfrm>
            <a:off x="5421750" y="1270450"/>
            <a:ext cx="591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Error</a:t>
            </a:r>
            <a:endParaRPr sz="1400" b="1" i="0" u="none" strike="noStrike" cap="none">
              <a:solidFill>
                <a:srgbClr val="000000"/>
              </a:solidFill>
              <a:latin typeface="Calibri"/>
              <a:ea typeface="Calibri"/>
              <a:cs typeface="Calibri"/>
              <a:sym typeface="Calibri"/>
            </a:endParaRPr>
          </a:p>
        </p:txBody>
      </p:sp>
      <p:sp>
        <p:nvSpPr>
          <p:cNvPr id="10" name="Google Shape;887;p44">
            <a:extLst>
              <a:ext uri="{FF2B5EF4-FFF2-40B4-BE49-F238E27FC236}">
                <a16:creationId xmlns:a16="http://schemas.microsoft.com/office/drawing/2014/main" id="{9914FC53-84A2-44DC-862C-21CC31FEA7CF}"/>
              </a:ext>
            </a:extLst>
          </p:cNvPr>
          <p:cNvSpPr txBox="1"/>
          <p:nvPr/>
        </p:nvSpPr>
        <p:spPr>
          <a:xfrm>
            <a:off x="7086600" y="4815700"/>
            <a:ext cx="2057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K (Optimizing Parameter)</a:t>
            </a:r>
            <a:endParaRPr sz="1400" b="1" i="0" u="none" strike="noStrike" cap="none">
              <a:solidFill>
                <a:srgbClr val="000000"/>
              </a:solidFill>
              <a:latin typeface="Calibri"/>
              <a:ea typeface="Calibri"/>
              <a:cs typeface="Calibri"/>
              <a:sym typeface="Calibri"/>
            </a:endParaRPr>
          </a:p>
        </p:txBody>
      </p:sp>
      <p:sp>
        <p:nvSpPr>
          <p:cNvPr id="11" name="Google Shape;888;p44">
            <a:extLst>
              <a:ext uri="{FF2B5EF4-FFF2-40B4-BE49-F238E27FC236}">
                <a16:creationId xmlns:a16="http://schemas.microsoft.com/office/drawing/2014/main" id="{285B5272-3383-4DE8-861F-077139723BC3}"/>
              </a:ext>
            </a:extLst>
          </p:cNvPr>
          <p:cNvSpPr/>
          <p:nvPr/>
        </p:nvSpPr>
        <p:spPr>
          <a:xfrm>
            <a:off x="3067400" y="1934575"/>
            <a:ext cx="253500" cy="265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889;p44">
            <a:extLst>
              <a:ext uri="{FF2B5EF4-FFF2-40B4-BE49-F238E27FC236}">
                <a16:creationId xmlns:a16="http://schemas.microsoft.com/office/drawing/2014/main" id="{46CC3240-1DA4-4CE4-914B-2AB852B09D41}"/>
              </a:ext>
            </a:extLst>
          </p:cNvPr>
          <p:cNvSpPr/>
          <p:nvPr/>
        </p:nvSpPr>
        <p:spPr>
          <a:xfrm>
            <a:off x="3514100" y="2830150"/>
            <a:ext cx="253500" cy="265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890;p44">
            <a:extLst>
              <a:ext uri="{FF2B5EF4-FFF2-40B4-BE49-F238E27FC236}">
                <a16:creationId xmlns:a16="http://schemas.microsoft.com/office/drawing/2014/main" id="{71CB1617-4AD3-4CED-B41F-49247A4CA213}"/>
              </a:ext>
            </a:extLst>
          </p:cNvPr>
          <p:cNvSpPr/>
          <p:nvPr/>
        </p:nvSpPr>
        <p:spPr>
          <a:xfrm>
            <a:off x="3866725" y="3417225"/>
            <a:ext cx="253500" cy="265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891;p44">
            <a:extLst>
              <a:ext uri="{FF2B5EF4-FFF2-40B4-BE49-F238E27FC236}">
                <a16:creationId xmlns:a16="http://schemas.microsoft.com/office/drawing/2014/main" id="{F90E92FC-A0BF-4B72-A2CC-3AD70795ACEC}"/>
              </a:ext>
            </a:extLst>
          </p:cNvPr>
          <p:cNvSpPr/>
          <p:nvPr/>
        </p:nvSpPr>
        <p:spPr>
          <a:xfrm>
            <a:off x="4186550" y="3835250"/>
            <a:ext cx="253500" cy="265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892;p44">
            <a:extLst>
              <a:ext uri="{FF2B5EF4-FFF2-40B4-BE49-F238E27FC236}">
                <a16:creationId xmlns:a16="http://schemas.microsoft.com/office/drawing/2014/main" id="{3E84A965-04DA-45B0-B32A-B03D13354B50}"/>
              </a:ext>
            </a:extLst>
          </p:cNvPr>
          <p:cNvSpPr/>
          <p:nvPr/>
        </p:nvSpPr>
        <p:spPr>
          <a:xfrm>
            <a:off x="4488350" y="4100750"/>
            <a:ext cx="253500" cy="265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893;p44">
            <a:extLst>
              <a:ext uri="{FF2B5EF4-FFF2-40B4-BE49-F238E27FC236}">
                <a16:creationId xmlns:a16="http://schemas.microsoft.com/office/drawing/2014/main" id="{372D9D9C-5834-4DB0-A633-6541CCD2A0CE}"/>
              </a:ext>
            </a:extLst>
          </p:cNvPr>
          <p:cNvSpPr/>
          <p:nvPr/>
        </p:nvSpPr>
        <p:spPr>
          <a:xfrm>
            <a:off x="4741850" y="4281750"/>
            <a:ext cx="253500" cy="265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894;p44">
            <a:extLst>
              <a:ext uri="{FF2B5EF4-FFF2-40B4-BE49-F238E27FC236}">
                <a16:creationId xmlns:a16="http://schemas.microsoft.com/office/drawing/2014/main" id="{5BCBE749-6012-41F9-953D-6D8DE3D0F4C9}"/>
              </a:ext>
            </a:extLst>
          </p:cNvPr>
          <p:cNvSpPr/>
          <p:nvPr/>
        </p:nvSpPr>
        <p:spPr>
          <a:xfrm>
            <a:off x="4995350" y="4366250"/>
            <a:ext cx="253500" cy="265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895;p44">
            <a:extLst>
              <a:ext uri="{FF2B5EF4-FFF2-40B4-BE49-F238E27FC236}">
                <a16:creationId xmlns:a16="http://schemas.microsoft.com/office/drawing/2014/main" id="{921FBAA3-082F-40CD-8D51-CDBFA32AB05D}"/>
              </a:ext>
            </a:extLst>
          </p:cNvPr>
          <p:cNvSpPr/>
          <p:nvPr/>
        </p:nvSpPr>
        <p:spPr>
          <a:xfrm>
            <a:off x="5248850" y="4470250"/>
            <a:ext cx="253500" cy="265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 name="Google Shape;896;p44">
            <a:extLst>
              <a:ext uri="{FF2B5EF4-FFF2-40B4-BE49-F238E27FC236}">
                <a16:creationId xmlns:a16="http://schemas.microsoft.com/office/drawing/2014/main" id="{1550DB45-EE88-4245-9AD4-2853DEFFB40B}"/>
              </a:ext>
            </a:extLst>
          </p:cNvPr>
          <p:cNvCxnSpPr>
            <a:endCxn id="11" idx="2"/>
          </p:cNvCxnSpPr>
          <p:nvPr/>
        </p:nvCxnSpPr>
        <p:spPr>
          <a:xfrm>
            <a:off x="2258300" y="1934425"/>
            <a:ext cx="809100" cy="132900"/>
          </a:xfrm>
          <a:prstGeom prst="straightConnector1">
            <a:avLst/>
          </a:prstGeom>
          <a:noFill/>
          <a:ln w="19050" cap="flat" cmpd="sng">
            <a:solidFill>
              <a:schemeClr val="dk2"/>
            </a:solidFill>
            <a:prstDash val="solid"/>
            <a:round/>
            <a:headEnd type="none" w="sm" len="sm"/>
            <a:tailEnd type="triangle" w="med" len="med"/>
          </a:ln>
        </p:spPr>
      </p:cxnSp>
      <p:sp>
        <p:nvSpPr>
          <p:cNvPr id="20" name="Google Shape;897;p44">
            <a:extLst>
              <a:ext uri="{FF2B5EF4-FFF2-40B4-BE49-F238E27FC236}">
                <a16:creationId xmlns:a16="http://schemas.microsoft.com/office/drawing/2014/main" id="{3A85CE69-66DB-42C0-B606-5D51217A5C2A}"/>
              </a:ext>
            </a:extLst>
          </p:cNvPr>
          <p:cNvSpPr txBox="1"/>
          <p:nvPr/>
        </p:nvSpPr>
        <p:spPr>
          <a:xfrm>
            <a:off x="718926" y="1741400"/>
            <a:ext cx="1539374" cy="49241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000" i="0" u="none" strike="noStrike" cap="none" dirty="0">
                <a:solidFill>
                  <a:srgbClr val="000000"/>
                </a:solidFill>
                <a:latin typeface="Calibri"/>
                <a:ea typeface="Calibri"/>
                <a:cs typeface="Calibri"/>
                <a:sym typeface="Calibri"/>
              </a:rPr>
              <a:t>Initial Point</a:t>
            </a:r>
            <a:endParaRPr sz="2000" i="0" u="none" strike="noStrike" cap="none" dirty="0">
              <a:solidFill>
                <a:srgbClr val="000000"/>
              </a:solidFill>
              <a:latin typeface="Calibri"/>
              <a:ea typeface="Calibri"/>
              <a:cs typeface="Calibri"/>
              <a:sym typeface="Calibri"/>
            </a:endParaRPr>
          </a:p>
        </p:txBody>
      </p:sp>
      <p:sp>
        <p:nvSpPr>
          <p:cNvPr id="21" name="Google Shape;898;p44">
            <a:extLst>
              <a:ext uri="{FF2B5EF4-FFF2-40B4-BE49-F238E27FC236}">
                <a16:creationId xmlns:a16="http://schemas.microsoft.com/office/drawing/2014/main" id="{7D32DD2E-66CB-4B85-8BFD-5468F1CE7402}"/>
              </a:ext>
            </a:extLst>
          </p:cNvPr>
          <p:cNvSpPr txBox="1"/>
          <p:nvPr/>
        </p:nvSpPr>
        <p:spPr>
          <a:xfrm>
            <a:off x="1690975" y="5158325"/>
            <a:ext cx="18231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000000"/>
                </a:solidFill>
                <a:latin typeface="Calibri"/>
                <a:ea typeface="Calibri"/>
                <a:cs typeface="Calibri"/>
                <a:sym typeface="Calibri"/>
              </a:rPr>
              <a:t>LR : Learning Rate</a:t>
            </a:r>
            <a:endParaRPr sz="1700" b="1" i="0" u="none" strike="noStrike" cap="none">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055B850-566A-4130-88EF-F2A8BA8C818A}"/>
                  </a:ext>
                </a:extLst>
              </p:cNvPr>
              <p:cNvSpPr txBox="1"/>
              <p:nvPr/>
            </p:nvSpPr>
            <p:spPr>
              <a:xfrm>
                <a:off x="175771" y="2510462"/>
                <a:ext cx="3177430" cy="2186111"/>
              </a:xfrm>
              <a:prstGeom prst="rect">
                <a:avLst/>
              </a:prstGeom>
              <a:solidFill>
                <a:schemeClr val="accent6">
                  <a:lumMod val="60000"/>
                  <a:lumOff val="4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𝑛𝑒𝑤</m:t>
                          </m:r>
                        </m:sub>
                      </m:sSub>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 −</m:t>
                      </m:r>
                      <m:r>
                        <a:rPr lang="en-US" sz="2000" b="0" i="1" smtClean="0">
                          <a:latin typeface="Cambria Math" panose="02040503050406030204" pitchFamily="18" charset="0"/>
                        </a:rPr>
                        <m:t>𝑠𝑙𝑜𝑝𝑒</m:t>
                      </m:r>
                      <m:r>
                        <a:rPr lang="en-US" sz="2000" b="0" i="1" smtClean="0">
                          <a:latin typeface="Cambria Math" panose="02040503050406030204" pitchFamily="18" charset="0"/>
                        </a:rPr>
                        <m:t>×</m:t>
                      </m:r>
                      <m:r>
                        <a:rPr lang="en-US" sz="2000" b="0" i="1" smtClean="0">
                          <a:latin typeface="Cambria Math" panose="02040503050406030204" pitchFamily="18" charset="0"/>
                        </a:rPr>
                        <m:t>𝐿𝑅</m:t>
                      </m:r>
                    </m:oMath>
                  </m:oMathPara>
                </a14:m>
                <a:endParaRPr lang="en-US" sz="2000" b="0" dirty="0">
                  <a:latin typeface="Calibri" panose="020F0502020204030204" pitchFamily="34" charset="0"/>
                  <a:cs typeface="Calibri" panose="020F0502020204030204" pitchFamily="34" charset="0"/>
                </a:endParaRPr>
              </a:p>
              <a:p>
                <a:endParaRPr lang="en-US" sz="2000" b="0" i="1" dirty="0">
                  <a:latin typeface="Cambria Math" panose="02040503050406030204" pitchFamily="18"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Calibri" panose="020F0502020204030204" pitchFamily="34" charset="0"/>
                        </a:rPr>
                        <m:t>𝑠𝑙𝑜𝑝𝑒</m:t>
                      </m:r>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𝐸𝑟𝑟𝑜𝑟</m:t>
                          </m:r>
                        </m:num>
                        <m:den>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𝐾</m:t>
                          </m:r>
                        </m:den>
                      </m:f>
                    </m:oMath>
                  </m:oMathPara>
                </a14:m>
                <a:endParaRPr lang="en-US" sz="2000" b="0" dirty="0">
                  <a:latin typeface="Calibri" panose="020F0502020204030204" pitchFamily="34" charset="0"/>
                  <a:cs typeface="Calibri" panose="020F0502020204030204" pitchFamily="34" charset="0"/>
                </a:endParaRPr>
              </a:p>
              <a:p>
                <a:endParaRPr lang="en-US" sz="2000" b="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𝐾</m:t>
                          </m:r>
                        </m:e>
                        <m:sub>
                          <m:r>
                            <a:rPr lang="en-US" sz="2000" b="0" i="1" smtClean="0">
                              <a:latin typeface="Cambria Math" panose="02040503050406030204" pitchFamily="18" charset="0"/>
                              <a:cs typeface="Calibri" panose="020F0502020204030204" pitchFamily="34" charset="0"/>
                            </a:rPr>
                            <m:t>𝑛𝑒𝑤</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𝐾</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𝐸𝑟𝑟𝑜𝑟</m:t>
                          </m:r>
                        </m:num>
                        <m:den>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𝐾</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𝐿𝑅</m:t>
                      </m:r>
                    </m:oMath>
                  </m:oMathPara>
                </a14:m>
                <a:endParaRPr lang="en-US" sz="2000" b="0" dirty="0">
                  <a:latin typeface="Calibri" panose="020F0502020204030204" pitchFamily="34" charset="0"/>
                  <a:cs typeface="Calibri" panose="020F0502020204030204" pitchFamily="34" charset="0"/>
                </a:endParaRPr>
              </a:p>
            </p:txBody>
          </p:sp>
        </mc:Choice>
        <mc:Fallback xmlns="">
          <p:sp>
            <p:nvSpPr>
              <p:cNvPr id="22" name="TextBox 21">
                <a:extLst>
                  <a:ext uri="{FF2B5EF4-FFF2-40B4-BE49-F238E27FC236}">
                    <a16:creationId xmlns:a16="http://schemas.microsoft.com/office/drawing/2014/main" id="{1055B850-566A-4130-88EF-F2A8BA8C818A}"/>
                  </a:ext>
                </a:extLst>
              </p:cNvPr>
              <p:cNvSpPr txBox="1">
                <a:spLocks noRot="1" noChangeAspect="1" noMove="1" noResize="1" noEditPoints="1" noAdjustHandles="1" noChangeArrowheads="1" noChangeShapeType="1" noTextEdit="1"/>
              </p:cNvSpPr>
              <p:nvPr/>
            </p:nvSpPr>
            <p:spPr>
              <a:xfrm>
                <a:off x="175771" y="2510462"/>
                <a:ext cx="3177430" cy="2186111"/>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285853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A8F2-3005-4253-93A9-B0AEC8F1A08F}"/>
              </a:ext>
            </a:extLst>
          </p:cNvPr>
          <p:cNvSpPr>
            <a:spLocks noGrp="1"/>
          </p:cNvSpPr>
          <p:nvPr>
            <p:ph type="title"/>
          </p:nvPr>
        </p:nvSpPr>
        <p:spPr/>
        <p:txBody>
          <a:bodyPr/>
          <a:lstStyle/>
          <a:p>
            <a:r>
              <a:rPr lang="en-US" dirty="0"/>
              <a:t>Artificial Neural Network: Gradient Descent</a:t>
            </a:r>
            <a:endParaRPr lang="en-IN" dirty="0"/>
          </a:p>
        </p:txBody>
      </p:sp>
      <p:sp>
        <p:nvSpPr>
          <p:cNvPr id="3" name="Date Placeholder 2">
            <a:extLst>
              <a:ext uri="{FF2B5EF4-FFF2-40B4-BE49-F238E27FC236}">
                <a16:creationId xmlns:a16="http://schemas.microsoft.com/office/drawing/2014/main" id="{F9D134DE-0206-44C5-819F-280E8DD9F37D}"/>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A37BDA6-57C3-4C8B-9245-8F6BDCB7C240}"/>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78E64E58-F21C-4569-AEE4-770397E2C98D}"/>
              </a:ext>
            </a:extLst>
          </p:cNvPr>
          <p:cNvSpPr>
            <a:spLocks noGrp="1"/>
          </p:cNvSpPr>
          <p:nvPr>
            <p:ph type="sldNum" sz="quarter" idx="12"/>
          </p:nvPr>
        </p:nvSpPr>
        <p:spPr/>
        <p:txBody>
          <a:bodyPr/>
          <a:lstStyle/>
          <a:p>
            <a:fld id="{8E7B0F21-D4CD-49F4-A017-610E9F53B950}" type="slidenum">
              <a:rPr lang="en-IN" smtClean="0"/>
              <a:pPr/>
              <a:t>16</a:t>
            </a:fld>
            <a:endParaRPr lang="en-IN" dirty="0"/>
          </a:p>
        </p:txBody>
      </p:sp>
      <p:cxnSp>
        <p:nvCxnSpPr>
          <p:cNvPr id="6" name="Google Shape;908;p45">
            <a:extLst>
              <a:ext uri="{FF2B5EF4-FFF2-40B4-BE49-F238E27FC236}">
                <a16:creationId xmlns:a16="http://schemas.microsoft.com/office/drawing/2014/main" id="{2E734E5E-C669-41A3-85BC-C522C6F080BE}"/>
              </a:ext>
            </a:extLst>
          </p:cNvPr>
          <p:cNvCxnSpPr/>
          <p:nvPr/>
        </p:nvCxnSpPr>
        <p:spPr>
          <a:xfrm>
            <a:off x="805337" y="4726435"/>
            <a:ext cx="7425600" cy="12000"/>
          </a:xfrm>
          <a:prstGeom prst="straightConnector1">
            <a:avLst/>
          </a:prstGeom>
          <a:noFill/>
          <a:ln w="28575" cap="flat" cmpd="sng">
            <a:solidFill>
              <a:schemeClr val="dk2"/>
            </a:solidFill>
            <a:prstDash val="solid"/>
            <a:round/>
            <a:headEnd type="none" w="sm" len="sm"/>
            <a:tailEnd type="triangle" w="med" len="med"/>
          </a:ln>
        </p:spPr>
      </p:cxnSp>
      <p:cxnSp>
        <p:nvCxnSpPr>
          <p:cNvPr id="7" name="Google Shape;909;p45">
            <a:extLst>
              <a:ext uri="{FF2B5EF4-FFF2-40B4-BE49-F238E27FC236}">
                <a16:creationId xmlns:a16="http://schemas.microsoft.com/office/drawing/2014/main" id="{ADBE5A03-CD11-423B-BA4E-164F08D9DDDC}"/>
              </a:ext>
            </a:extLst>
          </p:cNvPr>
          <p:cNvCxnSpPr/>
          <p:nvPr/>
        </p:nvCxnSpPr>
        <p:spPr>
          <a:xfrm rot="10800000" flipH="1">
            <a:off x="4512137" y="1261135"/>
            <a:ext cx="12000" cy="3465300"/>
          </a:xfrm>
          <a:prstGeom prst="straightConnector1">
            <a:avLst/>
          </a:prstGeom>
          <a:noFill/>
          <a:ln w="28575" cap="flat" cmpd="sng">
            <a:solidFill>
              <a:schemeClr val="dk2"/>
            </a:solidFill>
            <a:prstDash val="solid"/>
            <a:round/>
            <a:headEnd type="none" w="sm" len="sm"/>
            <a:tailEnd type="triangle" w="med" len="med"/>
          </a:ln>
        </p:spPr>
      </p:cxnSp>
      <p:sp>
        <p:nvSpPr>
          <p:cNvPr id="8" name="Google Shape;910;p45">
            <a:extLst>
              <a:ext uri="{FF2B5EF4-FFF2-40B4-BE49-F238E27FC236}">
                <a16:creationId xmlns:a16="http://schemas.microsoft.com/office/drawing/2014/main" id="{BA0B2626-0AE0-4AE7-A00B-79250FE54EB3}"/>
              </a:ext>
            </a:extLst>
          </p:cNvPr>
          <p:cNvSpPr txBox="1"/>
          <p:nvPr/>
        </p:nvSpPr>
        <p:spPr>
          <a:xfrm>
            <a:off x="4524137" y="1261135"/>
            <a:ext cx="591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Error</a:t>
            </a:r>
            <a:endParaRPr sz="1400" b="1" i="0" u="none" strike="noStrike" cap="none">
              <a:solidFill>
                <a:srgbClr val="000000"/>
              </a:solidFill>
              <a:latin typeface="Calibri"/>
              <a:ea typeface="Calibri"/>
              <a:cs typeface="Calibri"/>
              <a:sym typeface="Calibri"/>
            </a:endParaRPr>
          </a:p>
        </p:txBody>
      </p:sp>
      <p:sp>
        <p:nvSpPr>
          <p:cNvPr id="9" name="Google Shape;911;p45">
            <a:extLst>
              <a:ext uri="{FF2B5EF4-FFF2-40B4-BE49-F238E27FC236}">
                <a16:creationId xmlns:a16="http://schemas.microsoft.com/office/drawing/2014/main" id="{6EBA3EBD-AEFB-4134-90D3-5EB9BED89068}"/>
              </a:ext>
            </a:extLst>
          </p:cNvPr>
          <p:cNvSpPr txBox="1"/>
          <p:nvPr/>
        </p:nvSpPr>
        <p:spPr>
          <a:xfrm>
            <a:off x="6188987" y="4806385"/>
            <a:ext cx="2057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K (Optimizing Parameter)</a:t>
            </a:r>
            <a:endParaRPr sz="1400" b="1" i="0" u="none" strike="noStrike" cap="none">
              <a:solidFill>
                <a:srgbClr val="000000"/>
              </a:solidFill>
              <a:latin typeface="Calibri"/>
              <a:ea typeface="Calibri"/>
              <a:cs typeface="Calibri"/>
              <a:sym typeface="Calibri"/>
            </a:endParaRPr>
          </a:p>
        </p:txBody>
      </p:sp>
      <p:sp>
        <p:nvSpPr>
          <p:cNvPr id="10" name="Google Shape;912;p45">
            <a:extLst>
              <a:ext uri="{FF2B5EF4-FFF2-40B4-BE49-F238E27FC236}">
                <a16:creationId xmlns:a16="http://schemas.microsoft.com/office/drawing/2014/main" id="{59F62E87-0CA1-41E7-A08D-824BDA408640}"/>
              </a:ext>
            </a:extLst>
          </p:cNvPr>
          <p:cNvSpPr/>
          <p:nvPr/>
        </p:nvSpPr>
        <p:spPr>
          <a:xfrm>
            <a:off x="1409112" y="1394010"/>
            <a:ext cx="6483725" cy="2601050"/>
          </a:xfrm>
          <a:custGeom>
            <a:avLst/>
            <a:gdLst/>
            <a:ahLst/>
            <a:cxnLst/>
            <a:rect l="l" t="t" r="r" b="b"/>
            <a:pathLst>
              <a:path w="259349" h="104042" extrusionOk="0">
                <a:moveTo>
                  <a:pt x="0" y="15455"/>
                </a:moveTo>
                <a:cubicBezTo>
                  <a:pt x="3864" y="23987"/>
                  <a:pt x="12396" y="62141"/>
                  <a:pt x="23182" y="66648"/>
                </a:cubicBezTo>
                <a:cubicBezTo>
                  <a:pt x="33968" y="71156"/>
                  <a:pt x="55058" y="43063"/>
                  <a:pt x="64717" y="42500"/>
                </a:cubicBezTo>
                <a:cubicBezTo>
                  <a:pt x="74376" y="41937"/>
                  <a:pt x="74054" y="65763"/>
                  <a:pt x="81137" y="63268"/>
                </a:cubicBezTo>
                <a:cubicBezTo>
                  <a:pt x="88220" y="60773"/>
                  <a:pt x="96914" y="20768"/>
                  <a:pt x="107217" y="27529"/>
                </a:cubicBezTo>
                <a:cubicBezTo>
                  <a:pt x="117520" y="34290"/>
                  <a:pt x="130802" y="100536"/>
                  <a:pt x="142956" y="103836"/>
                </a:cubicBezTo>
                <a:cubicBezTo>
                  <a:pt x="155111" y="107136"/>
                  <a:pt x="169600" y="54333"/>
                  <a:pt x="180144" y="47330"/>
                </a:cubicBezTo>
                <a:cubicBezTo>
                  <a:pt x="190689" y="40327"/>
                  <a:pt x="197610" y="67132"/>
                  <a:pt x="206223" y="61819"/>
                </a:cubicBezTo>
                <a:cubicBezTo>
                  <a:pt x="214836" y="56507"/>
                  <a:pt x="225783" y="21251"/>
                  <a:pt x="231820" y="15455"/>
                </a:cubicBezTo>
                <a:cubicBezTo>
                  <a:pt x="237857" y="9660"/>
                  <a:pt x="237857" y="29622"/>
                  <a:pt x="242445" y="27046"/>
                </a:cubicBezTo>
                <a:cubicBezTo>
                  <a:pt x="247033" y="24470"/>
                  <a:pt x="256532" y="4508"/>
                  <a:pt x="259349" y="0"/>
                </a:cubicBezTo>
              </a:path>
            </a:pathLst>
          </a:cu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3;p45">
            <a:extLst>
              <a:ext uri="{FF2B5EF4-FFF2-40B4-BE49-F238E27FC236}">
                <a16:creationId xmlns:a16="http://schemas.microsoft.com/office/drawing/2014/main" id="{2D3360A8-AAFB-432A-A871-CB0E9E7B5079}"/>
              </a:ext>
            </a:extLst>
          </p:cNvPr>
          <p:cNvSpPr/>
          <p:nvPr/>
        </p:nvSpPr>
        <p:spPr>
          <a:xfrm>
            <a:off x="1409112" y="2009785"/>
            <a:ext cx="253500" cy="265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914;p45">
            <a:extLst>
              <a:ext uri="{FF2B5EF4-FFF2-40B4-BE49-F238E27FC236}">
                <a16:creationId xmlns:a16="http://schemas.microsoft.com/office/drawing/2014/main" id="{9B4BB091-F4D1-4EDA-8B8C-E12501F69815}"/>
              </a:ext>
            </a:extLst>
          </p:cNvPr>
          <p:cNvSpPr/>
          <p:nvPr/>
        </p:nvSpPr>
        <p:spPr>
          <a:xfrm>
            <a:off x="4036687" y="2009785"/>
            <a:ext cx="253500" cy="265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15;p45">
            <a:extLst>
              <a:ext uri="{FF2B5EF4-FFF2-40B4-BE49-F238E27FC236}">
                <a16:creationId xmlns:a16="http://schemas.microsoft.com/office/drawing/2014/main" id="{3B79D5F8-7C4D-454D-A945-46BE185A864D}"/>
              </a:ext>
            </a:extLst>
          </p:cNvPr>
          <p:cNvSpPr/>
          <p:nvPr/>
        </p:nvSpPr>
        <p:spPr>
          <a:xfrm>
            <a:off x="7639337" y="1486035"/>
            <a:ext cx="253500" cy="265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TextBox 13">
            <a:extLst>
              <a:ext uri="{FF2B5EF4-FFF2-40B4-BE49-F238E27FC236}">
                <a16:creationId xmlns:a16="http://schemas.microsoft.com/office/drawing/2014/main" id="{17126EEF-7E10-4C79-AB2B-4FF2611BCE64}"/>
              </a:ext>
            </a:extLst>
          </p:cNvPr>
          <p:cNvSpPr txBox="1"/>
          <p:nvPr/>
        </p:nvSpPr>
        <p:spPr>
          <a:xfrm>
            <a:off x="805337" y="5073162"/>
            <a:ext cx="3643571" cy="1200329"/>
          </a:xfrm>
          <a:prstGeom prst="rect">
            <a:avLst/>
          </a:prstGeom>
          <a:noFill/>
        </p:spPr>
        <p:txBody>
          <a:bodyPr wrap="square" rtlCol="0">
            <a:spAutoFit/>
          </a:bodyPr>
          <a:lstStyle/>
          <a:p>
            <a:pPr algn="just"/>
            <a:r>
              <a:rPr lang="en-IN" dirty="0"/>
              <a:t>The Optimizing parameter is always chosen randomly so as to increase the odd of not getting stuck in a local minima</a:t>
            </a:r>
          </a:p>
        </p:txBody>
      </p:sp>
      <p:sp>
        <p:nvSpPr>
          <p:cNvPr id="15" name="TextBox 14">
            <a:extLst>
              <a:ext uri="{FF2B5EF4-FFF2-40B4-BE49-F238E27FC236}">
                <a16:creationId xmlns:a16="http://schemas.microsoft.com/office/drawing/2014/main" id="{7EBFD13E-BE64-4537-9146-D64C0D835D7B}"/>
              </a:ext>
            </a:extLst>
          </p:cNvPr>
          <p:cNvSpPr txBox="1"/>
          <p:nvPr/>
        </p:nvSpPr>
        <p:spPr>
          <a:xfrm>
            <a:off x="4819937" y="5287108"/>
            <a:ext cx="3643571" cy="923330"/>
          </a:xfrm>
          <a:prstGeom prst="rect">
            <a:avLst/>
          </a:prstGeom>
          <a:solidFill>
            <a:schemeClr val="accent6">
              <a:lumMod val="60000"/>
              <a:lumOff val="40000"/>
            </a:schemeClr>
          </a:solidFill>
        </p:spPr>
        <p:txBody>
          <a:bodyPr wrap="square" rtlCol="0">
            <a:spAutoFit/>
          </a:bodyPr>
          <a:lstStyle/>
          <a:p>
            <a:pPr algn="just"/>
            <a:r>
              <a:rPr lang="en-IN" dirty="0"/>
              <a:t>The problem of getting stuck in a local minima is un-avoidable but it can be minimized</a:t>
            </a:r>
          </a:p>
        </p:txBody>
      </p:sp>
    </p:spTree>
    <p:extLst>
      <p:ext uri="{BB962C8B-B14F-4D97-AF65-F5344CB8AC3E}">
        <p14:creationId xmlns:p14="http://schemas.microsoft.com/office/powerpoint/2010/main" val="2854757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DE79-503D-4944-B9D9-85FF70F28803}"/>
              </a:ext>
            </a:extLst>
          </p:cNvPr>
          <p:cNvSpPr>
            <a:spLocks noGrp="1"/>
          </p:cNvSpPr>
          <p:nvPr>
            <p:ph type="title"/>
          </p:nvPr>
        </p:nvSpPr>
        <p:spPr/>
        <p:txBody>
          <a:bodyPr/>
          <a:lstStyle/>
          <a:p>
            <a:r>
              <a:rPr lang="en-US" dirty="0"/>
              <a:t>Artificial Neural Network: Backpropagation</a:t>
            </a:r>
            <a:endParaRPr lang="en-IN" dirty="0"/>
          </a:p>
        </p:txBody>
      </p:sp>
      <p:sp>
        <p:nvSpPr>
          <p:cNvPr id="3" name="Date Placeholder 2">
            <a:extLst>
              <a:ext uri="{FF2B5EF4-FFF2-40B4-BE49-F238E27FC236}">
                <a16:creationId xmlns:a16="http://schemas.microsoft.com/office/drawing/2014/main" id="{22AB0795-9C61-49D0-8BBE-24F696DB3D96}"/>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18AA44E-7D2C-4F17-956E-C83A2EE46DB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912D4EB5-5A53-4720-AEC0-827D96F335F1}"/>
              </a:ext>
            </a:extLst>
          </p:cNvPr>
          <p:cNvSpPr>
            <a:spLocks noGrp="1"/>
          </p:cNvSpPr>
          <p:nvPr>
            <p:ph type="sldNum" sz="quarter" idx="12"/>
          </p:nvPr>
        </p:nvSpPr>
        <p:spPr/>
        <p:txBody>
          <a:bodyPr/>
          <a:lstStyle/>
          <a:p>
            <a:fld id="{8E7B0F21-D4CD-49F4-A017-610E9F53B950}" type="slidenum">
              <a:rPr lang="en-IN" smtClean="0"/>
              <a:pPr/>
              <a:t>17</a:t>
            </a:fld>
            <a:endParaRPr lang="en-IN" dirty="0"/>
          </a:p>
        </p:txBody>
      </p:sp>
      <p:sp>
        <p:nvSpPr>
          <p:cNvPr id="6" name="Oval 5">
            <a:extLst>
              <a:ext uri="{FF2B5EF4-FFF2-40B4-BE49-F238E27FC236}">
                <a16:creationId xmlns:a16="http://schemas.microsoft.com/office/drawing/2014/main" id="{2C74E679-AAAD-45BF-98B2-BE91E385D3D1}"/>
              </a:ext>
            </a:extLst>
          </p:cNvPr>
          <p:cNvSpPr/>
          <p:nvPr/>
        </p:nvSpPr>
        <p:spPr>
          <a:xfrm>
            <a:off x="2250831" y="150939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1</a:t>
            </a:r>
          </a:p>
        </p:txBody>
      </p:sp>
      <p:cxnSp>
        <p:nvCxnSpPr>
          <p:cNvPr id="7" name="Straight Arrow Connector 6">
            <a:extLst>
              <a:ext uri="{FF2B5EF4-FFF2-40B4-BE49-F238E27FC236}">
                <a16:creationId xmlns:a16="http://schemas.microsoft.com/office/drawing/2014/main" id="{D2232758-E31F-480C-9C4F-F3AE6FB9B298}"/>
              </a:ext>
            </a:extLst>
          </p:cNvPr>
          <p:cNvCxnSpPr>
            <a:cxnSpLocks/>
            <a:endCxn id="6" idx="2"/>
          </p:cNvCxnSpPr>
          <p:nvPr/>
        </p:nvCxnSpPr>
        <p:spPr>
          <a:xfrm>
            <a:off x="1494692" y="1830310"/>
            <a:ext cx="75613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 name="Oval 7">
            <a:extLst>
              <a:ext uri="{FF2B5EF4-FFF2-40B4-BE49-F238E27FC236}">
                <a16:creationId xmlns:a16="http://schemas.microsoft.com/office/drawing/2014/main" id="{FE3197E3-2942-4C1C-B80B-149DC185A027}"/>
              </a:ext>
            </a:extLst>
          </p:cNvPr>
          <p:cNvSpPr/>
          <p:nvPr/>
        </p:nvSpPr>
        <p:spPr>
          <a:xfrm>
            <a:off x="4183673" y="150939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2</a:t>
            </a:r>
          </a:p>
        </p:txBody>
      </p:sp>
      <p:sp>
        <p:nvSpPr>
          <p:cNvPr id="9" name="Oval 8">
            <a:extLst>
              <a:ext uri="{FF2B5EF4-FFF2-40B4-BE49-F238E27FC236}">
                <a16:creationId xmlns:a16="http://schemas.microsoft.com/office/drawing/2014/main" id="{06B4D643-49B2-4F20-B74E-DB7FCA96833F}"/>
              </a:ext>
            </a:extLst>
          </p:cNvPr>
          <p:cNvSpPr/>
          <p:nvPr/>
        </p:nvSpPr>
        <p:spPr>
          <a:xfrm>
            <a:off x="6116516" y="150939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3</a:t>
            </a:r>
          </a:p>
        </p:txBody>
      </p:sp>
      <p:cxnSp>
        <p:nvCxnSpPr>
          <p:cNvPr id="10" name="Straight Arrow Connector 9">
            <a:extLst>
              <a:ext uri="{FF2B5EF4-FFF2-40B4-BE49-F238E27FC236}">
                <a16:creationId xmlns:a16="http://schemas.microsoft.com/office/drawing/2014/main" id="{42393E9D-AABF-4D51-A420-AF9561BD089D}"/>
              </a:ext>
            </a:extLst>
          </p:cNvPr>
          <p:cNvCxnSpPr>
            <a:cxnSpLocks/>
            <a:stCxn id="6" idx="6"/>
            <a:endCxn id="8" idx="2"/>
          </p:cNvCxnSpPr>
          <p:nvPr/>
        </p:nvCxnSpPr>
        <p:spPr>
          <a:xfrm>
            <a:off x="2919046" y="1830310"/>
            <a:ext cx="126462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79E22EF3-38D9-4F89-9C4D-FC20FAA9832F}"/>
              </a:ext>
            </a:extLst>
          </p:cNvPr>
          <p:cNvCxnSpPr>
            <a:cxnSpLocks/>
            <a:stCxn id="8" idx="6"/>
            <a:endCxn id="9" idx="2"/>
          </p:cNvCxnSpPr>
          <p:nvPr/>
        </p:nvCxnSpPr>
        <p:spPr>
          <a:xfrm>
            <a:off x="4851888" y="1830310"/>
            <a:ext cx="1264628"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3B318584-068A-4E8A-8113-5F8A8CBA5703}"/>
              </a:ext>
            </a:extLst>
          </p:cNvPr>
          <p:cNvCxnSpPr>
            <a:cxnSpLocks/>
            <a:stCxn id="9" idx="6"/>
          </p:cNvCxnSpPr>
          <p:nvPr/>
        </p:nvCxnSpPr>
        <p:spPr>
          <a:xfrm>
            <a:off x="6784731" y="1830310"/>
            <a:ext cx="732692"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CCFCE4-02D1-4A0A-87B8-B4BE24B1295B}"/>
                  </a:ext>
                </a:extLst>
              </p:cNvPr>
              <p:cNvSpPr txBox="1"/>
              <p:nvPr/>
            </p:nvSpPr>
            <p:spPr>
              <a:xfrm>
                <a:off x="1140408" y="1584088"/>
                <a:ext cx="36747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𝑋</m:t>
                      </m:r>
                    </m:oMath>
                  </m:oMathPara>
                </a14:m>
                <a:endParaRPr lang="en-IN" sz="3200" dirty="0"/>
              </a:p>
            </p:txBody>
          </p:sp>
        </mc:Choice>
        <mc:Fallback xmlns="">
          <p:sp>
            <p:nvSpPr>
              <p:cNvPr id="13" name="TextBox 12">
                <a:extLst>
                  <a:ext uri="{FF2B5EF4-FFF2-40B4-BE49-F238E27FC236}">
                    <a16:creationId xmlns:a16="http://schemas.microsoft.com/office/drawing/2014/main" id="{DBCCFCE4-02D1-4A0A-87B8-B4BE24B1295B}"/>
                  </a:ext>
                </a:extLst>
              </p:cNvPr>
              <p:cNvSpPr txBox="1">
                <a:spLocks noRot="1" noChangeAspect="1" noMove="1" noResize="1" noEditPoints="1" noAdjustHandles="1" noChangeArrowheads="1" noChangeShapeType="1" noTextEdit="1"/>
              </p:cNvSpPr>
              <p:nvPr/>
            </p:nvSpPr>
            <p:spPr>
              <a:xfrm>
                <a:off x="1140408" y="1584088"/>
                <a:ext cx="367473" cy="492443"/>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EE8D28-C2E4-40B5-A345-27A82DFF7E64}"/>
                  </a:ext>
                </a:extLst>
              </p:cNvPr>
              <p:cNvSpPr txBox="1"/>
              <p:nvPr/>
            </p:nvSpPr>
            <p:spPr>
              <a:xfrm>
                <a:off x="3240377" y="1344440"/>
                <a:ext cx="6219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r>
                        <a:rPr lang="en-IN" sz="2800" b="0" i="1" smtClean="0">
                          <a:latin typeface="Cambria Math" panose="02040503050406030204" pitchFamily="18" charset="0"/>
                        </a:rPr>
                        <m:t>1</m:t>
                      </m:r>
                    </m:oMath>
                  </m:oMathPara>
                </a14:m>
                <a:endParaRPr lang="en-IN" sz="2800" dirty="0"/>
              </a:p>
            </p:txBody>
          </p:sp>
        </mc:Choice>
        <mc:Fallback xmlns="">
          <p:sp>
            <p:nvSpPr>
              <p:cNvPr id="14" name="TextBox 13">
                <a:extLst>
                  <a:ext uri="{FF2B5EF4-FFF2-40B4-BE49-F238E27FC236}">
                    <a16:creationId xmlns:a16="http://schemas.microsoft.com/office/drawing/2014/main" id="{10EE8D28-C2E4-40B5-A345-27A82DFF7E64}"/>
                  </a:ext>
                </a:extLst>
              </p:cNvPr>
              <p:cNvSpPr txBox="1">
                <a:spLocks noRot="1" noChangeAspect="1" noMove="1" noResize="1" noEditPoints="1" noAdjustHandles="1" noChangeArrowheads="1" noChangeShapeType="1" noTextEdit="1"/>
              </p:cNvSpPr>
              <p:nvPr/>
            </p:nvSpPr>
            <p:spPr>
              <a:xfrm>
                <a:off x="3240377" y="1344440"/>
                <a:ext cx="621965" cy="430887"/>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B5F1E2-B54F-4DF7-8889-359838C5FF1B}"/>
                  </a:ext>
                </a:extLst>
              </p:cNvPr>
              <p:cNvSpPr txBox="1"/>
              <p:nvPr/>
            </p:nvSpPr>
            <p:spPr>
              <a:xfrm>
                <a:off x="5126969" y="1344440"/>
                <a:ext cx="6219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r>
                        <a:rPr lang="en-IN" sz="2800" b="0" i="1" smtClean="0">
                          <a:latin typeface="Cambria Math" panose="02040503050406030204" pitchFamily="18" charset="0"/>
                        </a:rPr>
                        <m:t>2</m:t>
                      </m:r>
                    </m:oMath>
                  </m:oMathPara>
                </a14:m>
                <a:endParaRPr lang="en-IN" sz="2800" dirty="0"/>
              </a:p>
            </p:txBody>
          </p:sp>
        </mc:Choice>
        <mc:Fallback xmlns="">
          <p:sp>
            <p:nvSpPr>
              <p:cNvPr id="15" name="TextBox 14">
                <a:extLst>
                  <a:ext uri="{FF2B5EF4-FFF2-40B4-BE49-F238E27FC236}">
                    <a16:creationId xmlns:a16="http://schemas.microsoft.com/office/drawing/2014/main" id="{B6B5F1E2-B54F-4DF7-8889-359838C5FF1B}"/>
                  </a:ext>
                </a:extLst>
              </p:cNvPr>
              <p:cNvSpPr txBox="1">
                <a:spLocks noRot="1" noChangeAspect="1" noMove="1" noResize="1" noEditPoints="1" noAdjustHandles="1" noChangeArrowheads="1" noChangeShapeType="1" noTextEdit="1"/>
              </p:cNvSpPr>
              <p:nvPr/>
            </p:nvSpPr>
            <p:spPr>
              <a:xfrm>
                <a:off x="5126969" y="1344440"/>
                <a:ext cx="621965" cy="430887"/>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0362380-7BF8-4242-99A2-6E11878684F0}"/>
                  </a:ext>
                </a:extLst>
              </p:cNvPr>
              <p:cNvSpPr txBox="1"/>
              <p:nvPr/>
            </p:nvSpPr>
            <p:spPr>
              <a:xfrm>
                <a:off x="7526216" y="1584088"/>
                <a:ext cx="3498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𝑌</m:t>
                      </m:r>
                    </m:oMath>
                  </m:oMathPara>
                </a14:m>
                <a:endParaRPr lang="en-IN" sz="3200" dirty="0"/>
              </a:p>
            </p:txBody>
          </p:sp>
        </mc:Choice>
        <mc:Fallback xmlns="">
          <p:sp>
            <p:nvSpPr>
              <p:cNvPr id="16" name="TextBox 15">
                <a:extLst>
                  <a:ext uri="{FF2B5EF4-FFF2-40B4-BE49-F238E27FC236}">
                    <a16:creationId xmlns:a16="http://schemas.microsoft.com/office/drawing/2014/main" id="{A0362380-7BF8-4242-99A2-6E11878684F0}"/>
                  </a:ext>
                </a:extLst>
              </p:cNvPr>
              <p:cNvSpPr txBox="1">
                <a:spLocks noRot="1" noChangeAspect="1" noMove="1" noResize="1" noEditPoints="1" noAdjustHandles="1" noChangeArrowheads="1" noChangeShapeType="1" noTextEdit="1"/>
              </p:cNvSpPr>
              <p:nvPr/>
            </p:nvSpPr>
            <p:spPr>
              <a:xfrm>
                <a:off x="7526216" y="1584088"/>
                <a:ext cx="349839" cy="49244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763928A-FE34-48E0-9676-05CA7F66ADD7}"/>
                  </a:ext>
                </a:extLst>
              </p:cNvPr>
              <p:cNvSpPr txBox="1"/>
              <p:nvPr/>
            </p:nvSpPr>
            <p:spPr>
              <a:xfrm>
                <a:off x="4769825" y="1232392"/>
                <a:ext cx="3366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rPr>
                        <m:t>𝒁</m:t>
                      </m:r>
                      <m:r>
                        <a:rPr lang="en-IN" b="1" i="1" smtClean="0">
                          <a:latin typeface="Cambria Math" panose="02040503050406030204" pitchFamily="18" charset="0"/>
                        </a:rPr>
                        <m:t>𝟐</m:t>
                      </m:r>
                    </m:oMath>
                  </m:oMathPara>
                </a14:m>
                <a:endParaRPr lang="en-IN" b="1" dirty="0"/>
              </a:p>
            </p:txBody>
          </p:sp>
        </mc:Choice>
        <mc:Fallback xmlns="">
          <p:sp>
            <p:nvSpPr>
              <p:cNvPr id="18" name="TextBox 17">
                <a:extLst>
                  <a:ext uri="{FF2B5EF4-FFF2-40B4-BE49-F238E27FC236}">
                    <a16:creationId xmlns:a16="http://schemas.microsoft.com/office/drawing/2014/main" id="{2763928A-FE34-48E0-9676-05CA7F66ADD7}"/>
                  </a:ext>
                </a:extLst>
              </p:cNvPr>
              <p:cNvSpPr txBox="1">
                <a:spLocks noRot="1" noChangeAspect="1" noMove="1" noResize="1" noEditPoints="1" noAdjustHandles="1" noChangeArrowheads="1" noChangeShapeType="1" noTextEdit="1"/>
              </p:cNvSpPr>
              <p:nvPr/>
            </p:nvSpPr>
            <p:spPr>
              <a:xfrm>
                <a:off x="4769825" y="1232392"/>
                <a:ext cx="336631" cy="276999"/>
              </a:xfrm>
              <a:prstGeom prst="rect">
                <a:avLst/>
              </a:prstGeom>
              <a:blipFill>
                <a:blip r:embed="rId6"/>
                <a:stretch>
                  <a:fillRect l="-14286" r="-17857" b="-652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CA687D-2632-4FA5-B8A6-1459E99C402D}"/>
                  </a:ext>
                </a:extLst>
              </p:cNvPr>
              <p:cNvSpPr txBox="1"/>
              <p:nvPr/>
            </p:nvSpPr>
            <p:spPr>
              <a:xfrm>
                <a:off x="1447936" y="2511056"/>
                <a:ext cx="3321889" cy="27093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𝒚</m:t>
                      </m:r>
                      <m:r>
                        <a:rPr lang="en-US" sz="2000" b="1" i="1" smtClean="0">
                          <a:latin typeface="Cambria Math" panose="02040503050406030204" pitchFamily="18" charset="0"/>
                        </a:rPr>
                        <m:t>=</m:t>
                      </m:r>
                      <m:r>
                        <a:rPr lang="en-US" sz="2000" b="1" i="1" smtClean="0">
                          <a:latin typeface="Cambria Math" panose="02040503050406030204" pitchFamily="18" charset="0"/>
                        </a:rPr>
                        <m:t>𝝈</m:t>
                      </m:r>
                      <m:r>
                        <a:rPr lang="en-US" sz="2000" b="1" i="1" smtClean="0">
                          <a:latin typeface="Cambria Math" panose="02040503050406030204" pitchFamily="18" charset="0"/>
                        </a:rPr>
                        <m:t> </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 </m:t>
                          </m:r>
                          <m:r>
                            <a:rPr lang="en-US" sz="2000" b="1" i="1" smtClean="0">
                              <a:latin typeface="Cambria Math" panose="02040503050406030204" pitchFamily="18" charset="0"/>
                            </a:rPr>
                            <m:t>𝝈</m:t>
                          </m:r>
                          <m:r>
                            <a:rPr lang="en-US" sz="2000" b="1" i="1" smtClean="0">
                              <a:latin typeface="Cambria Math" panose="02040503050406030204" pitchFamily="18" charset="0"/>
                            </a:rPr>
                            <m:t> </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 </m:t>
                              </m:r>
                              <m:r>
                                <a:rPr lang="en-US" sz="2000" b="1" i="1" smtClean="0">
                                  <a:latin typeface="Cambria Math" panose="02040503050406030204" pitchFamily="18" charset="0"/>
                                </a:rPr>
                                <m:t>𝑿</m:t>
                              </m:r>
                              <m:r>
                                <a:rPr lang="en-US" sz="2000" b="1" i="1" smtClean="0">
                                  <a:latin typeface="Cambria Math" panose="02040503050406030204" pitchFamily="18" charset="0"/>
                                </a:rPr>
                                <m:t>.</m:t>
                              </m:r>
                              <m:r>
                                <a:rPr lang="en-US" sz="2000" b="1" i="1" smtClean="0">
                                  <a:latin typeface="Cambria Math" panose="02040503050406030204" pitchFamily="18" charset="0"/>
                                </a:rPr>
                                <m:t>𝑾</m:t>
                              </m:r>
                              <m:r>
                                <a:rPr lang="en-US" sz="2000" b="1" i="1" smtClean="0">
                                  <a:latin typeface="Cambria Math" panose="02040503050406030204" pitchFamily="18" charset="0"/>
                                </a:rPr>
                                <m:t>𝟏</m:t>
                              </m:r>
                              <m:r>
                                <a:rPr lang="en-US" sz="2000" b="1" i="1" smtClean="0">
                                  <a:latin typeface="Cambria Math" panose="02040503050406030204" pitchFamily="18" charset="0"/>
                                </a:rPr>
                                <m:t> </m:t>
                              </m:r>
                            </m:e>
                          </m:d>
                          <m:r>
                            <a:rPr lang="en-US" sz="2000" b="1" i="1" smtClean="0">
                              <a:latin typeface="Cambria Math" panose="02040503050406030204" pitchFamily="18" charset="0"/>
                            </a:rPr>
                            <m:t>.</m:t>
                          </m:r>
                          <m:r>
                            <a:rPr lang="en-US" sz="2000" b="1" i="1" smtClean="0">
                              <a:latin typeface="Cambria Math" panose="02040503050406030204" pitchFamily="18" charset="0"/>
                            </a:rPr>
                            <m:t>𝑾</m:t>
                          </m:r>
                          <m:r>
                            <a:rPr lang="en-US" sz="2000" b="1" i="1" smtClean="0">
                              <a:latin typeface="Cambria Math" panose="02040503050406030204" pitchFamily="18" charset="0"/>
                            </a:rPr>
                            <m:t>𝟐</m:t>
                          </m:r>
                          <m:r>
                            <a:rPr lang="en-US" sz="2000" b="1" i="1" smtClean="0">
                              <a:latin typeface="Cambria Math" panose="02040503050406030204" pitchFamily="18" charset="0"/>
                            </a:rPr>
                            <m:t> </m:t>
                          </m:r>
                        </m:e>
                      </m:d>
                    </m:oMath>
                  </m:oMathPara>
                </a14:m>
                <a:endParaRPr lang="en-US" sz="2000" b="1" dirty="0"/>
              </a:p>
              <a:p>
                <a:endParaRPr lang="en-US" sz="2000" b="1" dirty="0"/>
              </a:p>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𝒚</m:t>
                      </m:r>
                      <m:r>
                        <a:rPr lang="en-US" sz="2000" b="1" i="1" smtClean="0">
                          <a:latin typeface="Cambria Math" panose="02040503050406030204" pitchFamily="18" charset="0"/>
                        </a:rPr>
                        <m:t>=</m:t>
                      </m:r>
                      <m:r>
                        <a:rPr lang="en-US" sz="2000" b="1" i="1" smtClean="0">
                          <a:latin typeface="Cambria Math" panose="02040503050406030204" pitchFamily="18" charset="0"/>
                        </a:rPr>
                        <m:t>𝝈</m:t>
                      </m:r>
                      <m:r>
                        <a:rPr lang="en-US" sz="2000" b="1" i="1" smtClean="0">
                          <a:latin typeface="Cambria Math" panose="02040503050406030204" pitchFamily="18" charset="0"/>
                        </a:rPr>
                        <m:t> </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𝒁</m:t>
                          </m:r>
                          <m:r>
                            <a:rPr lang="en-IN" sz="2000" b="1" i="1" smtClean="0">
                              <a:latin typeface="Cambria Math" panose="02040503050406030204" pitchFamily="18" charset="0"/>
                            </a:rPr>
                            <m:t>𝟐</m:t>
                          </m:r>
                          <m:r>
                            <a:rPr lang="en-US" sz="2000" b="1" i="1" smtClean="0">
                              <a:latin typeface="Cambria Math" panose="02040503050406030204" pitchFamily="18" charset="0"/>
                            </a:rPr>
                            <m:t>.</m:t>
                          </m:r>
                          <m:r>
                            <a:rPr lang="en-US" sz="2000" b="1" i="1" smtClean="0">
                              <a:latin typeface="Cambria Math" panose="02040503050406030204" pitchFamily="18" charset="0"/>
                            </a:rPr>
                            <m:t>𝑾</m:t>
                          </m:r>
                          <m:r>
                            <a:rPr lang="en-US" sz="2000" b="1" i="1" smtClean="0">
                              <a:latin typeface="Cambria Math" panose="02040503050406030204" pitchFamily="18" charset="0"/>
                            </a:rPr>
                            <m:t>𝟐</m:t>
                          </m:r>
                          <m:r>
                            <a:rPr lang="en-US" sz="2000" b="1" i="1" smtClean="0">
                              <a:latin typeface="Cambria Math" panose="02040503050406030204" pitchFamily="18" charset="0"/>
                            </a:rPr>
                            <m:t> </m:t>
                          </m:r>
                        </m:e>
                      </m:d>
                    </m:oMath>
                  </m:oMathPara>
                </a14:m>
                <a:endParaRPr lang="en-IN" sz="2000" b="1" dirty="0"/>
              </a:p>
              <a:p>
                <a:endParaRPr lang="en-IN" sz="2000" b="1" dirty="0"/>
              </a:p>
              <a:p>
                <a:pPr/>
                <a14:m>
                  <m:oMathPara xmlns:m="http://schemas.openxmlformats.org/officeDocument/2006/math">
                    <m:oMathParaPr>
                      <m:jc m:val="centerGroup"/>
                    </m:oMathParaPr>
                    <m:oMath xmlns:m="http://schemas.openxmlformats.org/officeDocument/2006/math">
                      <m:f>
                        <m:fPr>
                          <m:ctrlPr>
                            <a:rPr lang="en-IN" sz="2000" b="1" i="1" smtClean="0">
                              <a:latin typeface="Cambria Math" panose="02040503050406030204" pitchFamily="18" charset="0"/>
                            </a:rPr>
                          </m:ctrlPr>
                        </m:fPr>
                        <m:num>
                          <m:r>
                            <a:rPr lang="en-US" sz="2000" b="1" i="1" smtClean="0">
                              <a:latin typeface="Cambria Math" panose="02040503050406030204" pitchFamily="18" charset="0"/>
                            </a:rPr>
                            <m:t>𝝏</m:t>
                          </m:r>
                          <m:r>
                            <a:rPr lang="en-US" sz="2000" b="1" i="1" smtClean="0">
                              <a:latin typeface="Cambria Math" panose="02040503050406030204" pitchFamily="18" charset="0"/>
                            </a:rPr>
                            <m:t>𝒚</m:t>
                          </m:r>
                        </m:num>
                        <m:den>
                          <m:r>
                            <a:rPr lang="en-US" sz="2000" b="1" i="1" smtClean="0">
                              <a:latin typeface="Cambria Math" panose="02040503050406030204" pitchFamily="18" charset="0"/>
                            </a:rPr>
                            <m:t>𝝏</m:t>
                          </m:r>
                          <m:r>
                            <a:rPr lang="en-US" sz="2000" b="1" i="1" smtClean="0">
                              <a:latin typeface="Cambria Math" panose="02040503050406030204" pitchFamily="18" charset="0"/>
                            </a:rPr>
                            <m:t>𝑾</m:t>
                          </m:r>
                          <m:r>
                            <a:rPr lang="en-US" sz="2000" b="1" i="1" smtClean="0">
                              <a:latin typeface="Cambria Math" panose="02040503050406030204" pitchFamily="18" charset="0"/>
                            </a:rPr>
                            <m:t>𝟐</m:t>
                          </m:r>
                        </m:den>
                      </m:f>
                      <m:r>
                        <a:rPr lang="en-US" sz="2000" b="1" i="0" smtClean="0">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m:t>
                          </m:r>
                          <m:r>
                            <a:rPr lang="en-US" sz="2000" b="1" i="1">
                              <a:latin typeface="Cambria Math" panose="02040503050406030204" pitchFamily="18" charset="0"/>
                            </a:rPr>
                            <m:t>𝒚</m:t>
                          </m:r>
                        </m:num>
                        <m:den>
                          <m:r>
                            <a:rPr lang="en-US" sz="2000" b="1" i="1">
                              <a:latin typeface="Cambria Math" panose="02040503050406030204" pitchFamily="18" charset="0"/>
                            </a:rPr>
                            <m:t>𝝏</m:t>
                          </m:r>
                          <m:r>
                            <a:rPr lang="en-US" sz="2000" b="1" i="1" smtClean="0">
                              <a:latin typeface="Cambria Math" panose="02040503050406030204" pitchFamily="18" charset="0"/>
                            </a:rPr>
                            <m:t>𝝈</m:t>
                          </m:r>
                        </m:den>
                      </m:f>
                      <m:r>
                        <a:rPr lang="en-US" sz="2000" b="1" i="1" smtClean="0">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m:t>
                          </m:r>
                          <m:r>
                            <a:rPr lang="en-US" sz="2000" b="1" i="1" smtClean="0">
                              <a:latin typeface="Cambria Math" panose="02040503050406030204" pitchFamily="18" charset="0"/>
                            </a:rPr>
                            <m:t>𝝈</m:t>
                          </m:r>
                        </m:num>
                        <m:den>
                          <m:r>
                            <a:rPr lang="en-US" sz="2000" b="1" i="1">
                              <a:latin typeface="Cambria Math" panose="02040503050406030204" pitchFamily="18" charset="0"/>
                            </a:rPr>
                            <m:t>𝝏</m:t>
                          </m:r>
                          <m:r>
                            <a:rPr lang="en-US" sz="2000" b="1" i="1">
                              <a:latin typeface="Cambria Math" panose="02040503050406030204" pitchFamily="18" charset="0"/>
                            </a:rPr>
                            <m:t>𝑾</m:t>
                          </m:r>
                          <m:r>
                            <a:rPr lang="en-US" sz="2000" b="1" i="1">
                              <a:latin typeface="Cambria Math" panose="02040503050406030204" pitchFamily="18" charset="0"/>
                            </a:rPr>
                            <m:t>𝟐</m:t>
                          </m:r>
                        </m:den>
                      </m:f>
                    </m:oMath>
                  </m:oMathPara>
                </a14:m>
                <a:endParaRPr lang="en-IN" sz="2000" b="1" dirty="0"/>
              </a:p>
              <a:p>
                <a:endParaRPr lang="en-IN" sz="2000" b="1" dirty="0"/>
              </a:p>
              <a:p>
                <a:pPr/>
                <a14:m>
                  <m:oMathPara xmlns:m="http://schemas.openxmlformats.org/officeDocument/2006/math">
                    <m:oMathParaPr>
                      <m:jc m:val="centerGroup"/>
                    </m:oMathParaPr>
                    <m:oMath xmlns:m="http://schemas.openxmlformats.org/officeDocument/2006/math">
                      <m:f>
                        <m:fPr>
                          <m:ctrlPr>
                            <a:rPr lang="en-IN" sz="2000" b="1" i="1" smtClean="0">
                              <a:latin typeface="Cambria Math" panose="02040503050406030204" pitchFamily="18" charset="0"/>
                            </a:rPr>
                          </m:ctrlPr>
                        </m:fPr>
                        <m:num>
                          <m:r>
                            <a:rPr lang="en-US" sz="2000" b="1" i="1" smtClean="0">
                              <a:latin typeface="Cambria Math" panose="02040503050406030204" pitchFamily="18" charset="0"/>
                            </a:rPr>
                            <m:t>𝝏</m:t>
                          </m:r>
                          <m:r>
                            <a:rPr lang="en-US" sz="2000" b="1" i="1" smtClean="0">
                              <a:latin typeface="Cambria Math" panose="02040503050406030204" pitchFamily="18" charset="0"/>
                            </a:rPr>
                            <m:t>𝒚</m:t>
                          </m:r>
                        </m:num>
                        <m:den>
                          <m:r>
                            <a:rPr lang="en-US" sz="2000" b="1" i="1" smtClean="0">
                              <a:latin typeface="Cambria Math" panose="02040503050406030204" pitchFamily="18" charset="0"/>
                            </a:rPr>
                            <m:t>𝝏</m:t>
                          </m:r>
                          <m:r>
                            <a:rPr lang="en-US" sz="2000" b="1" i="1" smtClean="0">
                              <a:latin typeface="Cambria Math" panose="02040503050406030204" pitchFamily="18" charset="0"/>
                            </a:rPr>
                            <m:t>𝑾</m:t>
                          </m:r>
                          <m:r>
                            <a:rPr lang="en-US" sz="2000" b="1" i="1" smtClean="0">
                              <a:latin typeface="Cambria Math" panose="02040503050406030204" pitchFamily="18" charset="0"/>
                            </a:rPr>
                            <m:t>𝟏</m:t>
                          </m:r>
                        </m:den>
                      </m:f>
                      <m:r>
                        <a:rPr lang="en-US" sz="2000" b="1" i="0" smtClean="0">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m:t>
                          </m:r>
                          <m:r>
                            <a:rPr lang="en-US" sz="2000" b="1" i="1">
                              <a:latin typeface="Cambria Math" panose="02040503050406030204" pitchFamily="18" charset="0"/>
                            </a:rPr>
                            <m:t>𝒚</m:t>
                          </m:r>
                        </m:num>
                        <m:den>
                          <m:r>
                            <a:rPr lang="en-US" sz="2000" b="1" i="1">
                              <a:latin typeface="Cambria Math" panose="02040503050406030204" pitchFamily="18" charset="0"/>
                            </a:rPr>
                            <m:t>𝝏</m:t>
                          </m:r>
                          <m:r>
                            <a:rPr lang="en-US" sz="2000" b="1" i="1" smtClean="0">
                              <a:latin typeface="Cambria Math" panose="02040503050406030204" pitchFamily="18" charset="0"/>
                            </a:rPr>
                            <m:t>𝝈</m:t>
                          </m:r>
                        </m:den>
                      </m:f>
                      <m:r>
                        <a:rPr lang="en-US" sz="2000" b="1" i="1" smtClean="0">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m:t>
                          </m:r>
                          <m:r>
                            <a:rPr lang="en-US" sz="2000" b="1" i="1" smtClean="0">
                              <a:latin typeface="Cambria Math" panose="02040503050406030204" pitchFamily="18" charset="0"/>
                            </a:rPr>
                            <m:t>𝝈</m:t>
                          </m:r>
                        </m:num>
                        <m:den>
                          <m:r>
                            <a:rPr lang="en-US" sz="2000" b="1" i="1">
                              <a:latin typeface="Cambria Math" panose="02040503050406030204" pitchFamily="18" charset="0"/>
                            </a:rPr>
                            <m:t>𝝏</m:t>
                          </m:r>
                          <m:r>
                            <a:rPr lang="en-US" sz="2000" b="1" i="1" smtClean="0">
                              <a:latin typeface="Cambria Math" panose="02040503050406030204" pitchFamily="18" charset="0"/>
                            </a:rPr>
                            <m:t>𝒁</m:t>
                          </m:r>
                          <m:r>
                            <a:rPr lang="en-IN" sz="2000" b="1" i="1" smtClean="0">
                              <a:latin typeface="Cambria Math" panose="02040503050406030204" pitchFamily="18" charset="0"/>
                            </a:rPr>
                            <m:t>𝟐</m:t>
                          </m:r>
                        </m:den>
                      </m:f>
                      <m:r>
                        <a:rPr lang="en-US" sz="2000" b="1" i="1" smtClean="0">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m:t>
                          </m:r>
                          <m:r>
                            <a:rPr lang="en-US" sz="2000" b="1" i="1" smtClean="0">
                              <a:latin typeface="Cambria Math" panose="02040503050406030204" pitchFamily="18" charset="0"/>
                            </a:rPr>
                            <m:t>𝒁</m:t>
                          </m:r>
                          <m:r>
                            <a:rPr lang="en-IN" sz="2000" b="1" i="1" smtClean="0">
                              <a:latin typeface="Cambria Math" panose="02040503050406030204" pitchFamily="18" charset="0"/>
                            </a:rPr>
                            <m:t>𝟐</m:t>
                          </m:r>
                        </m:num>
                        <m:den>
                          <m:r>
                            <a:rPr lang="en-US" sz="2000" b="1" i="1">
                              <a:latin typeface="Cambria Math" panose="02040503050406030204" pitchFamily="18" charset="0"/>
                            </a:rPr>
                            <m:t>𝝏</m:t>
                          </m:r>
                          <m:r>
                            <a:rPr lang="en-US" sz="2000" b="1" i="1" smtClean="0">
                              <a:latin typeface="Cambria Math" panose="02040503050406030204" pitchFamily="18" charset="0"/>
                            </a:rPr>
                            <m:t>𝑾</m:t>
                          </m:r>
                          <m:r>
                            <a:rPr lang="en-US" sz="2000" b="1" i="1">
                              <a:latin typeface="Cambria Math" panose="02040503050406030204" pitchFamily="18" charset="0"/>
                            </a:rPr>
                            <m:t>𝟏</m:t>
                          </m:r>
                        </m:den>
                      </m:f>
                    </m:oMath>
                  </m:oMathPara>
                </a14:m>
                <a:endParaRPr lang="en-IN" sz="2000" b="1" dirty="0"/>
              </a:p>
            </p:txBody>
          </p:sp>
        </mc:Choice>
        <mc:Fallback xmlns="">
          <p:sp>
            <p:nvSpPr>
              <p:cNvPr id="20" name="TextBox 19">
                <a:extLst>
                  <a:ext uri="{FF2B5EF4-FFF2-40B4-BE49-F238E27FC236}">
                    <a16:creationId xmlns:a16="http://schemas.microsoft.com/office/drawing/2014/main" id="{63CA687D-2632-4FA5-B8A6-1459E99C402D}"/>
                  </a:ext>
                </a:extLst>
              </p:cNvPr>
              <p:cNvSpPr txBox="1">
                <a:spLocks noRot="1" noChangeAspect="1" noMove="1" noResize="1" noEditPoints="1" noAdjustHandles="1" noChangeArrowheads="1" noChangeShapeType="1" noTextEdit="1"/>
              </p:cNvSpPr>
              <p:nvPr/>
            </p:nvSpPr>
            <p:spPr>
              <a:xfrm>
                <a:off x="1447936" y="2511056"/>
                <a:ext cx="3321889" cy="2709331"/>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8BED72-F3DB-4AE0-92F0-17AFE51B3648}"/>
                  </a:ext>
                </a:extLst>
              </p:cNvPr>
              <p:cNvSpPr txBox="1"/>
              <p:nvPr/>
            </p:nvSpPr>
            <p:spPr>
              <a:xfrm>
                <a:off x="5208017" y="3850945"/>
                <a:ext cx="3457031" cy="24015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𝑬𝒓𝒓𝒐𝒓</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𝑻</m:t>
                              </m:r>
                              <m:r>
                                <a:rPr lang="en-US" sz="2000" b="1" i="1" smtClean="0">
                                  <a:latin typeface="Cambria Math" panose="02040503050406030204" pitchFamily="18" charset="0"/>
                                </a:rPr>
                                <m:t>−</m:t>
                              </m:r>
                              <m:r>
                                <a:rPr lang="en-US" sz="2000" b="1" i="1" smtClean="0">
                                  <a:latin typeface="Cambria Math" panose="02040503050406030204" pitchFamily="18" charset="0"/>
                                </a:rPr>
                                <m:t>𝒀</m:t>
                              </m:r>
                            </m:e>
                          </m:d>
                        </m:e>
                        <m:sup>
                          <m:r>
                            <a:rPr lang="en-US" sz="2000" b="1" i="1" smtClean="0">
                              <a:latin typeface="Cambria Math" panose="02040503050406030204" pitchFamily="18" charset="0"/>
                            </a:rPr>
                            <m:t>𝟐</m:t>
                          </m:r>
                        </m:sup>
                      </m:sSup>
                    </m:oMath>
                  </m:oMathPara>
                </a14:m>
                <a:endParaRPr lang="en-IN" sz="2000" b="1" dirty="0"/>
              </a:p>
              <a:p>
                <a:endParaRPr lang="en-IN" sz="2000" b="1" dirty="0"/>
              </a:p>
              <a:p>
                <a:pPr/>
                <a14:m>
                  <m:oMathPara xmlns:m="http://schemas.openxmlformats.org/officeDocument/2006/math">
                    <m:oMathParaPr>
                      <m:jc m:val="centerGroup"/>
                    </m:oMathParaPr>
                    <m:oMath xmlns:m="http://schemas.openxmlformats.org/officeDocument/2006/math">
                      <m:f>
                        <m:fPr>
                          <m:ctrlPr>
                            <a:rPr lang="en-IN" sz="2000" b="1" i="1" smtClean="0">
                              <a:latin typeface="Cambria Math" panose="02040503050406030204" pitchFamily="18" charset="0"/>
                            </a:rPr>
                          </m:ctrlPr>
                        </m:fPr>
                        <m:num>
                          <m:r>
                            <a:rPr lang="en-US" sz="2000" b="1" i="1" smtClean="0">
                              <a:latin typeface="Cambria Math" panose="02040503050406030204" pitchFamily="18" charset="0"/>
                            </a:rPr>
                            <m:t>𝝏</m:t>
                          </m:r>
                          <m:r>
                            <a:rPr lang="en-US" sz="2000" b="1" i="1" smtClean="0">
                              <a:latin typeface="Cambria Math" panose="02040503050406030204" pitchFamily="18" charset="0"/>
                            </a:rPr>
                            <m:t>𝑬𝒓𝒓𝒐𝒓</m:t>
                          </m:r>
                        </m:num>
                        <m:den>
                          <m:r>
                            <a:rPr lang="en-US" sz="2000" b="1" i="1" smtClean="0">
                              <a:latin typeface="Cambria Math" panose="02040503050406030204" pitchFamily="18" charset="0"/>
                            </a:rPr>
                            <m:t>𝝏</m:t>
                          </m:r>
                          <m:r>
                            <a:rPr lang="en-US" sz="2000" b="1" i="1" smtClean="0">
                              <a:latin typeface="Cambria Math" panose="02040503050406030204" pitchFamily="18" charset="0"/>
                            </a:rPr>
                            <m:t>𝑾</m:t>
                          </m:r>
                          <m:r>
                            <a:rPr lang="en-US" sz="2000" b="1" i="1" smtClean="0">
                              <a:latin typeface="Cambria Math" panose="02040503050406030204" pitchFamily="18" charset="0"/>
                            </a:rPr>
                            <m:t>𝟏</m:t>
                          </m:r>
                        </m:den>
                      </m:f>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m:t>
                          </m:r>
                          <m:r>
                            <a:rPr lang="en-US" sz="2000" b="1" i="1" smtClean="0">
                              <a:latin typeface="Cambria Math" panose="02040503050406030204" pitchFamily="18" charset="0"/>
                            </a:rPr>
                            <m:t>𝑬𝒓𝒓𝒐𝒓</m:t>
                          </m:r>
                        </m:num>
                        <m:den>
                          <m:r>
                            <a:rPr lang="en-US" sz="2000" b="1" i="1" smtClean="0">
                              <a:latin typeface="Cambria Math" panose="02040503050406030204" pitchFamily="18" charset="0"/>
                            </a:rPr>
                            <m:t>𝝏</m:t>
                          </m:r>
                          <m:r>
                            <a:rPr lang="en-US" sz="2000" b="1" i="1" smtClean="0">
                              <a:latin typeface="Cambria Math" panose="02040503050406030204" pitchFamily="18" charset="0"/>
                            </a:rPr>
                            <m:t>𝒀</m:t>
                          </m:r>
                        </m:den>
                      </m:f>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m:t>
                          </m:r>
                          <m:r>
                            <a:rPr lang="en-US" sz="2000" b="1" i="1" smtClean="0">
                              <a:latin typeface="Cambria Math" panose="02040503050406030204" pitchFamily="18" charset="0"/>
                            </a:rPr>
                            <m:t>𝒀</m:t>
                          </m:r>
                        </m:num>
                        <m:den>
                          <m:r>
                            <a:rPr lang="en-US" sz="2000" b="1" i="1" smtClean="0">
                              <a:latin typeface="Cambria Math" panose="02040503050406030204" pitchFamily="18" charset="0"/>
                            </a:rPr>
                            <m:t>𝝏</m:t>
                          </m:r>
                          <m:r>
                            <a:rPr lang="en-US" sz="2000" b="1" i="1" smtClean="0">
                              <a:latin typeface="Cambria Math" panose="02040503050406030204" pitchFamily="18" charset="0"/>
                            </a:rPr>
                            <m:t>𝑾</m:t>
                          </m:r>
                          <m:r>
                            <a:rPr lang="en-US" sz="2000" b="1" i="1" smtClean="0">
                              <a:latin typeface="Cambria Math" panose="02040503050406030204" pitchFamily="18" charset="0"/>
                            </a:rPr>
                            <m:t>𝟏</m:t>
                          </m:r>
                        </m:den>
                      </m:f>
                    </m:oMath>
                  </m:oMathPara>
                </a14:m>
                <a:endParaRPr lang="en-IN" sz="2000" b="1" dirty="0"/>
              </a:p>
              <a:p>
                <a:endParaRPr lang="en-IN" sz="2000" b="1" dirty="0"/>
              </a:p>
              <a:p>
                <a:pPr/>
                <a14:m>
                  <m:oMathPara xmlns:m="http://schemas.openxmlformats.org/officeDocument/2006/math">
                    <m:oMathParaPr>
                      <m:jc m:val="centerGroup"/>
                    </m:oMathParaPr>
                    <m:oMath xmlns:m="http://schemas.openxmlformats.org/officeDocument/2006/math">
                      <m:f>
                        <m:fPr>
                          <m:ctrlPr>
                            <a:rPr lang="en-IN" sz="2000" b="1" i="1" smtClean="0">
                              <a:latin typeface="Cambria Math" panose="02040503050406030204" pitchFamily="18" charset="0"/>
                            </a:rPr>
                          </m:ctrlPr>
                        </m:fPr>
                        <m:num>
                          <m:r>
                            <a:rPr lang="en-US" sz="2000" b="1" i="1" smtClean="0">
                              <a:latin typeface="Cambria Math" panose="02040503050406030204" pitchFamily="18" charset="0"/>
                            </a:rPr>
                            <m:t>𝝏</m:t>
                          </m:r>
                          <m:r>
                            <a:rPr lang="en-US" sz="2000" b="1" i="1" smtClean="0">
                              <a:latin typeface="Cambria Math" panose="02040503050406030204" pitchFamily="18" charset="0"/>
                            </a:rPr>
                            <m:t>𝑬𝒓𝒓𝒐𝒓</m:t>
                          </m:r>
                        </m:num>
                        <m:den>
                          <m:r>
                            <a:rPr lang="en-US" sz="2000" b="1" i="1" smtClean="0">
                              <a:latin typeface="Cambria Math" panose="02040503050406030204" pitchFamily="18" charset="0"/>
                            </a:rPr>
                            <m:t>𝝏</m:t>
                          </m:r>
                          <m:r>
                            <a:rPr lang="en-US" sz="2000" b="1" i="1" smtClean="0">
                              <a:latin typeface="Cambria Math" panose="02040503050406030204" pitchFamily="18" charset="0"/>
                            </a:rPr>
                            <m:t>𝑾</m:t>
                          </m:r>
                          <m:r>
                            <a:rPr lang="en-US" sz="2000" b="1" i="1" smtClean="0">
                              <a:latin typeface="Cambria Math" panose="02040503050406030204" pitchFamily="18" charset="0"/>
                            </a:rPr>
                            <m:t>𝟐</m:t>
                          </m:r>
                        </m:den>
                      </m:f>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m:t>
                          </m:r>
                          <m:r>
                            <a:rPr lang="en-US" sz="2000" b="1" i="1" smtClean="0">
                              <a:latin typeface="Cambria Math" panose="02040503050406030204" pitchFamily="18" charset="0"/>
                            </a:rPr>
                            <m:t>𝑬𝒓𝒓𝒐𝒓</m:t>
                          </m:r>
                        </m:num>
                        <m:den>
                          <m:r>
                            <a:rPr lang="en-US" sz="2000" b="1" i="1" smtClean="0">
                              <a:latin typeface="Cambria Math" panose="02040503050406030204" pitchFamily="18" charset="0"/>
                            </a:rPr>
                            <m:t>𝝏</m:t>
                          </m:r>
                          <m:r>
                            <a:rPr lang="en-US" sz="2000" b="1" i="1" smtClean="0">
                              <a:latin typeface="Cambria Math" panose="02040503050406030204" pitchFamily="18" charset="0"/>
                            </a:rPr>
                            <m:t>𝒀</m:t>
                          </m:r>
                        </m:den>
                      </m:f>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m:t>
                          </m:r>
                          <m:r>
                            <a:rPr lang="en-US" sz="2000" b="1" i="1" smtClean="0">
                              <a:latin typeface="Cambria Math" panose="02040503050406030204" pitchFamily="18" charset="0"/>
                            </a:rPr>
                            <m:t>𝒀</m:t>
                          </m:r>
                        </m:num>
                        <m:den>
                          <m:r>
                            <a:rPr lang="en-US" sz="2000" b="1" i="1" smtClean="0">
                              <a:latin typeface="Cambria Math" panose="02040503050406030204" pitchFamily="18" charset="0"/>
                            </a:rPr>
                            <m:t>𝝏</m:t>
                          </m:r>
                          <m:r>
                            <a:rPr lang="en-US" sz="2000" b="1" i="1" smtClean="0">
                              <a:latin typeface="Cambria Math" panose="02040503050406030204" pitchFamily="18" charset="0"/>
                            </a:rPr>
                            <m:t>𝑾</m:t>
                          </m:r>
                          <m:r>
                            <a:rPr lang="en-US" sz="2000" b="1" i="1" smtClean="0">
                              <a:latin typeface="Cambria Math" panose="02040503050406030204" pitchFamily="18" charset="0"/>
                            </a:rPr>
                            <m:t>𝟐</m:t>
                          </m:r>
                        </m:den>
                      </m:f>
                    </m:oMath>
                  </m:oMathPara>
                </a14:m>
                <a:endParaRPr lang="en-IN" sz="2000" b="1" dirty="0"/>
              </a:p>
              <a:p>
                <a:endParaRPr lang="en-IN" sz="2000" b="1" dirty="0"/>
              </a:p>
            </p:txBody>
          </p:sp>
        </mc:Choice>
        <mc:Fallback xmlns="">
          <p:sp>
            <p:nvSpPr>
              <p:cNvPr id="21" name="TextBox 20">
                <a:extLst>
                  <a:ext uri="{FF2B5EF4-FFF2-40B4-BE49-F238E27FC236}">
                    <a16:creationId xmlns:a16="http://schemas.microsoft.com/office/drawing/2014/main" id="{FD8BED72-F3DB-4AE0-92F0-17AFE51B3648}"/>
                  </a:ext>
                </a:extLst>
              </p:cNvPr>
              <p:cNvSpPr txBox="1">
                <a:spLocks noRot="1" noChangeAspect="1" noMove="1" noResize="1" noEditPoints="1" noAdjustHandles="1" noChangeArrowheads="1" noChangeShapeType="1" noTextEdit="1"/>
              </p:cNvSpPr>
              <p:nvPr/>
            </p:nvSpPr>
            <p:spPr>
              <a:xfrm>
                <a:off x="5208017" y="3850945"/>
                <a:ext cx="3457031" cy="2401555"/>
              </a:xfrm>
              <a:prstGeom prst="rect">
                <a:avLst/>
              </a:prstGeom>
              <a:blipFill>
                <a:blip r:embed="rId8"/>
                <a:stretch>
                  <a:fillRect t="-2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7AB36AC-0EB1-4B53-8015-57633515CB90}"/>
                  </a:ext>
                </a:extLst>
              </p:cNvPr>
              <p:cNvSpPr txBox="1"/>
              <p:nvPr/>
            </p:nvSpPr>
            <p:spPr>
              <a:xfrm>
                <a:off x="7526216" y="989834"/>
                <a:ext cx="34567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𝑇</m:t>
                      </m:r>
                    </m:oMath>
                  </m:oMathPara>
                </a14:m>
                <a:endParaRPr lang="en-IN" sz="3200" dirty="0"/>
              </a:p>
            </p:txBody>
          </p:sp>
        </mc:Choice>
        <mc:Fallback xmlns="">
          <p:sp>
            <p:nvSpPr>
              <p:cNvPr id="22" name="TextBox 21">
                <a:extLst>
                  <a:ext uri="{FF2B5EF4-FFF2-40B4-BE49-F238E27FC236}">
                    <a16:creationId xmlns:a16="http://schemas.microsoft.com/office/drawing/2014/main" id="{D7AB36AC-0EB1-4B53-8015-57633515CB90}"/>
                  </a:ext>
                </a:extLst>
              </p:cNvPr>
              <p:cNvSpPr txBox="1">
                <a:spLocks noRot="1" noChangeAspect="1" noMove="1" noResize="1" noEditPoints="1" noAdjustHandles="1" noChangeArrowheads="1" noChangeShapeType="1" noTextEdit="1"/>
              </p:cNvSpPr>
              <p:nvPr/>
            </p:nvSpPr>
            <p:spPr>
              <a:xfrm>
                <a:off x="7526216" y="989834"/>
                <a:ext cx="345672" cy="492443"/>
              </a:xfrm>
              <a:prstGeom prst="rect">
                <a:avLst/>
              </a:prstGeom>
              <a:blipFill>
                <a:blip r:embed="rId9"/>
                <a:stretch>
                  <a:fillRect/>
                </a:stretch>
              </a:blipFill>
            </p:spPr>
            <p:txBody>
              <a:bodyPr/>
              <a:lstStyle/>
              <a:p>
                <a:r>
                  <a:rPr lang="en-IN">
                    <a:noFill/>
                  </a:rPr>
                  <a:t> </a:t>
                </a:r>
              </a:p>
            </p:txBody>
          </p:sp>
        </mc:Fallback>
      </mc:AlternateContent>
      <p:sp>
        <p:nvSpPr>
          <p:cNvPr id="23" name="TextBox 22">
            <a:extLst>
              <a:ext uri="{FF2B5EF4-FFF2-40B4-BE49-F238E27FC236}">
                <a16:creationId xmlns:a16="http://schemas.microsoft.com/office/drawing/2014/main" id="{D2F73EAC-C1FE-482B-83F6-56AB62CBF979}"/>
              </a:ext>
            </a:extLst>
          </p:cNvPr>
          <p:cNvSpPr txBox="1"/>
          <p:nvPr/>
        </p:nvSpPr>
        <p:spPr>
          <a:xfrm>
            <a:off x="7871888" y="1023351"/>
            <a:ext cx="793160" cy="369332"/>
          </a:xfrm>
          <a:prstGeom prst="rect">
            <a:avLst/>
          </a:prstGeom>
          <a:noFill/>
        </p:spPr>
        <p:txBody>
          <a:bodyPr wrap="square" rtlCol="0">
            <a:spAutoFit/>
          </a:bodyPr>
          <a:lstStyle/>
          <a:p>
            <a:r>
              <a:rPr lang="en-IN" dirty="0"/>
              <a:t>Target</a:t>
            </a:r>
          </a:p>
        </p:txBody>
      </p:sp>
      <p:cxnSp>
        <p:nvCxnSpPr>
          <p:cNvPr id="25" name="Straight Connector 24">
            <a:extLst>
              <a:ext uri="{FF2B5EF4-FFF2-40B4-BE49-F238E27FC236}">
                <a16:creationId xmlns:a16="http://schemas.microsoft.com/office/drawing/2014/main" id="{21C2F458-ED79-4A3F-BE20-0F24CCAF8ACF}"/>
              </a:ext>
            </a:extLst>
          </p:cNvPr>
          <p:cNvCxnSpPr/>
          <p:nvPr/>
        </p:nvCxnSpPr>
        <p:spPr>
          <a:xfrm flipV="1">
            <a:off x="4769825" y="2485030"/>
            <a:ext cx="0" cy="3836639"/>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73165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DE79-503D-4944-B9D9-85FF70F28803}"/>
              </a:ext>
            </a:extLst>
          </p:cNvPr>
          <p:cNvSpPr>
            <a:spLocks noGrp="1"/>
          </p:cNvSpPr>
          <p:nvPr>
            <p:ph type="title"/>
          </p:nvPr>
        </p:nvSpPr>
        <p:spPr/>
        <p:txBody>
          <a:bodyPr/>
          <a:lstStyle/>
          <a:p>
            <a:r>
              <a:rPr lang="en-US" dirty="0"/>
              <a:t>Artificial Neural Network: Backpropagation</a:t>
            </a:r>
            <a:endParaRPr lang="en-IN" dirty="0"/>
          </a:p>
        </p:txBody>
      </p:sp>
      <p:sp>
        <p:nvSpPr>
          <p:cNvPr id="3" name="Date Placeholder 2">
            <a:extLst>
              <a:ext uri="{FF2B5EF4-FFF2-40B4-BE49-F238E27FC236}">
                <a16:creationId xmlns:a16="http://schemas.microsoft.com/office/drawing/2014/main" id="{22AB0795-9C61-49D0-8BBE-24F696DB3D96}"/>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18AA44E-7D2C-4F17-956E-C83A2EE46DB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912D4EB5-5A53-4720-AEC0-827D96F335F1}"/>
              </a:ext>
            </a:extLst>
          </p:cNvPr>
          <p:cNvSpPr>
            <a:spLocks noGrp="1"/>
          </p:cNvSpPr>
          <p:nvPr>
            <p:ph type="sldNum" sz="quarter" idx="12"/>
          </p:nvPr>
        </p:nvSpPr>
        <p:spPr/>
        <p:txBody>
          <a:bodyPr/>
          <a:lstStyle/>
          <a:p>
            <a:fld id="{8E7B0F21-D4CD-49F4-A017-610E9F53B950}" type="slidenum">
              <a:rPr lang="en-IN" smtClean="0"/>
              <a:pPr/>
              <a:t>18</a:t>
            </a:fld>
            <a:endParaRPr lang="en-IN" dirty="0"/>
          </a:p>
        </p:txBody>
      </p:sp>
      <p:sp>
        <p:nvSpPr>
          <p:cNvPr id="6" name="Oval 5">
            <a:extLst>
              <a:ext uri="{FF2B5EF4-FFF2-40B4-BE49-F238E27FC236}">
                <a16:creationId xmlns:a16="http://schemas.microsoft.com/office/drawing/2014/main" id="{2C74E679-AAAD-45BF-98B2-BE91E385D3D1}"/>
              </a:ext>
            </a:extLst>
          </p:cNvPr>
          <p:cNvSpPr/>
          <p:nvPr/>
        </p:nvSpPr>
        <p:spPr>
          <a:xfrm>
            <a:off x="1284409" y="3127569"/>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solidFill>
                <a:schemeClr val="tx1"/>
              </a:solidFill>
            </a:endParaRPr>
          </a:p>
        </p:txBody>
      </p:sp>
      <p:cxnSp>
        <p:nvCxnSpPr>
          <p:cNvPr id="7" name="Straight Arrow Connector 6">
            <a:extLst>
              <a:ext uri="{FF2B5EF4-FFF2-40B4-BE49-F238E27FC236}">
                <a16:creationId xmlns:a16="http://schemas.microsoft.com/office/drawing/2014/main" id="{D2232758-E31F-480C-9C4F-F3AE6FB9B298}"/>
              </a:ext>
            </a:extLst>
          </p:cNvPr>
          <p:cNvCxnSpPr>
            <a:cxnSpLocks/>
            <a:endCxn id="6" idx="2"/>
          </p:cNvCxnSpPr>
          <p:nvPr/>
        </p:nvCxnSpPr>
        <p:spPr>
          <a:xfrm>
            <a:off x="528270" y="3448488"/>
            <a:ext cx="75613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FE3197E3-2942-4C1C-B80B-149DC185A027}"/>
                  </a:ext>
                </a:extLst>
              </p:cNvPr>
              <p:cNvSpPr/>
              <p:nvPr/>
            </p:nvSpPr>
            <p:spPr>
              <a:xfrm>
                <a:off x="3217251" y="3127569"/>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500" b="1" i="1" smtClean="0">
                          <a:solidFill>
                            <a:schemeClr val="tx1"/>
                          </a:solidFill>
                          <a:latin typeface="Cambria Math" panose="02040503050406030204" pitchFamily="18" charset="0"/>
                        </a:rPr>
                        <m:t>𝝈</m:t>
                      </m:r>
                    </m:oMath>
                  </m:oMathPara>
                </a14:m>
                <a:endParaRPr lang="en-IN" sz="2500" b="1" dirty="0">
                  <a:solidFill>
                    <a:schemeClr val="tx1"/>
                  </a:solidFill>
                </a:endParaRPr>
              </a:p>
            </p:txBody>
          </p:sp>
        </mc:Choice>
        <mc:Fallback xmlns="">
          <p:sp>
            <p:nvSpPr>
              <p:cNvPr id="8" name="Oval 7">
                <a:extLst>
                  <a:ext uri="{FF2B5EF4-FFF2-40B4-BE49-F238E27FC236}">
                    <a16:creationId xmlns:a16="http://schemas.microsoft.com/office/drawing/2014/main" id="{FE3197E3-2942-4C1C-B80B-149DC185A027}"/>
                  </a:ext>
                </a:extLst>
              </p:cNvPr>
              <p:cNvSpPr>
                <a:spLocks noRot="1" noChangeAspect="1" noMove="1" noResize="1" noEditPoints="1" noAdjustHandles="1" noChangeArrowheads="1" noChangeShapeType="1" noTextEdit="1"/>
              </p:cNvSpPr>
              <p:nvPr/>
            </p:nvSpPr>
            <p:spPr>
              <a:xfrm>
                <a:off x="3217251" y="3127569"/>
                <a:ext cx="668215" cy="641838"/>
              </a:xfrm>
              <a:prstGeom prst="ellipse">
                <a:avLst/>
              </a:prstGeom>
              <a:blipFill>
                <a:blip r:embed="rId2"/>
                <a:stretch>
                  <a:fillRect/>
                </a:stretch>
              </a:blipFill>
              <a:ln w="57150">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06B4D643-49B2-4F20-B74E-DB7FCA96833F}"/>
                  </a:ext>
                </a:extLst>
              </p:cNvPr>
              <p:cNvSpPr/>
              <p:nvPr/>
            </p:nvSpPr>
            <p:spPr>
              <a:xfrm>
                <a:off x="5150094" y="3127569"/>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500" b="1" i="1" smtClean="0">
                          <a:solidFill>
                            <a:schemeClr val="tx1"/>
                          </a:solidFill>
                          <a:latin typeface="Cambria Math" panose="02040503050406030204" pitchFamily="18" charset="0"/>
                        </a:rPr>
                        <m:t>𝝈</m:t>
                      </m:r>
                    </m:oMath>
                  </m:oMathPara>
                </a14:m>
                <a:endParaRPr lang="en-IN" sz="2500" b="1" dirty="0">
                  <a:solidFill>
                    <a:schemeClr val="tx1"/>
                  </a:solidFill>
                </a:endParaRPr>
              </a:p>
            </p:txBody>
          </p:sp>
        </mc:Choice>
        <mc:Fallback xmlns="">
          <p:sp>
            <p:nvSpPr>
              <p:cNvPr id="9" name="Oval 8">
                <a:extLst>
                  <a:ext uri="{FF2B5EF4-FFF2-40B4-BE49-F238E27FC236}">
                    <a16:creationId xmlns:a16="http://schemas.microsoft.com/office/drawing/2014/main" id="{06B4D643-49B2-4F20-B74E-DB7FCA96833F}"/>
                  </a:ext>
                </a:extLst>
              </p:cNvPr>
              <p:cNvSpPr>
                <a:spLocks noRot="1" noChangeAspect="1" noMove="1" noResize="1" noEditPoints="1" noAdjustHandles="1" noChangeArrowheads="1" noChangeShapeType="1" noTextEdit="1"/>
              </p:cNvSpPr>
              <p:nvPr/>
            </p:nvSpPr>
            <p:spPr>
              <a:xfrm>
                <a:off x="5150094" y="3127569"/>
                <a:ext cx="668215" cy="641838"/>
              </a:xfrm>
              <a:prstGeom prst="ellipse">
                <a:avLst/>
              </a:prstGeom>
              <a:blipFill>
                <a:blip r:embed="rId3"/>
                <a:stretch>
                  <a:fillRect/>
                </a:stretch>
              </a:blipFill>
              <a:ln w="57150">
                <a:solidFill>
                  <a:schemeClr val="tx1"/>
                </a:solidFill>
              </a:ln>
            </p:spPr>
            <p:txBody>
              <a:bodyPr/>
              <a:lstStyle/>
              <a:p>
                <a:r>
                  <a:rPr lang="en-IN">
                    <a:noFill/>
                  </a:rPr>
                  <a:t> </a:t>
                </a:r>
              </a:p>
            </p:txBody>
          </p:sp>
        </mc:Fallback>
      </mc:AlternateContent>
      <p:cxnSp>
        <p:nvCxnSpPr>
          <p:cNvPr id="10" name="Straight Arrow Connector 9">
            <a:extLst>
              <a:ext uri="{FF2B5EF4-FFF2-40B4-BE49-F238E27FC236}">
                <a16:creationId xmlns:a16="http://schemas.microsoft.com/office/drawing/2014/main" id="{42393E9D-AABF-4D51-A420-AF9561BD089D}"/>
              </a:ext>
            </a:extLst>
          </p:cNvPr>
          <p:cNvCxnSpPr>
            <a:cxnSpLocks/>
            <a:stCxn id="6" idx="6"/>
            <a:endCxn id="8" idx="2"/>
          </p:cNvCxnSpPr>
          <p:nvPr/>
        </p:nvCxnSpPr>
        <p:spPr>
          <a:xfrm>
            <a:off x="1952624" y="3448488"/>
            <a:ext cx="126462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79E22EF3-38D9-4F89-9C4D-FC20FAA9832F}"/>
              </a:ext>
            </a:extLst>
          </p:cNvPr>
          <p:cNvCxnSpPr>
            <a:cxnSpLocks/>
            <a:stCxn id="8" idx="6"/>
            <a:endCxn id="9" idx="2"/>
          </p:cNvCxnSpPr>
          <p:nvPr/>
        </p:nvCxnSpPr>
        <p:spPr>
          <a:xfrm>
            <a:off x="3885466" y="3448488"/>
            <a:ext cx="1264628"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3B318584-068A-4E8A-8113-5F8A8CBA5703}"/>
              </a:ext>
            </a:extLst>
          </p:cNvPr>
          <p:cNvCxnSpPr>
            <a:cxnSpLocks/>
            <a:stCxn id="9" idx="6"/>
            <a:endCxn id="59" idx="1"/>
          </p:cNvCxnSpPr>
          <p:nvPr/>
        </p:nvCxnSpPr>
        <p:spPr>
          <a:xfrm flipV="1">
            <a:off x="5818309" y="3439586"/>
            <a:ext cx="1332768" cy="890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CCFCE4-02D1-4A0A-87B8-B4BE24B1295B}"/>
                  </a:ext>
                </a:extLst>
              </p:cNvPr>
              <p:cNvSpPr txBox="1"/>
              <p:nvPr/>
            </p:nvSpPr>
            <p:spPr>
              <a:xfrm>
                <a:off x="173986" y="3202266"/>
                <a:ext cx="36747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𝑋</m:t>
                      </m:r>
                    </m:oMath>
                  </m:oMathPara>
                </a14:m>
                <a:endParaRPr lang="en-IN" sz="3200" dirty="0"/>
              </a:p>
            </p:txBody>
          </p:sp>
        </mc:Choice>
        <mc:Fallback xmlns="">
          <p:sp>
            <p:nvSpPr>
              <p:cNvPr id="13" name="TextBox 12">
                <a:extLst>
                  <a:ext uri="{FF2B5EF4-FFF2-40B4-BE49-F238E27FC236}">
                    <a16:creationId xmlns:a16="http://schemas.microsoft.com/office/drawing/2014/main" id="{DBCCFCE4-02D1-4A0A-87B8-B4BE24B1295B}"/>
                  </a:ext>
                </a:extLst>
              </p:cNvPr>
              <p:cNvSpPr txBox="1">
                <a:spLocks noRot="1" noChangeAspect="1" noMove="1" noResize="1" noEditPoints="1" noAdjustHandles="1" noChangeArrowheads="1" noChangeShapeType="1" noTextEdit="1"/>
              </p:cNvSpPr>
              <p:nvPr/>
            </p:nvSpPr>
            <p:spPr>
              <a:xfrm>
                <a:off x="173986" y="3202266"/>
                <a:ext cx="367473" cy="492443"/>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EE8D28-C2E4-40B5-A345-27A82DFF7E64}"/>
                  </a:ext>
                </a:extLst>
              </p:cNvPr>
              <p:cNvSpPr txBox="1"/>
              <p:nvPr/>
            </p:nvSpPr>
            <p:spPr>
              <a:xfrm>
                <a:off x="2273955" y="2962618"/>
                <a:ext cx="6219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r>
                        <a:rPr lang="en-IN" sz="2800" b="0" i="1" smtClean="0">
                          <a:latin typeface="Cambria Math" panose="02040503050406030204" pitchFamily="18" charset="0"/>
                        </a:rPr>
                        <m:t>1</m:t>
                      </m:r>
                    </m:oMath>
                  </m:oMathPara>
                </a14:m>
                <a:endParaRPr lang="en-IN" sz="2800" dirty="0"/>
              </a:p>
            </p:txBody>
          </p:sp>
        </mc:Choice>
        <mc:Fallback xmlns="">
          <p:sp>
            <p:nvSpPr>
              <p:cNvPr id="14" name="TextBox 13">
                <a:extLst>
                  <a:ext uri="{FF2B5EF4-FFF2-40B4-BE49-F238E27FC236}">
                    <a16:creationId xmlns:a16="http://schemas.microsoft.com/office/drawing/2014/main" id="{10EE8D28-C2E4-40B5-A345-27A82DFF7E64}"/>
                  </a:ext>
                </a:extLst>
              </p:cNvPr>
              <p:cNvSpPr txBox="1">
                <a:spLocks noRot="1" noChangeAspect="1" noMove="1" noResize="1" noEditPoints="1" noAdjustHandles="1" noChangeArrowheads="1" noChangeShapeType="1" noTextEdit="1"/>
              </p:cNvSpPr>
              <p:nvPr/>
            </p:nvSpPr>
            <p:spPr>
              <a:xfrm>
                <a:off x="2273955" y="2962618"/>
                <a:ext cx="621965" cy="430887"/>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B5F1E2-B54F-4DF7-8889-359838C5FF1B}"/>
                  </a:ext>
                </a:extLst>
              </p:cNvPr>
              <p:cNvSpPr txBox="1"/>
              <p:nvPr/>
            </p:nvSpPr>
            <p:spPr>
              <a:xfrm>
                <a:off x="4160547" y="2962618"/>
                <a:ext cx="6219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r>
                        <a:rPr lang="en-IN" sz="2800" b="0" i="1" smtClean="0">
                          <a:latin typeface="Cambria Math" panose="02040503050406030204" pitchFamily="18" charset="0"/>
                        </a:rPr>
                        <m:t>2</m:t>
                      </m:r>
                    </m:oMath>
                  </m:oMathPara>
                </a14:m>
                <a:endParaRPr lang="en-IN" sz="2800" dirty="0"/>
              </a:p>
            </p:txBody>
          </p:sp>
        </mc:Choice>
        <mc:Fallback xmlns="">
          <p:sp>
            <p:nvSpPr>
              <p:cNvPr id="15" name="TextBox 14">
                <a:extLst>
                  <a:ext uri="{FF2B5EF4-FFF2-40B4-BE49-F238E27FC236}">
                    <a16:creationId xmlns:a16="http://schemas.microsoft.com/office/drawing/2014/main" id="{B6B5F1E2-B54F-4DF7-8889-359838C5FF1B}"/>
                  </a:ext>
                </a:extLst>
              </p:cNvPr>
              <p:cNvSpPr txBox="1">
                <a:spLocks noRot="1" noChangeAspect="1" noMove="1" noResize="1" noEditPoints="1" noAdjustHandles="1" noChangeArrowheads="1" noChangeShapeType="1" noTextEdit="1"/>
              </p:cNvSpPr>
              <p:nvPr/>
            </p:nvSpPr>
            <p:spPr>
              <a:xfrm>
                <a:off x="4160547" y="2962618"/>
                <a:ext cx="621965" cy="430887"/>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763928A-FE34-48E0-9676-05CA7F66ADD7}"/>
                  </a:ext>
                </a:extLst>
              </p:cNvPr>
              <p:cNvSpPr txBox="1"/>
              <p:nvPr/>
            </p:nvSpPr>
            <p:spPr>
              <a:xfrm>
                <a:off x="3803403" y="2850570"/>
                <a:ext cx="3366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rPr>
                        <m:t>𝒁</m:t>
                      </m:r>
                      <m:r>
                        <a:rPr lang="en-IN" b="1" i="1" smtClean="0">
                          <a:latin typeface="Cambria Math" panose="02040503050406030204" pitchFamily="18" charset="0"/>
                        </a:rPr>
                        <m:t>𝟐</m:t>
                      </m:r>
                    </m:oMath>
                  </m:oMathPara>
                </a14:m>
                <a:endParaRPr lang="en-IN" b="1" dirty="0"/>
              </a:p>
            </p:txBody>
          </p:sp>
        </mc:Choice>
        <mc:Fallback xmlns="">
          <p:sp>
            <p:nvSpPr>
              <p:cNvPr id="18" name="TextBox 17">
                <a:extLst>
                  <a:ext uri="{FF2B5EF4-FFF2-40B4-BE49-F238E27FC236}">
                    <a16:creationId xmlns:a16="http://schemas.microsoft.com/office/drawing/2014/main" id="{2763928A-FE34-48E0-9676-05CA7F66ADD7}"/>
                  </a:ext>
                </a:extLst>
              </p:cNvPr>
              <p:cNvSpPr txBox="1">
                <a:spLocks noRot="1" noChangeAspect="1" noMove="1" noResize="1" noEditPoints="1" noAdjustHandles="1" noChangeArrowheads="1" noChangeShapeType="1" noTextEdit="1"/>
              </p:cNvSpPr>
              <p:nvPr/>
            </p:nvSpPr>
            <p:spPr>
              <a:xfrm>
                <a:off x="3803403" y="2850570"/>
                <a:ext cx="336631" cy="276999"/>
              </a:xfrm>
              <a:prstGeom prst="rect">
                <a:avLst/>
              </a:prstGeom>
              <a:blipFill>
                <a:blip r:embed="rId7"/>
                <a:stretch>
                  <a:fillRect l="-16364" r="-18182" b="-6667"/>
                </a:stretch>
              </a:blipFill>
            </p:spPr>
            <p:txBody>
              <a:bodyPr/>
              <a:lstStyle/>
              <a:p>
                <a:r>
                  <a:rPr lang="en-IN">
                    <a:noFill/>
                  </a:rPr>
                  <a:t> </a:t>
                </a:r>
              </a:p>
            </p:txBody>
          </p:sp>
        </mc:Fallback>
      </mc:AlternateContent>
      <p:sp>
        <p:nvSpPr>
          <p:cNvPr id="24" name="Oval 23">
            <a:extLst>
              <a:ext uri="{FF2B5EF4-FFF2-40B4-BE49-F238E27FC236}">
                <a16:creationId xmlns:a16="http://schemas.microsoft.com/office/drawing/2014/main" id="{F73076E5-7970-45AC-8564-E1B3854D0587}"/>
              </a:ext>
            </a:extLst>
          </p:cNvPr>
          <p:cNvSpPr/>
          <p:nvPr/>
        </p:nvSpPr>
        <p:spPr>
          <a:xfrm>
            <a:off x="1159464" y="3009116"/>
            <a:ext cx="901599" cy="8787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solidFill>
                <a:schemeClr val="tx1"/>
              </a:solidFill>
            </a:endParaRPr>
          </a:p>
        </p:txBody>
      </p:sp>
      <p:sp>
        <p:nvSpPr>
          <p:cNvPr id="26" name="Oval 25">
            <a:extLst>
              <a:ext uri="{FF2B5EF4-FFF2-40B4-BE49-F238E27FC236}">
                <a16:creationId xmlns:a16="http://schemas.microsoft.com/office/drawing/2014/main" id="{F7E9BF04-D9C5-4F6C-A11A-F7D4E419BD21}"/>
              </a:ext>
            </a:extLst>
          </p:cNvPr>
          <p:cNvSpPr/>
          <p:nvPr/>
        </p:nvSpPr>
        <p:spPr>
          <a:xfrm>
            <a:off x="3103490" y="3032567"/>
            <a:ext cx="901599" cy="8787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solidFill>
                <a:schemeClr val="tx1"/>
              </a:solidFill>
            </a:endParaRPr>
          </a:p>
        </p:txBody>
      </p:sp>
      <p:sp>
        <p:nvSpPr>
          <p:cNvPr id="27" name="Oval 26">
            <a:extLst>
              <a:ext uri="{FF2B5EF4-FFF2-40B4-BE49-F238E27FC236}">
                <a16:creationId xmlns:a16="http://schemas.microsoft.com/office/drawing/2014/main" id="{9799A93E-25D4-446C-9E7F-BF3ABD542814}"/>
              </a:ext>
            </a:extLst>
          </p:cNvPr>
          <p:cNvSpPr/>
          <p:nvPr/>
        </p:nvSpPr>
        <p:spPr>
          <a:xfrm>
            <a:off x="5040729" y="3009116"/>
            <a:ext cx="901599" cy="8787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solidFill>
                <a:schemeClr val="tx1"/>
              </a:solidFill>
            </a:endParaRPr>
          </a:p>
        </p:txBody>
      </p:sp>
      <p:sp>
        <p:nvSpPr>
          <p:cNvPr id="45" name="Oval 44">
            <a:extLst>
              <a:ext uri="{FF2B5EF4-FFF2-40B4-BE49-F238E27FC236}">
                <a16:creationId xmlns:a16="http://schemas.microsoft.com/office/drawing/2014/main" id="{21095B49-EF5F-45F6-9073-CCF9248FDDDD}"/>
              </a:ext>
            </a:extLst>
          </p:cNvPr>
          <p:cNvSpPr/>
          <p:nvPr/>
        </p:nvSpPr>
        <p:spPr>
          <a:xfrm>
            <a:off x="2250831" y="150939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1</a:t>
            </a:r>
          </a:p>
        </p:txBody>
      </p:sp>
      <p:cxnSp>
        <p:nvCxnSpPr>
          <p:cNvPr id="46" name="Straight Arrow Connector 45">
            <a:extLst>
              <a:ext uri="{FF2B5EF4-FFF2-40B4-BE49-F238E27FC236}">
                <a16:creationId xmlns:a16="http://schemas.microsoft.com/office/drawing/2014/main" id="{71303BF5-9839-40CA-B6F9-3CDCB66049B4}"/>
              </a:ext>
            </a:extLst>
          </p:cNvPr>
          <p:cNvCxnSpPr>
            <a:cxnSpLocks/>
            <a:endCxn id="45" idx="2"/>
          </p:cNvCxnSpPr>
          <p:nvPr/>
        </p:nvCxnSpPr>
        <p:spPr>
          <a:xfrm>
            <a:off x="1494692" y="1830310"/>
            <a:ext cx="75613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7" name="Oval 46">
            <a:extLst>
              <a:ext uri="{FF2B5EF4-FFF2-40B4-BE49-F238E27FC236}">
                <a16:creationId xmlns:a16="http://schemas.microsoft.com/office/drawing/2014/main" id="{4EF27630-0811-478B-A4C4-8AFEFFA45F02}"/>
              </a:ext>
            </a:extLst>
          </p:cNvPr>
          <p:cNvSpPr/>
          <p:nvPr/>
        </p:nvSpPr>
        <p:spPr>
          <a:xfrm>
            <a:off x="4183673" y="150939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2</a:t>
            </a:r>
          </a:p>
        </p:txBody>
      </p:sp>
      <p:sp>
        <p:nvSpPr>
          <p:cNvPr id="48" name="Oval 47">
            <a:extLst>
              <a:ext uri="{FF2B5EF4-FFF2-40B4-BE49-F238E27FC236}">
                <a16:creationId xmlns:a16="http://schemas.microsoft.com/office/drawing/2014/main" id="{98B69AD3-A487-4561-84FA-1597D6B15733}"/>
              </a:ext>
            </a:extLst>
          </p:cNvPr>
          <p:cNvSpPr/>
          <p:nvPr/>
        </p:nvSpPr>
        <p:spPr>
          <a:xfrm>
            <a:off x="6116516" y="150939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3</a:t>
            </a:r>
          </a:p>
        </p:txBody>
      </p:sp>
      <p:cxnSp>
        <p:nvCxnSpPr>
          <p:cNvPr id="49" name="Straight Arrow Connector 48">
            <a:extLst>
              <a:ext uri="{FF2B5EF4-FFF2-40B4-BE49-F238E27FC236}">
                <a16:creationId xmlns:a16="http://schemas.microsoft.com/office/drawing/2014/main" id="{60D18781-B559-4499-8E82-ABFD1FB8D2D0}"/>
              </a:ext>
            </a:extLst>
          </p:cNvPr>
          <p:cNvCxnSpPr>
            <a:cxnSpLocks/>
            <a:stCxn id="45" idx="6"/>
            <a:endCxn id="47" idx="2"/>
          </p:cNvCxnSpPr>
          <p:nvPr/>
        </p:nvCxnSpPr>
        <p:spPr>
          <a:xfrm>
            <a:off x="2919046" y="1830310"/>
            <a:ext cx="126462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8658F931-EC49-419B-884D-B4849949AFD4}"/>
              </a:ext>
            </a:extLst>
          </p:cNvPr>
          <p:cNvCxnSpPr>
            <a:cxnSpLocks/>
            <a:stCxn id="47" idx="6"/>
            <a:endCxn id="48" idx="2"/>
          </p:cNvCxnSpPr>
          <p:nvPr/>
        </p:nvCxnSpPr>
        <p:spPr>
          <a:xfrm>
            <a:off x="4851888" y="1830310"/>
            <a:ext cx="1264628"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2259BDC1-D6E1-4A40-88E9-94C236F336F2}"/>
              </a:ext>
            </a:extLst>
          </p:cNvPr>
          <p:cNvCxnSpPr>
            <a:cxnSpLocks/>
            <a:stCxn id="48" idx="6"/>
          </p:cNvCxnSpPr>
          <p:nvPr/>
        </p:nvCxnSpPr>
        <p:spPr>
          <a:xfrm>
            <a:off x="6784731" y="1830310"/>
            <a:ext cx="732692"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12EF55E-676B-47EA-B495-64522C1FF26D}"/>
                  </a:ext>
                </a:extLst>
              </p:cNvPr>
              <p:cNvSpPr txBox="1"/>
              <p:nvPr/>
            </p:nvSpPr>
            <p:spPr>
              <a:xfrm>
                <a:off x="1140408" y="1584088"/>
                <a:ext cx="36747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𝑋</m:t>
                      </m:r>
                    </m:oMath>
                  </m:oMathPara>
                </a14:m>
                <a:endParaRPr lang="en-IN" sz="3200" dirty="0"/>
              </a:p>
            </p:txBody>
          </p:sp>
        </mc:Choice>
        <mc:Fallback xmlns="">
          <p:sp>
            <p:nvSpPr>
              <p:cNvPr id="52" name="TextBox 51">
                <a:extLst>
                  <a:ext uri="{FF2B5EF4-FFF2-40B4-BE49-F238E27FC236}">
                    <a16:creationId xmlns:a16="http://schemas.microsoft.com/office/drawing/2014/main" id="{212EF55E-676B-47EA-B495-64522C1FF26D}"/>
                  </a:ext>
                </a:extLst>
              </p:cNvPr>
              <p:cNvSpPr txBox="1">
                <a:spLocks noRot="1" noChangeAspect="1" noMove="1" noResize="1" noEditPoints="1" noAdjustHandles="1" noChangeArrowheads="1" noChangeShapeType="1" noTextEdit="1"/>
              </p:cNvSpPr>
              <p:nvPr/>
            </p:nvSpPr>
            <p:spPr>
              <a:xfrm>
                <a:off x="1140408" y="1584088"/>
                <a:ext cx="367473" cy="4924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5266E3C-621B-4582-810D-E248F58881BB}"/>
                  </a:ext>
                </a:extLst>
              </p:cNvPr>
              <p:cNvSpPr txBox="1"/>
              <p:nvPr/>
            </p:nvSpPr>
            <p:spPr>
              <a:xfrm>
                <a:off x="3240377" y="1344440"/>
                <a:ext cx="6219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r>
                        <a:rPr lang="en-IN" sz="2800" b="0" i="1" smtClean="0">
                          <a:latin typeface="Cambria Math" panose="02040503050406030204" pitchFamily="18" charset="0"/>
                        </a:rPr>
                        <m:t>1</m:t>
                      </m:r>
                    </m:oMath>
                  </m:oMathPara>
                </a14:m>
                <a:endParaRPr lang="en-IN" sz="2800" dirty="0"/>
              </a:p>
            </p:txBody>
          </p:sp>
        </mc:Choice>
        <mc:Fallback xmlns="">
          <p:sp>
            <p:nvSpPr>
              <p:cNvPr id="53" name="TextBox 52">
                <a:extLst>
                  <a:ext uri="{FF2B5EF4-FFF2-40B4-BE49-F238E27FC236}">
                    <a16:creationId xmlns:a16="http://schemas.microsoft.com/office/drawing/2014/main" id="{A5266E3C-621B-4582-810D-E248F58881BB}"/>
                  </a:ext>
                </a:extLst>
              </p:cNvPr>
              <p:cNvSpPr txBox="1">
                <a:spLocks noRot="1" noChangeAspect="1" noMove="1" noResize="1" noEditPoints="1" noAdjustHandles="1" noChangeArrowheads="1" noChangeShapeType="1" noTextEdit="1"/>
              </p:cNvSpPr>
              <p:nvPr/>
            </p:nvSpPr>
            <p:spPr>
              <a:xfrm>
                <a:off x="3240377" y="1344440"/>
                <a:ext cx="621965" cy="430887"/>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85588E8-1AB5-4B38-8198-A42B26EF9C76}"/>
                  </a:ext>
                </a:extLst>
              </p:cNvPr>
              <p:cNvSpPr txBox="1"/>
              <p:nvPr/>
            </p:nvSpPr>
            <p:spPr>
              <a:xfrm>
                <a:off x="5126969" y="1344440"/>
                <a:ext cx="6219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𝑊</m:t>
                      </m:r>
                      <m:r>
                        <a:rPr lang="en-IN" sz="2800" b="0" i="1" smtClean="0">
                          <a:latin typeface="Cambria Math" panose="02040503050406030204" pitchFamily="18" charset="0"/>
                        </a:rPr>
                        <m:t>2</m:t>
                      </m:r>
                    </m:oMath>
                  </m:oMathPara>
                </a14:m>
                <a:endParaRPr lang="en-IN" sz="2800" dirty="0"/>
              </a:p>
            </p:txBody>
          </p:sp>
        </mc:Choice>
        <mc:Fallback xmlns="">
          <p:sp>
            <p:nvSpPr>
              <p:cNvPr id="54" name="TextBox 53">
                <a:extLst>
                  <a:ext uri="{FF2B5EF4-FFF2-40B4-BE49-F238E27FC236}">
                    <a16:creationId xmlns:a16="http://schemas.microsoft.com/office/drawing/2014/main" id="{285588E8-1AB5-4B38-8198-A42B26EF9C76}"/>
                  </a:ext>
                </a:extLst>
              </p:cNvPr>
              <p:cNvSpPr txBox="1">
                <a:spLocks noRot="1" noChangeAspect="1" noMove="1" noResize="1" noEditPoints="1" noAdjustHandles="1" noChangeArrowheads="1" noChangeShapeType="1" noTextEdit="1"/>
              </p:cNvSpPr>
              <p:nvPr/>
            </p:nvSpPr>
            <p:spPr>
              <a:xfrm>
                <a:off x="5126969" y="1344440"/>
                <a:ext cx="621965" cy="430887"/>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39A81F8-EFCE-4619-AB3D-5BD6686EF3BF}"/>
                  </a:ext>
                </a:extLst>
              </p:cNvPr>
              <p:cNvSpPr txBox="1"/>
              <p:nvPr/>
            </p:nvSpPr>
            <p:spPr>
              <a:xfrm>
                <a:off x="7526216" y="1584088"/>
                <a:ext cx="3498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𝑌</m:t>
                      </m:r>
                    </m:oMath>
                  </m:oMathPara>
                </a14:m>
                <a:endParaRPr lang="en-IN" sz="3200" dirty="0"/>
              </a:p>
            </p:txBody>
          </p:sp>
        </mc:Choice>
        <mc:Fallback xmlns="">
          <p:sp>
            <p:nvSpPr>
              <p:cNvPr id="55" name="TextBox 54">
                <a:extLst>
                  <a:ext uri="{FF2B5EF4-FFF2-40B4-BE49-F238E27FC236}">
                    <a16:creationId xmlns:a16="http://schemas.microsoft.com/office/drawing/2014/main" id="{139A81F8-EFCE-4619-AB3D-5BD6686EF3BF}"/>
                  </a:ext>
                </a:extLst>
              </p:cNvPr>
              <p:cNvSpPr txBox="1">
                <a:spLocks noRot="1" noChangeAspect="1" noMove="1" noResize="1" noEditPoints="1" noAdjustHandles="1" noChangeArrowheads="1" noChangeShapeType="1" noTextEdit="1"/>
              </p:cNvSpPr>
              <p:nvPr/>
            </p:nvSpPr>
            <p:spPr>
              <a:xfrm>
                <a:off x="7526216" y="1584088"/>
                <a:ext cx="349839" cy="492443"/>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6E6C359-5E6B-4355-B4ED-1CB7EBB00803}"/>
                  </a:ext>
                </a:extLst>
              </p:cNvPr>
              <p:cNvSpPr txBox="1"/>
              <p:nvPr/>
            </p:nvSpPr>
            <p:spPr>
              <a:xfrm>
                <a:off x="4769825" y="1232392"/>
                <a:ext cx="3366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rPr>
                        <m:t>𝒁</m:t>
                      </m:r>
                      <m:r>
                        <a:rPr lang="en-IN" b="1" i="1" smtClean="0">
                          <a:latin typeface="Cambria Math" panose="02040503050406030204" pitchFamily="18" charset="0"/>
                        </a:rPr>
                        <m:t>𝟐</m:t>
                      </m:r>
                    </m:oMath>
                  </m:oMathPara>
                </a14:m>
                <a:endParaRPr lang="en-IN" b="1" dirty="0"/>
              </a:p>
            </p:txBody>
          </p:sp>
        </mc:Choice>
        <mc:Fallback xmlns="">
          <p:sp>
            <p:nvSpPr>
              <p:cNvPr id="56" name="TextBox 55">
                <a:extLst>
                  <a:ext uri="{FF2B5EF4-FFF2-40B4-BE49-F238E27FC236}">
                    <a16:creationId xmlns:a16="http://schemas.microsoft.com/office/drawing/2014/main" id="{86E6C359-5E6B-4355-B4ED-1CB7EBB00803}"/>
                  </a:ext>
                </a:extLst>
              </p:cNvPr>
              <p:cNvSpPr txBox="1">
                <a:spLocks noRot="1" noChangeAspect="1" noMove="1" noResize="1" noEditPoints="1" noAdjustHandles="1" noChangeArrowheads="1" noChangeShapeType="1" noTextEdit="1"/>
              </p:cNvSpPr>
              <p:nvPr/>
            </p:nvSpPr>
            <p:spPr>
              <a:xfrm>
                <a:off x="4769825" y="1232392"/>
                <a:ext cx="336631" cy="276999"/>
              </a:xfrm>
              <a:prstGeom prst="rect">
                <a:avLst/>
              </a:prstGeom>
              <a:blipFill>
                <a:blip r:embed="rId12"/>
                <a:stretch>
                  <a:fillRect l="-14286" r="-17857" b="-6522"/>
                </a:stretch>
              </a:blipFill>
            </p:spPr>
            <p:txBody>
              <a:bodyPr/>
              <a:lstStyle/>
              <a:p>
                <a:r>
                  <a:rPr lang="en-IN">
                    <a:noFill/>
                  </a:rPr>
                  <a:t> </a:t>
                </a:r>
              </a:p>
            </p:txBody>
          </p:sp>
        </mc:Fallback>
      </mc:AlternateContent>
      <p:sp>
        <p:nvSpPr>
          <p:cNvPr id="59" name="Rectangle 58">
            <a:extLst>
              <a:ext uri="{FF2B5EF4-FFF2-40B4-BE49-F238E27FC236}">
                <a16:creationId xmlns:a16="http://schemas.microsoft.com/office/drawing/2014/main" id="{934B3982-EC18-41F5-9E12-D7E616D95C03}"/>
              </a:ext>
            </a:extLst>
          </p:cNvPr>
          <p:cNvSpPr/>
          <p:nvPr/>
        </p:nvSpPr>
        <p:spPr>
          <a:xfrm>
            <a:off x="7151077" y="3193364"/>
            <a:ext cx="901599" cy="4924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Error</a:t>
            </a:r>
          </a:p>
        </p:txBody>
      </p:sp>
      <p:sp>
        <p:nvSpPr>
          <p:cNvPr id="64" name="Arrow: Up-Down 63">
            <a:extLst>
              <a:ext uri="{FF2B5EF4-FFF2-40B4-BE49-F238E27FC236}">
                <a16:creationId xmlns:a16="http://schemas.microsoft.com/office/drawing/2014/main" id="{F9DD4883-1D1B-4911-AEC8-0DAB31E89441}"/>
              </a:ext>
            </a:extLst>
          </p:cNvPr>
          <p:cNvSpPr/>
          <p:nvPr/>
        </p:nvSpPr>
        <p:spPr>
          <a:xfrm>
            <a:off x="4444671" y="2312377"/>
            <a:ext cx="254657" cy="595258"/>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D287070-CF68-4204-9CD7-0DCA05AE9CCE}"/>
                  </a:ext>
                </a:extLst>
              </p:cNvPr>
              <p:cNvSpPr txBox="1"/>
              <p:nvPr/>
            </p:nvSpPr>
            <p:spPr>
              <a:xfrm>
                <a:off x="1554529" y="4272827"/>
                <a:ext cx="3065673" cy="960648"/>
              </a:xfrm>
              <a:prstGeom prst="rect">
                <a:avLst/>
              </a:prstGeom>
              <a:solidFill>
                <a:schemeClr val="accent6">
                  <a:lumMod val="60000"/>
                  <a:lumOff val="40000"/>
                </a:schemeClr>
              </a:solidFill>
            </p:spPr>
            <p:txBody>
              <a:bodyPr wrap="square" lIns="0" tIns="0" rIns="0" bIns="0" rtlCol="0">
                <a:spAutoFit/>
              </a:bodyPr>
              <a:lstStyle/>
              <a:p>
                <a:endParaRPr lang="en-IN" sz="1600" b="1" dirty="0"/>
              </a:p>
              <a:p>
                <a:pPr/>
                <a14:m>
                  <m:oMathPara xmlns:m="http://schemas.openxmlformats.org/officeDocument/2006/math">
                    <m:oMathParaPr>
                      <m:jc m:val="centerGroup"/>
                    </m:oMathParaPr>
                    <m:oMath xmlns:m="http://schemas.openxmlformats.org/officeDocument/2006/math">
                      <m:f>
                        <m:fPr>
                          <m:ctrlPr>
                            <a:rPr lang="en-IN" sz="1600" b="1" i="1" smtClean="0">
                              <a:latin typeface="Cambria Math" panose="02040503050406030204" pitchFamily="18" charset="0"/>
                            </a:rPr>
                          </m:ctrlPr>
                        </m:fPr>
                        <m:num>
                          <m:r>
                            <a:rPr lang="en-US" sz="1600" b="1" i="1" smtClean="0">
                              <a:latin typeface="Cambria Math" panose="02040503050406030204" pitchFamily="18" charset="0"/>
                            </a:rPr>
                            <m:t>𝝏</m:t>
                          </m:r>
                          <m:r>
                            <a:rPr lang="en-US" sz="1600" b="1" i="1" smtClean="0">
                              <a:latin typeface="Cambria Math" panose="02040503050406030204" pitchFamily="18" charset="0"/>
                            </a:rPr>
                            <m:t>𝑬𝒓𝒓𝒐𝒓</m:t>
                          </m:r>
                        </m:num>
                        <m:den>
                          <m:r>
                            <a:rPr lang="en-US" sz="1600" b="1" i="1" smtClean="0">
                              <a:latin typeface="Cambria Math" panose="02040503050406030204" pitchFamily="18" charset="0"/>
                            </a:rPr>
                            <m:t>𝝏</m:t>
                          </m:r>
                          <m:r>
                            <a:rPr lang="en-US" sz="1600" b="1" i="1" smtClean="0">
                              <a:latin typeface="Cambria Math" panose="02040503050406030204" pitchFamily="18" charset="0"/>
                            </a:rPr>
                            <m:t>𝑾</m:t>
                          </m:r>
                          <m:r>
                            <a:rPr lang="en-US" sz="1600" b="1" i="1" smtClean="0">
                              <a:latin typeface="Cambria Math" panose="02040503050406030204" pitchFamily="18" charset="0"/>
                            </a:rPr>
                            <m:t>𝟏</m:t>
                          </m:r>
                        </m:den>
                      </m:f>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m:t>
                          </m:r>
                          <m:r>
                            <a:rPr lang="en-US" sz="1600" b="1" i="1" smtClean="0">
                              <a:latin typeface="Cambria Math" panose="02040503050406030204" pitchFamily="18" charset="0"/>
                            </a:rPr>
                            <m:t>𝑬𝒓𝒓𝒐𝒓</m:t>
                          </m:r>
                        </m:num>
                        <m:den>
                          <m:r>
                            <a:rPr lang="en-US" sz="1600" b="1" i="1" smtClean="0">
                              <a:latin typeface="Cambria Math" panose="02040503050406030204" pitchFamily="18" charset="0"/>
                            </a:rPr>
                            <m:t>𝝏</m:t>
                          </m:r>
                          <m:r>
                            <a:rPr lang="en-US" sz="1600" b="1" i="1" smtClean="0">
                              <a:latin typeface="Cambria Math" panose="02040503050406030204" pitchFamily="18" charset="0"/>
                            </a:rPr>
                            <m:t>𝒀</m:t>
                          </m:r>
                        </m:den>
                      </m:f>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m:t>
                          </m:r>
                          <m:r>
                            <a:rPr lang="en-US" sz="1600" b="1" i="1" smtClean="0">
                              <a:latin typeface="Cambria Math" panose="02040503050406030204" pitchFamily="18" charset="0"/>
                            </a:rPr>
                            <m:t>𝒀</m:t>
                          </m:r>
                        </m:num>
                        <m:den>
                          <m:r>
                            <a:rPr lang="en-US" sz="1600" b="1" i="1" smtClean="0">
                              <a:latin typeface="Cambria Math" panose="02040503050406030204" pitchFamily="18" charset="0"/>
                            </a:rPr>
                            <m:t>𝝏</m:t>
                          </m:r>
                          <m:r>
                            <a:rPr lang="en-US" sz="1600" b="1" i="1" smtClean="0">
                              <a:latin typeface="Cambria Math" panose="02040503050406030204" pitchFamily="18" charset="0"/>
                            </a:rPr>
                            <m:t>𝑾</m:t>
                          </m:r>
                          <m:r>
                            <a:rPr lang="en-US" sz="1600" b="1" i="1" smtClean="0">
                              <a:latin typeface="Cambria Math" panose="02040503050406030204" pitchFamily="18" charset="0"/>
                            </a:rPr>
                            <m:t>𝟏</m:t>
                          </m:r>
                        </m:den>
                      </m:f>
                    </m:oMath>
                  </m:oMathPara>
                </a14:m>
                <a:endParaRPr lang="en-IN" sz="1600" b="1" dirty="0"/>
              </a:p>
              <a:p>
                <a:endParaRPr lang="en-IN" sz="1600" b="1" dirty="0"/>
              </a:p>
            </p:txBody>
          </p:sp>
        </mc:Choice>
        <mc:Fallback xmlns="">
          <p:sp>
            <p:nvSpPr>
              <p:cNvPr id="65" name="TextBox 64">
                <a:extLst>
                  <a:ext uri="{FF2B5EF4-FFF2-40B4-BE49-F238E27FC236}">
                    <a16:creationId xmlns:a16="http://schemas.microsoft.com/office/drawing/2014/main" id="{FD287070-CF68-4204-9CD7-0DCA05AE9CCE}"/>
                  </a:ext>
                </a:extLst>
              </p:cNvPr>
              <p:cNvSpPr txBox="1">
                <a:spLocks noRot="1" noChangeAspect="1" noMove="1" noResize="1" noEditPoints="1" noAdjustHandles="1" noChangeArrowheads="1" noChangeShapeType="1" noTextEdit="1"/>
              </p:cNvSpPr>
              <p:nvPr/>
            </p:nvSpPr>
            <p:spPr>
              <a:xfrm>
                <a:off x="1554529" y="4272827"/>
                <a:ext cx="3065673" cy="960648"/>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87FBBF7-F23E-478B-8643-D00AC6D5B602}"/>
                  </a:ext>
                </a:extLst>
              </p:cNvPr>
              <p:cNvSpPr txBox="1"/>
              <p:nvPr/>
            </p:nvSpPr>
            <p:spPr>
              <a:xfrm>
                <a:off x="4736352" y="4601517"/>
                <a:ext cx="2892669" cy="619080"/>
              </a:xfrm>
              <a:prstGeom prst="rect">
                <a:avLst/>
              </a:prstGeom>
              <a:solidFill>
                <a:srgbClr val="FFC000"/>
              </a:solidFill>
              <a:ln>
                <a:solidFill>
                  <a:srgbClr val="FFC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800" b="1" i="1" smtClean="0">
                              <a:latin typeface="Cambria Math" panose="02040503050406030204" pitchFamily="18" charset="0"/>
                            </a:rPr>
                          </m:ctrlPr>
                        </m:fPr>
                        <m:num>
                          <m:r>
                            <a:rPr lang="en-US" sz="1800" b="1" i="1" smtClean="0">
                              <a:latin typeface="Cambria Math" panose="02040503050406030204" pitchFamily="18" charset="0"/>
                            </a:rPr>
                            <m:t>𝝏</m:t>
                          </m:r>
                          <m:r>
                            <a:rPr lang="en-US" sz="1800" b="1" i="1" smtClean="0">
                              <a:latin typeface="Cambria Math" panose="02040503050406030204" pitchFamily="18" charset="0"/>
                            </a:rPr>
                            <m:t>𝒚</m:t>
                          </m:r>
                        </m:num>
                        <m:den>
                          <m:r>
                            <a:rPr lang="en-US" sz="1800" b="1" i="1" smtClean="0">
                              <a:latin typeface="Cambria Math" panose="02040503050406030204" pitchFamily="18" charset="0"/>
                            </a:rPr>
                            <m:t>𝝏</m:t>
                          </m:r>
                          <m:r>
                            <a:rPr lang="en-US" sz="1800" b="1" i="1" smtClean="0">
                              <a:latin typeface="Cambria Math" panose="02040503050406030204" pitchFamily="18" charset="0"/>
                            </a:rPr>
                            <m:t>𝑾</m:t>
                          </m:r>
                          <m:r>
                            <a:rPr lang="en-US" sz="1800" b="1" i="1" smtClean="0">
                              <a:latin typeface="Cambria Math" panose="02040503050406030204" pitchFamily="18" charset="0"/>
                            </a:rPr>
                            <m:t>𝟏</m:t>
                          </m:r>
                        </m:den>
                      </m:f>
                      <m:r>
                        <a:rPr lang="en-US" sz="1800" b="1" i="0" smtClean="0">
                          <a:latin typeface="Cambria Math" panose="02040503050406030204" pitchFamily="18" charset="0"/>
                        </a:rPr>
                        <m:t>=</m:t>
                      </m:r>
                      <m:f>
                        <m:fPr>
                          <m:ctrlPr>
                            <a:rPr lang="en-IN" sz="1800" b="1" i="1">
                              <a:latin typeface="Cambria Math" panose="02040503050406030204" pitchFamily="18" charset="0"/>
                            </a:rPr>
                          </m:ctrlPr>
                        </m:fPr>
                        <m:num>
                          <m:r>
                            <a:rPr lang="en-US" sz="1800" b="1" i="1">
                              <a:latin typeface="Cambria Math" panose="02040503050406030204" pitchFamily="18" charset="0"/>
                            </a:rPr>
                            <m:t>𝝏</m:t>
                          </m:r>
                          <m:r>
                            <a:rPr lang="en-US" sz="1800" b="1" i="1">
                              <a:latin typeface="Cambria Math" panose="02040503050406030204" pitchFamily="18" charset="0"/>
                            </a:rPr>
                            <m:t>𝒚</m:t>
                          </m:r>
                        </m:num>
                        <m:den>
                          <m:r>
                            <a:rPr lang="en-US" sz="1800" b="1" i="1">
                              <a:latin typeface="Cambria Math" panose="02040503050406030204" pitchFamily="18" charset="0"/>
                            </a:rPr>
                            <m:t>𝝏</m:t>
                          </m:r>
                          <m:r>
                            <a:rPr lang="en-US" sz="1800" b="1" i="1" smtClean="0">
                              <a:latin typeface="Cambria Math" panose="02040503050406030204" pitchFamily="18" charset="0"/>
                            </a:rPr>
                            <m:t>𝝈</m:t>
                          </m:r>
                        </m:den>
                      </m:f>
                      <m:r>
                        <a:rPr lang="en-US" sz="1800" b="1" i="1" smtClean="0">
                          <a:latin typeface="Cambria Math" panose="02040503050406030204" pitchFamily="18" charset="0"/>
                        </a:rPr>
                        <m:t>.</m:t>
                      </m:r>
                      <m:f>
                        <m:fPr>
                          <m:ctrlPr>
                            <a:rPr lang="en-IN" sz="1800" b="1" i="1">
                              <a:latin typeface="Cambria Math" panose="02040503050406030204" pitchFamily="18" charset="0"/>
                            </a:rPr>
                          </m:ctrlPr>
                        </m:fPr>
                        <m:num>
                          <m:r>
                            <a:rPr lang="en-US" sz="1800" b="1" i="1">
                              <a:latin typeface="Cambria Math" panose="02040503050406030204" pitchFamily="18" charset="0"/>
                            </a:rPr>
                            <m:t>𝝏</m:t>
                          </m:r>
                          <m:r>
                            <a:rPr lang="en-US" sz="1800" b="1" i="1" smtClean="0">
                              <a:latin typeface="Cambria Math" panose="02040503050406030204" pitchFamily="18" charset="0"/>
                            </a:rPr>
                            <m:t>𝝈</m:t>
                          </m:r>
                        </m:num>
                        <m:den>
                          <m:r>
                            <a:rPr lang="en-US" sz="1800" b="1" i="1">
                              <a:latin typeface="Cambria Math" panose="02040503050406030204" pitchFamily="18" charset="0"/>
                            </a:rPr>
                            <m:t>𝝏</m:t>
                          </m:r>
                          <m:r>
                            <a:rPr lang="en-US" sz="1800" b="1" i="1" smtClean="0">
                              <a:latin typeface="Cambria Math" panose="02040503050406030204" pitchFamily="18" charset="0"/>
                            </a:rPr>
                            <m:t>𝒁</m:t>
                          </m:r>
                          <m:r>
                            <a:rPr lang="en-US" sz="1800" b="1" i="1" smtClean="0">
                              <a:latin typeface="Cambria Math" panose="02040503050406030204" pitchFamily="18" charset="0"/>
                            </a:rPr>
                            <m:t>𝟏</m:t>
                          </m:r>
                        </m:den>
                      </m:f>
                      <m:r>
                        <a:rPr lang="en-US" sz="1800" b="1" i="1" smtClean="0">
                          <a:latin typeface="Cambria Math" panose="02040503050406030204" pitchFamily="18" charset="0"/>
                        </a:rPr>
                        <m:t>.</m:t>
                      </m:r>
                      <m:f>
                        <m:fPr>
                          <m:ctrlPr>
                            <a:rPr lang="en-IN" sz="1800" b="1" i="1">
                              <a:latin typeface="Cambria Math" panose="02040503050406030204" pitchFamily="18" charset="0"/>
                            </a:rPr>
                          </m:ctrlPr>
                        </m:fPr>
                        <m:num>
                          <m:r>
                            <a:rPr lang="en-US" sz="1800" b="1" i="1">
                              <a:latin typeface="Cambria Math" panose="02040503050406030204" pitchFamily="18" charset="0"/>
                            </a:rPr>
                            <m:t>𝝏</m:t>
                          </m:r>
                          <m:r>
                            <a:rPr lang="en-US" sz="1800" b="1" i="1" smtClean="0">
                              <a:latin typeface="Cambria Math" panose="02040503050406030204" pitchFamily="18" charset="0"/>
                            </a:rPr>
                            <m:t>𝒁</m:t>
                          </m:r>
                          <m:r>
                            <a:rPr lang="en-US" sz="1800" b="1" i="1" smtClean="0">
                              <a:latin typeface="Cambria Math" panose="02040503050406030204" pitchFamily="18" charset="0"/>
                            </a:rPr>
                            <m:t>𝟏</m:t>
                          </m:r>
                        </m:num>
                        <m:den>
                          <m:r>
                            <a:rPr lang="en-US" sz="1800" b="1" i="1">
                              <a:latin typeface="Cambria Math" panose="02040503050406030204" pitchFamily="18" charset="0"/>
                            </a:rPr>
                            <m:t>𝝏</m:t>
                          </m:r>
                          <m:r>
                            <a:rPr lang="en-US" sz="1800" b="1" i="1" smtClean="0">
                              <a:latin typeface="Cambria Math" panose="02040503050406030204" pitchFamily="18" charset="0"/>
                            </a:rPr>
                            <m:t>𝑾</m:t>
                          </m:r>
                          <m:r>
                            <a:rPr lang="en-US" sz="1800" b="1" i="1">
                              <a:latin typeface="Cambria Math" panose="02040503050406030204" pitchFamily="18" charset="0"/>
                            </a:rPr>
                            <m:t>𝟏</m:t>
                          </m:r>
                        </m:den>
                      </m:f>
                    </m:oMath>
                  </m:oMathPara>
                </a14:m>
                <a:endParaRPr lang="en-IN" sz="1800" b="1" dirty="0"/>
              </a:p>
            </p:txBody>
          </p:sp>
        </mc:Choice>
        <mc:Fallback xmlns="">
          <p:sp>
            <p:nvSpPr>
              <p:cNvPr id="66" name="TextBox 65">
                <a:extLst>
                  <a:ext uri="{FF2B5EF4-FFF2-40B4-BE49-F238E27FC236}">
                    <a16:creationId xmlns:a16="http://schemas.microsoft.com/office/drawing/2014/main" id="{187FBBF7-F23E-478B-8643-D00AC6D5B602}"/>
                  </a:ext>
                </a:extLst>
              </p:cNvPr>
              <p:cNvSpPr txBox="1">
                <a:spLocks noRot="1" noChangeAspect="1" noMove="1" noResize="1" noEditPoints="1" noAdjustHandles="1" noChangeArrowheads="1" noChangeShapeType="1" noTextEdit="1"/>
              </p:cNvSpPr>
              <p:nvPr/>
            </p:nvSpPr>
            <p:spPr>
              <a:xfrm>
                <a:off x="4736352" y="4601517"/>
                <a:ext cx="2892669" cy="619080"/>
              </a:xfrm>
              <a:prstGeom prst="rect">
                <a:avLst/>
              </a:prstGeom>
              <a:blipFill>
                <a:blip r:embed="rId14"/>
                <a:stretch>
                  <a:fillRect/>
                </a:stretch>
              </a:blipFill>
              <a:ln>
                <a:solidFill>
                  <a:srgbClr val="FFC000"/>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945EC7E-9048-4BFF-A0B0-B85470A42A11}"/>
                  </a:ext>
                </a:extLst>
              </p:cNvPr>
              <p:cNvSpPr txBox="1"/>
              <p:nvPr/>
            </p:nvSpPr>
            <p:spPr>
              <a:xfrm>
                <a:off x="2860478" y="5379680"/>
                <a:ext cx="3523016"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000" b="1" i="1" smtClean="0">
                          <a:latin typeface="Cambria Math" panose="02040503050406030204" pitchFamily="18" charset="0"/>
                        </a:rPr>
                        <m:t>𝑾</m:t>
                      </m:r>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𝟏</m:t>
                          </m:r>
                        </m:e>
                        <m:sub>
                          <m:r>
                            <a:rPr lang="en-IN" sz="2000" b="1" i="1" smtClean="0">
                              <a:latin typeface="Cambria Math" panose="02040503050406030204" pitchFamily="18" charset="0"/>
                            </a:rPr>
                            <m:t>𝒏𝒆𝒘</m:t>
                          </m:r>
                        </m:sub>
                      </m:sSub>
                      <m:r>
                        <a:rPr lang="en-IN" sz="2000" b="1" i="1" smtClean="0">
                          <a:latin typeface="Cambria Math" panose="02040503050406030204" pitchFamily="18" charset="0"/>
                        </a:rPr>
                        <m:t>=</m:t>
                      </m:r>
                      <m:r>
                        <a:rPr lang="en-IN" sz="2000" b="1" i="1" smtClean="0">
                          <a:latin typeface="Cambria Math" panose="02040503050406030204" pitchFamily="18" charset="0"/>
                        </a:rPr>
                        <m:t>𝑾</m:t>
                      </m:r>
                      <m:r>
                        <a:rPr lang="en-IN" sz="2000" b="1" i="1" smtClean="0">
                          <a:latin typeface="Cambria Math" panose="02040503050406030204" pitchFamily="18" charset="0"/>
                        </a:rPr>
                        <m:t>𝟏</m:t>
                      </m:r>
                      <m:r>
                        <a:rPr lang="en-IN" sz="2000" b="1" i="1" smtClean="0">
                          <a:latin typeface="Cambria Math" panose="02040503050406030204" pitchFamily="18" charset="0"/>
                        </a:rPr>
                        <m:t> − </m:t>
                      </m:r>
                      <m:f>
                        <m:fPr>
                          <m:ctrlPr>
                            <a:rPr lang="en-IN" sz="2000" b="1" i="1" smtClean="0">
                              <a:latin typeface="Cambria Math" panose="02040503050406030204" pitchFamily="18" charset="0"/>
                            </a:rPr>
                          </m:ctrlPr>
                        </m:fPr>
                        <m:num>
                          <m:r>
                            <a:rPr lang="en-IN" sz="2000" b="1" i="1" smtClean="0">
                              <a:latin typeface="Cambria Math" panose="02040503050406030204" pitchFamily="18" charset="0"/>
                            </a:rPr>
                            <m:t>𝝏</m:t>
                          </m:r>
                          <m:r>
                            <a:rPr lang="en-IN" sz="2000" b="1" i="1" smtClean="0">
                              <a:latin typeface="Cambria Math" panose="02040503050406030204" pitchFamily="18" charset="0"/>
                            </a:rPr>
                            <m:t>𝑬𝒓𝒓𝒐𝒓</m:t>
                          </m:r>
                        </m:num>
                        <m:den>
                          <m:r>
                            <a:rPr lang="en-IN" sz="2000" b="1" i="1" smtClean="0">
                              <a:latin typeface="Cambria Math" panose="02040503050406030204" pitchFamily="18" charset="0"/>
                            </a:rPr>
                            <m:t>𝝏</m:t>
                          </m:r>
                          <m:r>
                            <a:rPr lang="en-IN" sz="2000" b="1" i="1" smtClean="0">
                              <a:latin typeface="Cambria Math" panose="02040503050406030204" pitchFamily="18" charset="0"/>
                            </a:rPr>
                            <m:t>𝑾</m:t>
                          </m:r>
                          <m:r>
                            <a:rPr lang="en-IN" sz="2000" b="1" i="1" smtClean="0">
                              <a:latin typeface="Cambria Math" panose="02040503050406030204" pitchFamily="18" charset="0"/>
                            </a:rPr>
                            <m:t>𝟏</m:t>
                          </m:r>
                        </m:den>
                      </m:f>
                      <m:r>
                        <a:rPr lang="en-IN" sz="2000" b="1" i="1" smtClean="0">
                          <a:latin typeface="Cambria Math" panose="02040503050406030204" pitchFamily="18" charset="0"/>
                        </a:rPr>
                        <m:t>×</m:t>
                      </m:r>
                      <m:r>
                        <a:rPr lang="en-IN" sz="2000" b="1" i="1" smtClean="0">
                          <a:latin typeface="Cambria Math" panose="02040503050406030204" pitchFamily="18" charset="0"/>
                        </a:rPr>
                        <m:t>𝑳𝑹</m:t>
                      </m:r>
                    </m:oMath>
                  </m:oMathPara>
                </a14:m>
                <a:endParaRPr lang="en-IN" sz="2000" b="1" dirty="0"/>
              </a:p>
            </p:txBody>
          </p:sp>
        </mc:Choice>
        <mc:Fallback xmlns="">
          <p:sp>
            <p:nvSpPr>
              <p:cNvPr id="67" name="TextBox 66">
                <a:extLst>
                  <a:ext uri="{FF2B5EF4-FFF2-40B4-BE49-F238E27FC236}">
                    <a16:creationId xmlns:a16="http://schemas.microsoft.com/office/drawing/2014/main" id="{E945EC7E-9048-4BFF-A0B0-B85470A42A11}"/>
                  </a:ext>
                </a:extLst>
              </p:cNvPr>
              <p:cNvSpPr txBox="1">
                <a:spLocks noRot="1" noChangeAspect="1" noMove="1" noResize="1" noEditPoints="1" noAdjustHandles="1" noChangeArrowheads="1" noChangeShapeType="1" noTextEdit="1"/>
              </p:cNvSpPr>
              <p:nvPr/>
            </p:nvSpPr>
            <p:spPr>
              <a:xfrm>
                <a:off x="2860478" y="5379680"/>
                <a:ext cx="3523016" cy="585225"/>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1601D98-E954-430B-99E3-AACA8EBE172E}"/>
                  </a:ext>
                </a:extLst>
              </p:cNvPr>
              <p:cNvSpPr txBox="1"/>
              <p:nvPr/>
            </p:nvSpPr>
            <p:spPr>
              <a:xfrm>
                <a:off x="5991261" y="2922311"/>
                <a:ext cx="3498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𝑌</m:t>
                      </m:r>
                    </m:oMath>
                  </m:oMathPara>
                </a14:m>
                <a:endParaRPr lang="en-IN" sz="3200" dirty="0"/>
              </a:p>
            </p:txBody>
          </p:sp>
        </mc:Choice>
        <mc:Fallback xmlns="">
          <p:sp>
            <p:nvSpPr>
              <p:cNvPr id="70" name="TextBox 69">
                <a:extLst>
                  <a:ext uri="{FF2B5EF4-FFF2-40B4-BE49-F238E27FC236}">
                    <a16:creationId xmlns:a16="http://schemas.microsoft.com/office/drawing/2014/main" id="{61601D98-E954-430B-99E3-AACA8EBE172E}"/>
                  </a:ext>
                </a:extLst>
              </p:cNvPr>
              <p:cNvSpPr txBox="1">
                <a:spLocks noRot="1" noChangeAspect="1" noMove="1" noResize="1" noEditPoints="1" noAdjustHandles="1" noChangeArrowheads="1" noChangeShapeType="1" noTextEdit="1"/>
              </p:cNvSpPr>
              <p:nvPr/>
            </p:nvSpPr>
            <p:spPr>
              <a:xfrm>
                <a:off x="5991261" y="2922311"/>
                <a:ext cx="349839" cy="492443"/>
              </a:xfrm>
              <a:prstGeom prst="rect">
                <a:avLst/>
              </a:prstGeom>
              <a:blipFill>
                <a:blip r:embed="rId16"/>
                <a:stretch>
                  <a:fillRect/>
                </a:stretch>
              </a:blipFill>
            </p:spPr>
            <p:txBody>
              <a:bodyPr/>
              <a:lstStyle/>
              <a:p>
                <a:r>
                  <a:rPr lang="en-IN">
                    <a:noFill/>
                  </a:rPr>
                  <a:t> </a:t>
                </a:r>
              </a:p>
            </p:txBody>
          </p:sp>
        </mc:Fallback>
      </mc:AlternateContent>
      <p:sp>
        <p:nvSpPr>
          <p:cNvPr id="71" name="Arrow: Left 70">
            <a:extLst>
              <a:ext uri="{FF2B5EF4-FFF2-40B4-BE49-F238E27FC236}">
                <a16:creationId xmlns:a16="http://schemas.microsoft.com/office/drawing/2014/main" id="{196929F3-09C1-4982-824E-5878CE937E51}"/>
              </a:ext>
            </a:extLst>
          </p:cNvPr>
          <p:cNvSpPr/>
          <p:nvPr/>
        </p:nvSpPr>
        <p:spPr>
          <a:xfrm>
            <a:off x="6051672" y="3782314"/>
            <a:ext cx="866042" cy="2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Left 71">
            <a:extLst>
              <a:ext uri="{FF2B5EF4-FFF2-40B4-BE49-F238E27FC236}">
                <a16:creationId xmlns:a16="http://schemas.microsoft.com/office/drawing/2014/main" id="{0BDE33DB-72BC-4623-8293-CE1EF217408D}"/>
              </a:ext>
            </a:extLst>
          </p:cNvPr>
          <p:cNvSpPr/>
          <p:nvPr/>
        </p:nvSpPr>
        <p:spPr>
          <a:xfrm>
            <a:off x="4038508" y="3737807"/>
            <a:ext cx="866042" cy="2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Arrow: Left 72">
            <a:extLst>
              <a:ext uri="{FF2B5EF4-FFF2-40B4-BE49-F238E27FC236}">
                <a16:creationId xmlns:a16="http://schemas.microsoft.com/office/drawing/2014/main" id="{A7ACD079-58C6-4460-B0F1-5BB0377A95BF}"/>
              </a:ext>
            </a:extLst>
          </p:cNvPr>
          <p:cNvSpPr/>
          <p:nvPr/>
        </p:nvSpPr>
        <p:spPr>
          <a:xfrm>
            <a:off x="2133663" y="3731494"/>
            <a:ext cx="866042" cy="2508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4323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7BAF-3042-4C19-9C94-6E14F5B51BD8}"/>
              </a:ext>
            </a:extLst>
          </p:cNvPr>
          <p:cNvSpPr>
            <a:spLocks noGrp="1"/>
          </p:cNvSpPr>
          <p:nvPr>
            <p:ph type="title"/>
          </p:nvPr>
        </p:nvSpPr>
        <p:spPr/>
        <p:txBody>
          <a:bodyPr/>
          <a:lstStyle/>
          <a:p>
            <a:r>
              <a:rPr lang="en-US" dirty="0"/>
              <a:t>Artificial Neural Network: Character Recognition</a:t>
            </a:r>
            <a:endParaRPr lang="en-IN" dirty="0"/>
          </a:p>
        </p:txBody>
      </p:sp>
      <p:sp>
        <p:nvSpPr>
          <p:cNvPr id="3" name="Date Placeholder 2">
            <a:extLst>
              <a:ext uri="{FF2B5EF4-FFF2-40B4-BE49-F238E27FC236}">
                <a16:creationId xmlns:a16="http://schemas.microsoft.com/office/drawing/2014/main" id="{5F7C79E0-8AB3-4700-8745-FDBC1216713A}"/>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630E7C49-037E-4FF6-9EEE-38D427986D8E}"/>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B858361B-0559-4E6B-A3BC-3271EE858D9E}"/>
              </a:ext>
            </a:extLst>
          </p:cNvPr>
          <p:cNvSpPr>
            <a:spLocks noGrp="1"/>
          </p:cNvSpPr>
          <p:nvPr>
            <p:ph type="sldNum" sz="quarter" idx="12"/>
          </p:nvPr>
        </p:nvSpPr>
        <p:spPr/>
        <p:txBody>
          <a:bodyPr/>
          <a:lstStyle/>
          <a:p>
            <a:fld id="{8E7B0F21-D4CD-49F4-A017-610E9F53B950}" type="slidenum">
              <a:rPr lang="en-IN" smtClean="0"/>
              <a:pPr/>
              <a:t>19</a:t>
            </a:fld>
            <a:endParaRPr lang="en-IN" dirty="0"/>
          </a:p>
        </p:txBody>
      </p:sp>
      <p:sp>
        <p:nvSpPr>
          <p:cNvPr id="6" name="Google Shape;1106;p53">
            <a:extLst>
              <a:ext uri="{FF2B5EF4-FFF2-40B4-BE49-F238E27FC236}">
                <a16:creationId xmlns:a16="http://schemas.microsoft.com/office/drawing/2014/main" id="{EECB83B5-32B7-452C-A308-641B7CE3CF0C}"/>
              </a:ext>
            </a:extLst>
          </p:cNvPr>
          <p:cNvSpPr/>
          <p:nvPr/>
        </p:nvSpPr>
        <p:spPr>
          <a:xfrm>
            <a:off x="1200223" y="284954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07;p53">
            <a:extLst>
              <a:ext uri="{FF2B5EF4-FFF2-40B4-BE49-F238E27FC236}">
                <a16:creationId xmlns:a16="http://schemas.microsoft.com/office/drawing/2014/main" id="{AEF33314-6D7E-4E49-8082-724838A3F934}"/>
              </a:ext>
            </a:extLst>
          </p:cNvPr>
          <p:cNvSpPr/>
          <p:nvPr/>
        </p:nvSpPr>
        <p:spPr>
          <a:xfrm>
            <a:off x="1494368" y="28495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08;p53">
            <a:extLst>
              <a:ext uri="{FF2B5EF4-FFF2-40B4-BE49-F238E27FC236}">
                <a16:creationId xmlns:a16="http://schemas.microsoft.com/office/drawing/2014/main" id="{6AD92B06-20F1-419A-A5DA-195D2DFD06F4}"/>
              </a:ext>
            </a:extLst>
          </p:cNvPr>
          <p:cNvSpPr/>
          <p:nvPr/>
        </p:nvSpPr>
        <p:spPr>
          <a:xfrm>
            <a:off x="1788512" y="28495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09;p53">
            <a:extLst>
              <a:ext uri="{FF2B5EF4-FFF2-40B4-BE49-F238E27FC236}">
                <a16:creationId xmlns:a16="http://schemas.microsoft.com/office/drawing/2014/main" id="{1E3FD13C-B556-4A1E-8D7E-CBF059E9253E}"/>
              </a:ext>
            </a:extLst>
          </p:cNvPr>
          <p:cNvSpPr/>
          <p:nvPr/>
        </p:nvSpPr>
        <p:spPr>
          <a:xfrm>
            <a:off x="2082657" y="28495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10;p53">
            <a:extLst>
              <a:ext uri="{FF2B5EF4-FFF2-40B4-BE49-F238E27FC236}">
                <a16:creationId xmlns:a16="http://schemas.microsoft.com/office/drawing/2014/main" id="{1954D5E6-0AEE-4A7D-A260-DFCF423FAE7C}"/>
              </a:ext>
            </a:extLst>
          </p:cNvPr>
          <p:cNvSpPr/>
          <p:nvPr/>
        </p:nvSpPr>
        <p:spPr>
          <a:xfrm>
            <a:off x="2376801" y="284954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11;p53">
            <a:extLst>
              <a:ext uri="{FF2B5EF4-FFF2-40B4-BE49-F238E27FC236}">
                <a16:creationId xmlns:a16="http://schemas.microsoft.com/office/drawing/2014/main" id="{A8C6FB3D-CFA8-4B04-83F6-C57EAA817DB9}"/>
              </a:ext>
            </a:extLst>
          </p:cNvPr>
          <p:cNvSpPr/>
          <p:nvPr/>
        </p:nvSpPr>
        <p:spPr>
          <a:xfrm>
            <a:off x="1200223" y="317269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12;p53">
            <a:extLst>
              <a:ext uri="{FF2B5EF4-FFF2-40B4-BE49-F238E27FC236}">
                <a16:creationId xmlns:a16="http://schemas.microsoft.com/office/drawing/2014/main" id="{546D1E50-F858-46DA-9E8A-25588D764C70}"/>
              </a:ext>
            </a:extLst>
          </p:cNvPr>
          <p:cNvSpPr/>
          <p:nvPr/>
        </p:nvSpPr>
        <p:spPr>
          <a:xfrm>
            <a:off x="1494368" y="317269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13;p53">
            <a:extLst>
              <a:ext uri="{FF2B5EF4-FFF2-40B4-BE49-F238E27FC236}">
                <a16:creationId xmlns:a16="http://schemas.microsoft.com/office/drawing/2014/main" id="{9FAFFA09-5C04-4BEE-B9C9-5BBC8B2214E8}"/>
              </a:ext>
            </a:extLst>
          </p:cNvPr>
          <p:cNvSpPr/>
          <p:nvPr/>
        </p:nvSpPr>
        <p:spPr>
          <a:xfrm>
            <a:off x="1788512" y="317269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14;p53">
            <a:extLst>
              <a:ext uri="{FF2B5EF4-FFF2-40B4-BE49-F238E27FC236}">
                <a16:creationId xmlns:a16="http://schemas.microsoft.com/office/drawing/2014/main" id="{6EC25649-14FA-4603-A763-16612B01EF81}"/>
              </a:ext>
            </a:extLst>
          </p:cNvPr>
          <p:cNvSpPr/>
          <p:nvPr/>
        </p:nvSpPr>
        <p:spPr>
          <a:xfrm>
            <a:off x="2082657" y="317269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115;p53">
            <a:extLst>
              <a:ext uri="{FF2B5EF4-FFF2-40B4-BE49-F238E27FC236}">
                <a16:creationId xmlns:a16="http://schemas.microsoft.com/office/drawing/2014/main" id="{7F5D021A-8D2F-4E25-8DA7-408FE0DC3A2E}"/>
              </a:ext>
            </a:extLst>
          </p:cNvPr>
          <p:cNvSpPr/>
          <p:nvPr/>
        </p:nvSpPr>
        <p:spPr>
          <a:xfrm>
            <a:off x="2376801" y="317269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16;p53">
            <a:extLst>
              <a:ext uri="{FF2B5EF4-FFF2-40B4-BE49-F238E27FC236}">
                <a16:creationId xmlns:a16="http://schemas.microsoft.com/office/drawing/2014/main" id="{59111DCD-06C0-41BF-8951-A3BF49DFA5C7}"/>
              </a:ext>
            </a:extLst>
          </p:cNvPr>
          <p:cNvSpPr/>
          <p:nvPr/>
        </p:nvSpPr>
        <p:spPr>
          <a:xfrm>
            <a:off x="1200223" y="349584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17;p53">
            <a:extLst>
              <a:ext uri="{FF2B5EF4-FFF2-40B4-BE49-F238E27FC236}">
                <a16:creationId xmlns:a16="http://schemas.microsoft.com/office/drawing/2014/main" id="{C4A5C35C-8E9A-4AB8-ABDE-9E9A99063267}"/>
              </a:ext>
            </a:extLst>
          </p:cNvPr>
          <p:cNvSpPr/>
          <p:nvPr/>
        </p:nvSpPr>
        <p:spPr>
          <a:xfrm>
            <a:off x="1494368" y="349584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118;p53">
            <a:extLst>
              <a:ext uri="{FF2B5EF4-FFF2-40B4-BE49-F238E27FC236}">
                <a16:creationId xmlns:a16="http://schemas.microsoft.com/office/drawing/2014/main" id="{772BA47E-4762-4D61-96A1-ACF3D02414D2}"/>
              </a:ext>
            </a:extLst>
          </p:cNvPr>
          <p:cNvSpPr/>
          <p:nvPr/>
        </p:nvSpPr>
        <p:spPr>
          <a:xfrm>
            <a:off x="1788512" y="349584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119;p53">
            <a:extLst>
              <a:ext uri="{FF2B5EF4-FFF2-40B4-BE49-F238E27FC236}">
                <a16:creationId xmlns:a16="http://schemas.microsoft.com/office/drawing/2014/main" id="{37FA4CDF-1BE2-4765-838E-54136BEC72C5}"/>
              </a:ext>
            </a:extLst>
          </p:cNvPr>
          <p:cNvSpPr/>
          <p:nvPr/>
        </p:nvSpPr>
        <p:spPr>
          <a:xfrm>
            <a:off x="2082657" y="349584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120;p53">
            <a:extLst>
              <a:ext uri="{FF2B5EF4-FFF2-40B4-BE49-F238E27FC236}">
                <a16:creationId xmlns:a16="http://schemas.microsoft.com/office/drawing/2014/main" id="{CA04A1FF-A758-442D-AD76-D00FC35E8165}"/>
              </a:ext>
            </a:extLst>
          </p:cNvPr>
          <p:cNvSpPr/>
          <p:nvPr/>
        </p:nvSpPr>
        <p:spPr>
          <a:xfrm>
            <a:off x="2376801" y="349584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121;p53">
            <a:extLst>
              <a:ext uri="{FF2B5EF4-FFF2-40B4-BE49-F238E27FC236}">
                <a16:creationId xmlns:a16="http://schemas.microsoft.com/office/drawing/2014/main" id="{C7113718-DC7D-4885-A797-C6D551C678E2}"/>
              </a:ext>
            </a:extLst>
          </p:cNvPr>
          <p:cNvSpPr/>
          <p:nvPr/>
        </p:nvSpPr>
        <p:spPr>
          <a:xfrm>
            <a:off x="1200223" y="38189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122;p53">
            <a:extLst>
              <a:ext uri="{FF2B5EF4-FFF2-40B4-BE49-F238E27FC236}">
                <a16:creationId xmlns:a16="http://schemas.microsoft.com/office/drawing/2014/main" id="{D5662100-237E-40FC-A34C-E016B315004E}"/>
              </a:ext>
            </a:extLst>
          </p:cNvPr>
          <p:cNvSpPr/>
          <p:nvPr/>
        </p:nvSpPr>
        <p:spPr>
          <a:xfrm>
            <a:off x="1494368" y="38189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123;p53">
            <a:extLst>
              <a:ext uri="{FF2B5EF4-FFF2-40B4-BE49-F238E27FC236}">
                <a16:creationId xmlns:a16="http://schemas.microsoft.com/office/drawing/2014/main" id="{35FFC692-93B7-4235-B7B7-9758D85789F6}"/>
              </a:ext>
            </a:extLst>
          </p:cNvPr>
          <p:cNvSpPr/>
          <p:nvPr/>
        </p:nvSpPr>
        <p:spPr>
          <a:xfrm>
            <a:off x="1788512" y="38189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124;p53">
            <a:extLst>
              <a:ext uri="{FF2B5EF4-FFF2-40B4-BE49-F238E27FC236}">
                <a16:creationId xmlns:a16="http://schemas.microsoft.com/office/drawing/2014/main" id="{6CA53826-9BBA-47F6-AAC7-97C87AE0C9C2}"/>
              </a:ext>
            </a:extLst>
          </p:cNvPr>
          <p:cNvSpPr/>
          <p:nvPr/>
        </p:nvSpPr>
        <p:spPr>
          <a:xfrm>
            <a:off x="2082657" y="38189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125;p53">
            <a:extLst>
              <a:ext uri="{FF2B5EF4-FFF2-40B4-BE49-F238E27FC236}">
                <a16:creationId xmlns:a16="http://schemas.microsoft.com/office/drawing/2014/main" id="{E1FEC80B-931C-4C2D-9D3F-EEB04577F59A}"/>
              </a:ext>
            </a:extLst>
          </p:cNvPr>
          <p:cNvSpPr/>
          <p:nvPr/>
        </p:nvSpPr>
        <p:spPr>
          <a:xfrm>
            <a:off x="2376801" y="38189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126;p53">
            <a:extLst>
              <a:ext uri="{FF2B5EF4-FFF2-40B4-BE49-F238E27FC236}">
                <a16:creationId xmlns:a16="http://schemas.microsoft.com/office/drawing/2014/main" id="{A293AE24-7682-427C-AE9C-8429F823DA74}"/>
              </a:ext>
            </a:extLst>
          </p:cNvPr>
          <p:cNvSpPr/>
          <p:nvPr/>
        </p:nvSpPr>
        <p:spPr>
          <a:xfrm>
            <a:off x="1200223" y="412547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127;p53">
            <a:extLst>
              <a:ext uri="{FF2B5EF4-FFF2-40B4-BE49-F238E27FC236}">
                <a16:creationId xmlns:a16="http://schemas.microsoft.com/office/drawing/2014/main" id="{6AECB4E9-C4F3-4D36-9E94-0BF3C44A9F6E}"/>
              </a:ext>
            </a:extLst>
          </p:cNvPr>
          <p:cNvSpPr/>
          <p:nvPr/>
        </p:nvSpPr>
        <p:spPr>
          <a:xfrm>
            <a:off x="1494368" y="412547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128;p53">
            <a:extLst>
              <a:ext uri="{FF2B5EF4-FFF2-40B4-BE49-F238E27FC236}">
                <a16:creationId xmlns:a16="http://schemas.microsoft.com/office/drawing/2014/main" id="{074C2052-6D24-42C7-A748-7E4EFB6CD4EB}"/>
              </a:ext>
            </a:extLst>
          </p:cNvPr>
          <p:cNvSpPr/>
          <p:nvPr/>
        </p:nvSpPr>
        <p:spPr>
          <a:xfrm>
            <a:off x="1788512" y="412547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129;p53">
            <a:extLst>
              <a:ext uri="{FF2B5EF4-FFF2-40B4-BE49-F238E27FC236}">
                <a16:creationId xmlns:a16="http://schemas.microsoft.com/office/drawing/2014/main" id="{A39365B5-3FB3-40C5-98AB-1F3102F555D9}"/>
              </a:ext>
            </a:extLst>
          </p:cNvPr>
          <p:cNvSpPr/>
          <p:nvPr/>
        </p:nvSpPr>
        <p:spPr>
          <a:xfrm>
            <a:off x="2082657" y="412547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130;p53">
            <a:extLst>
              <a:ext uri="{FF2B5EF4-FFF2-40B4-BE49-F238E27FC236}">
                <a16:creationId xmlns:a16="http://schemas.microsoft.com/office/drawing/2014/main" id="{37C52D00-5AE1-41FB-ABB0-7EA4B66A360C}"/>
              </a:ext>
            </a:extLst>
          </p:cNvPr>
          <p:cNvSpPr/>
          <p:nvPr/>
        </p:nvSpPr>
        <p:spPr>
          <a:xfrm>
            <a:off x="2376801" y="412547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131;p53">
            <a:extLst>
              <a:ext uri="{FF2B5EF4-FFF2-40B4-BE49-F238E27FC236}">
                <a16:creationId xmlns:a16="http://schemas.microsoft.com/office/drawing/2014/main" id="{4E9E050E-6DB0-4416-94F6-4122E952C33A}"/>
              </a:ext>
            </a:extLst>
          </p:cNvPr>
          <p:cNvSpPr/>
          <p:nvPr/>
        </p:nvSpPr>
        <p:spPr>
          <a:xfrm>
            <a:off x="1200223" y="4431961"/>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132;p53">
            <a:extLst>
              <a:ext uri="{FF2B5EF4-FFF2-40B4-BE49-F238E27FC236}">
                <a16:creationId xmlns:a16="http://schemas.microsoft.com/office/drawing/2014/main" id="{377B8C30-26D0-43E5-973C-560440D0FF3A}"/>
              </a:ext>
            </a:extLst>
          </p:cNvPr>
          <p:cNvSpPr/>
          <p:nvPr/>
        </p:nvSpPr>
        <p:spPr>
          <a:xfrm>
            <a:off x="1494368" y="4431961"/>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133;p53">
            <a:extLst>
              <a:ext uri="{FF2B5EF4-FFF2-40B4-BE49-F238E27FC236}">
                <a16:creationId xmlns:a16="http://schemas.microsoft.com/office/drawing/2014/main" id="{937C976F-5E52-4F86-8A66-416797745110}"/>
              </a:ext>
            </a:extLst>
          </p:cNvPr>
          <p:cNvSpPr/>
          <p:nvPr/>
        </p:nvSpPr>
        <p:spPr>
          <a:xfrm>
            <a:off x="1788512" y="4431961"/>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134;p53">
            <a:extLst>
              <a:ext uri="{FF2B5EF4-FFF2-40B4-BE49-F238E27FC236}">
                <a16:creationId xmlns:a16="http://schemas.microsoft.com/office/drawing/2014/main" id="{73D80E8B-0F00-4838-90AA-1D4FBC27CB6A}"/>
              </a:ext>
            </a:extLst>
          </p:cNvPr>
          <p:cNvSpPr/>
          <p:nvPr/>
        </p:nvSpPr>
        <p:spPr>
          <a:xfrm>
            <a:off x="2082657" y="4431961"/>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135;p53">
            <a:extLst>
              <a:ext uri="{FF2B5EF4-FFF2-40B4-BE49-F238E27FC236}">
                <a16:creationId xmlns:a16="http://schemas.microsoft.com/office/drawing/2014/main" id="{D19C2623-0000-4162-A3F9-EBB876E1596F}"/>
              </a:ext>
            </a:extLst>
          </p:cNvPr>
          <p:cNvSpPr/>
          <p:nvPr/>
        </p:nvSpPr>
        <p:spPr>
          <a:xfrm>
            <a:off x="2376801" y="4431961"/>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136;p53">
            <a:extLst>
              <a:ext uri="{FF2B5EF4-FFF2-40B4-BE49-F238E27FC236}">
                <a16:creationId xmlns:a16="http://schemas.microsoft.com/office/drawing/2014/main" id="{CD56499D-FD13-4C13-B41B-D3A3C48DF230}"/>
              </a:ext>
            </a:extLst>
          </p:cNvPr>
          <p:cNvSpPr/>
          <p:nvPr/>
        </p:nvSpPr>
        <p:spPr>
          <a:xfrm>
            <a:off x="1200223" y="473844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137;p53">
            <a:extLst>
              <a:ext uri="{FF2B5EF4-FFF2-40B4-BE49-F238E27FC236}">
                <a16:creationId xmlns:a16="http://schemas.microsoft.com/office/drawing/2014/main" id="{5C6F59A0-5467-4062-BF69-DDCE241C2CDA}"/>
              </a:ext>
            </a:extLst>
          </p:cNvPr>
          <p:cNvSpPr/>
          <p:nvPr/>
        </p:nvSpPr>
        <p:spPr>
          <a:xfrm>
            <a:off x="1494368" y="473844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1138;p53">
            <a:extLst>
              <a:ext uri="{FF2B5EF4-FFF2-40B4-BE49-F238E27FC236}">
                <a16:creationId xmlns:a16="http://schemas.microsoft.com/office/drawing/2014/main" id="{9489D825-AA36-45F9-B80F-27CDD188CEA8}"/>
              </a:ext>
            </a:extLst>
          </p:cNvPr>
          <p:cNvSpPr/>
          <p:nvPr/>
        </p:nvSpPr>
        <p:spPr>
          <a:xfrm>
            <a:off x="1788512" y="473844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1139;p53">
            <a:extLst>
              <a:ext uri="{FF2B5EF4-FFF2-40B4-BE49-F238E27FC236}">
                <a16:creationId xmlns:a16="http://schemas.microsoft.com/office/drawing/2014/main" id="{97EC4C6B-EE59-44D6-9BDD-0C6ABC92994B}"/>
              </a:ext>
            </a:extLst>
          </p:cNvPr>
          <p:cNvSpPr/>
          <p:nvPr/>
        </p:nvSpPr>
        <p:spPr>
          <a:xfrm>
            <a:off x="2082657" y="473844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1140;p53">
            <a:extLst>
              <a:ext uri="{FF2B5EF4-FFF2-40B4-BE49-F238E27FC236}">
                <a16:creationId xmlns:a16="http://schemas.microsoft.com/office/drawing/2014/main" id="{74095D04-5C22-454B-8DD4-32143383A68C}"/>
              </a:ext>
            </a:extLst>
          </p:cNvPr>
          <p:cNvSpPr/>
          <p:nvPr/>
        </p:nvSpPr>
        <p:spPr>
          <a:xfrm>
            <a:off x="2376801" y="473844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1141;p53">
            <a:extLst>
              <a:ext uri="{FF2B5EF4-FFF2-40B4-BE49-F238E27FC236}">
                <a16:creationId xmlns:a16="http://schemas.microsoft.com/office/drawing/2014/main" id="{86C1FA16-C9C6-4661-9500-18C692024FBB}"/>
              </a:ext>
            </a:extLst>
          </p:cNvPr>
          <p:cNvSpPr/>
          <p:nvPr/>
        </p:nvSpPr>
        <p:spPr>
          <a:xfrm>
            <a:off x="2859773" y="3793999"/>
            <a:ext cx="917700" cy="2802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1142;p53">
            <a:extLst>
              <a:ext uri="{FF2B5EF4-FFF2-40B4-BE49-F238E27FC236}">
                <a16:creationId xmlns:a16="http://schemas.microsoft.com/office/drawing/2014/main" id="{4CA5565D-75FD-46CC-B55F-75EF4FEB182D}"/>
              </a:ext>
            </a:extLst>
          </p:cNvPr>
          <p:cNvSpPr txBox="1"/>
          <p:nvPr/>
        </p:nvSpPr>
        <p:spPr>
          <a:xfrm>
            <a:off x="3822348" y="3533899"/>
            <a:ext cx="7485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0000"/>
                </a:solidFill>
                <a:latin typeface="Calibri"/>
                <a:ea typeface="Calibri"/>
                <a:cs typeface="Calibri"/>
                <a:sym typeface="Calibri"/>
              </a:rPr>
              <a:t>A</a:t>
            </a:r>
            <a:endParaRPr sz="4000" b="0" i="0" u="none" strike="noStrike" cap="none">
              <a:solidFill>
                <a:srgbClr val="000000"/>
              </a:solidFill>
              <a:latin typeface="Calibri"/>
              <a:ea typeface="Calibri"/>
              <a:cs typeface="Calibri"/>
              <a:sym typeface="Calibri"/>
            </a:endParaRPr>
          </a:p>
        </p:txBody>
      </p:sp>
      <p:sp>
        <p:nvSpPr>
          <p:cNvPr id="43" name="Google Shape;1143;p53">
            <a:extLst>
              <a:ext uri="{FF2B5EF4-FFF2-40B4-BE49-F238E27FC236}">
                <a16:creationId xmlns:a16="http://schemas.microsoft.com/office/drawing/2014/main" id="{F27A9436-1204-4E68-B0AA-3072E8403259}"/>
              </a:ext>
            </a:extLst>
          </p:cNvPr>
          <p:cNvSpPr/>
          <p:nvPr/>
        </p:nvSpPr>
        <p:spPr>
          <a:xfrm>
            <a:off x="5458736" y="273169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1144;p53">
            <a:extLst>
              <a:ext uri="{FF2B5EF4-FFF2-40B4-BE49-F238E27FC236}">
                <a16:creationId xmlns:a16="http://schemas.microsoft.com/office/drawing/2014/main" id="{4B8BE4A0-8F6E-4D15-B7A7-6AB3FE6D991D}"/>
              </a:ext>
            </a:extLst>
          </p:cNvPr>
          <p:cNvSpPr/>
          <p:nvPr/>
        </p:nvSpPr>
        <p:spPr>
          <a:xfrm>
            <a:off x="5752880" y="273169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1145;p53">
            <a:extLst>
              <a:ext uri="{FF2B5EF4-FFF2-40B4-BE49-F238E27FC236}">
                <a16:creationId xmlns:a16="http://schemas.microsoft.com/office/drawing/2014/main" id="{5EC9BED6-5C69-4134-8D0F-9A2535EC41C3}"/>
              </a:ext>
            </a:extLst>
          </p:cNvPr>
          <p:cNvSpPr/>
          <p:nvPr/>
        </p:nvSpPr>
        <p:spPr>
          <a:xfrm>
            <a:off x="6047025" y="273169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1146;p53">
            <a:extLst>
              <a:ext uri="{FF2B5EF4-FFF2-40B4-BE49-F238E27FC236}">
                <a16:creationId xmlns:a16="http://schemas.microsoft.com/office/drawing/2014/main" id="{8D3939CC-A0B4-4B23-9FFB-5A7935C451D9}"/>
              </a:ext>
            </a:extLst>
          </p:cNvPr>
          <p:cNvSpPr/>
          <p:nvPr/>
        </p:nvSpPr>
        <p:spPr>
          <a:xfrm>
            <a:off x="6341169" y="273169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1147;p53">
            <a:extLst>
              <a:ext uri="{FF2B5EF4-FFF2-40B4-BE49-F238E27FC236}">
                <a16:creationId xmlns:a16="http://schemas.microsoft.com/office/drawing/2014/main" id="{82F4C311-7AD6-4109-9AEC-28A2CBBD5513}"/>
              </a:ext>
            </a:extLst>
          </p:cNvPr>
          <p:cNvSpPr/>
          <p:nvPr/>
        </p:nvSpPr>
        <p:spPr>
          <a:xfrm>
            <a:off x="6635314" y="273169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1148;p53">
            <a:extLst>
              <a:ext uri="{FF2B5EF4-FFF2-40B4-BE49-F238E27FC236}">
                <a16:creationId xmlns:a16="http://schemas.microsoft.com/office/drawing/2014/main" id="{706A7BE2-1AF7-441D-B6AD-CD4B510545E2}"/>
              </a:ext>
            </a:extLst>
          </p:cNvPr>
          <p:cNvSpPr/>
          <p:nvPr/>
        </p:nvSpPr>
        <p:spPr>
          <a:xfrm>
            <a:off x="5458736" y="305484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1149;p53">
            <a:extLst>
              <a:ext uri="{FF2B5EF4-FFF2-40B4-BE49-F238E27FC236}">
                <a16:creationId xmlns:a16="http://schemas.microsoft.com/office/drawing/2014/main" id="{15345D07-2EDD-44AD-B778-32F4550B8276}"/>
              </a:ext>
            </a:extLst>
          </p:cNvPr>
          <p:cNvSpPr/>
          <p:nvPr/>
        </p:nvSpPr>
        <p:spPr>
          <a:xfrm>
            <a:off x="5752880" y="305484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150;p53">
            <a:extLst>
              <a:ext uri="{FF2B5EF4-FFF2-40B4-BE49-F238E27FC236}">
                <a16:creationId xmlns:a16="http://schemas.microsoft.com/office/drawing/2014/main" id="{15C06CA7-36D0-442E-BCDF-E00249238D09}"/>
              </a:ext>
            </a:extLst>
          </p:cNvPr>
          <p:cNvSpPr/>
          <p:nvPr/>
        </p:nvSpPr>
        <p:spPr>
          <a:xfrm>
            <a:off x="6047025" y="305484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1151;p53">
            <a:extLst>
              <a:ext uri="{FF2B5EF4-FFF2-40B4-BE49-F238E27FC236}">
                <a16:creationId xmlns:a16="http://schemas.microsoft.com/office/drawing/2014/main" id="{F1E46857-C520-4EE7-9FCD-8E453FADB5D7}"/>
              </a:ext>
            </a:extLst>
          </p:cNvPr>
          <p:cNvSpPr/>
          <p:nvPr/>
        </p:nvSpPr>
        <p:spPr>
          <a:xfrm>
            <a:off x="6341169" y="305484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152;p53">
            <a:extLst>
              <a:ext uri="{FF2B5EF4-FFF2-40B4-BE49-F238E27FC236}">
                <a16:creationId xmlns:a16="http://schemas.microsoft.com/office/drawing/2014/main" id="{E1D614D6-1CBA-4AF0-993A-4400BE4ECA8E}"/>
              </a:ext>
            </a:extLst>
          </p:cNvPr>
          <p:cNvSpPr/>
          <p:nvPr/>
        </p:nvSpPr>
        <p:spPr>
          <a:xfrm>
            <a:off x="6635314" y="305484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153;p53">
            <a:extLst>
              <a:ext uri="{FF2B5EF4-FFF2-40B4-BE49-F238E27FC236}">
                <a16:creationId xmlns:a16="http://schemas.microsoft.com/office/drawing/2014/main" id="{C16BBCA9-9BBF-4563-9D3C-859AE5BF6E50}"/>
              </a:ext>
            </a:extLst>
          </p:cNvPr>
          <p:cNvSpPr/>
          <p:nvPr/>
        </p:nvSpPr>
        <p:spPr>
          <a:xfrm>
            <a:off x="5458736" y="337799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154;p53">
            <a:extLst>
              <a:ext uri="{FF2B5EF4-FFF2-40B4-BE49-F238E27FC236}">
                <a16:creationId xmlns:a16="http://schemas.microsoft.com/office/drawing/2014/main" id="{26958EA3-1464-4DEC-A62D-38693C1E0A0A}"/>
              </a:ext>
            </a:extLst>
          </p:cNvPr>
          <p:cNvSpPr/>
          <p:nvPr/>
        </p:nvSpPr>
        <p:spPr>
          <a:xfrm>
            <a:off x="5752880" y="337799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1155;p53">
            <a:extLst>
              <a:ext uri="{FF2B5EF4-FFF2-40B4-BE49-F238E27FC236}">
                <a16:creationId xmlns:a16="http://schemas.microsoft.com/office/drawing/2014/main" id="{B11FCA4F-D919-4BE4-B5B2-F4146C45C3D8}"/>
              </a:ext>
            </a:extLst>
          </p:cNvPr>
          <p:cNvSpPr/>
          <p:nvPr/>
        </p:nvSpPr>
        <p:spPr>
          <a:xfrm>
            <a:off x="6047025" y="337799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1156;p53">
            <a:extLst>
              <a:ext uri="{FF2B5EF4-FFF2-40B4-BE49-F238E27FC236}">
                <a16:creationId xmlns:a16="http://schemas.microsoft.com/office/drawing/2014/main" id="{D5552305-0001-46DF-BC49-46F3A04EB839}"/>
              </a:ext>
            </a:extLst>
          </p:cNvPr>
          <p:cNvSpPr/>
          <p:nvPr/>
        </p:nvSpPr>
        <p:spPr>
          <a:xfrm>
            <a:off x="6341169" y="337799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1157;p53">
            <a:extLst>
              <a:ext uri="{FF2B5EF4-FFF2-40B4-BE49-F238E27FC236}">
                <a16:creationId xmlns:a16="http://schemas.microsoft.com/office/drawing/2014/main" id="{01EA17AA-91F9-42C8-A325-0BD7A0D05735}"/>
              </a:ext>
            </a:extLst>
          </p:cNvPr>
          <p:cNvSpPr/>
          <p:nvPr/>
        </p:nvSpPr>
        <p:spPr>
          <a:xfrm>
            <a:off x="6635314" y="337799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1158;p53">
            <a:extLst>
              <a:ext uri="{FF2B5EF4-FFF2-40B4-BE49-F238E27FC236}">
                <a16:creationId xmlns:a16="http://schemas.microsoft.com/office/drawing/2014/main" id="{80CE3689-A4C4-4262-83E2-2D67B2F44044}"/>
              </a:ext>
            </a:extLst>
          </p:cNvPr>
          <p:cNvSpPr/>
          <p:nvPr/>
        </p:nvSpPr>
        <p:spPr>
          <a:xfrm>
            <a:off x="5458736" y="370114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1159;p53">
            <a:extLst>
              <a:ext uri="{FF2B5EF4-FFF2-40B4-BE49-F238E27FC236}">
                <a16:creationId xmlns:a16="http://schemas.microsoft.com/office/drawing/2014/main" id="{88799A15-C567-43F4-A7C1-43D63108D3C0}"/>
              </a:ext>
            </a:extLst>
          </p:cNvPr>
          <p:cNvSpPr/>
          <p:nvPr/>
        </p:nvSpPr>
        <p:spPr>
          <a:xfrm>
            <a:off x="5752880" y="370114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1160;p53">
            <a:extLst>
              <a:ext uri="{FF2B5EF4-FFF2-40B4-BE49-F238E27FC236}">
                <a16:creationId xmlns:a16="http://schemas.microsoft.com/office/drawing/2014/main" id="{E82C473B-2809-4D75-9062-917AC6B53A79}"/>
              </a:ext>
            </a:extLst>
          </p:cNvPr>
          <p:cNvSpPr/>
          <p:nvPr/>
        </p:nvSpPr>
        <p:spPr>
          <a:xfrm>
            <a:off x="6047025" y="370114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1161;p53">
            <a:extLst>
              <a:ext uri="{FF2B5EF4-FFF2-40B4-BE49-F238E27FC236}">
                <a16:creationId xmlns:a16="http://schemas.microsoft.com/office/drawing/2014/main" id="{0A6DF7DC-A6A9-4A3D-AC2B-ED45E53A2AB6}"/>
              </a:ext>
            </a:extLst>
          </p:cNvPr>
          <p:cNvSpPr/>
          <p:nvPr/>
        </p:nvSpPr>
        <p:spPr>
          <a:xfrm>
            <a:off x="6341169" y="370114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1162;p53">
            <a:extLst>
              <a:ext uri="{FF2B5EF4-FFF2-40B4-BE49-F238E27FC236}">
                <a16:creationId xmlns:a16="http://schemas.microsoft.com/office/drawing/2014/main" id="{28881EC8-64AC-41DE-B055-36BC2F8A2D57}"/>
              </a:ext>
            </a:extLst>
          </p:cNvPr>
          <p:cNvSpPr/>
          <p:nvPr/>
        </p:nvSpPr>
        <p:spPr>
          <a:xfrm>
            <a:off x="6635314" y="370114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1163;p53">
            <a:extLst>
              <a:ext uri="{FF2B5EF4-FFF2-40B4-BE49-F238E27FC236}">
                <a16:creationId xmlns:a16="http://schemas.microsoft.com/office/drawing/2014/main" id="{947CC65A-C6FF-4A60-AE59-1415A40D108A}"/>
              </a:ext>
            </a:extLst>
          </p:cNvPr>
          <p:cNvSpPr/>
          <p:nvPr/>
        </p:nvSpPr>
        <p:spPr>
          <a:xfrm>
            <a:off x="5458736" y="400762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1164;p53">
            <a:extLst>
              <a:ext uri="{FF2B5EF4-FFF2-40B4-BE49-F238E27FC236}">
                <a16:creationId xmlns:a16="http://schemas.microsoft.com/office/drawing/2014/main" id="{65581A80-3BA2-4429-82B2-1A83D341982D}"/>
              </a:ext>
            </a:extLst>
          </p:cNvPr>
          <p:cNvSpPr/>
          <p:nvPr/>
        </p:nvSpPr>
        <p:spPr>
          <a:xfrm>
            <a:off x="5752880" y="400762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1165;p53">
            <a:extLst>
              <a:ext uri="{FF2B5EF4-FFF2-40B4-BE49-F238E27FC236}">
                <a16:creationId xmlns:a16="http://schemas.microsoft.com/office/drawing/2014/main" id="{514F44AC-23F8-4DDA-A288-C60929927B0C}"/>
              </a:ext>
            </a:extLst>
          </p:cNvPr>
          <p:cNvSpPr/>
          <p:nvPr/>
        </p:nvSpPr>
        <p:spPr>
          <a:xfrm>
            <a:off x="6047025" y="400762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1166;p53">
            <a:extLst>
              <a:ext uri="{FF2B5EF4-FFF2-40B4-BE49-F238E27FC236}">
                <a16:creationId xmlns:a16="http://schemas.microsoft.com/office/drawing/2014/main" id="{4A8E00B4-263D-4C6A-B6AD-2524549CCB56}"/>
              </a:ext>
            </a:extLst>
          </p:cNvPr>
          <p:cNvSpPr/>
          <p:nvPr/>
        </p:nvSpPr>
        <p:spPr>
          <a:xfrm>
            <a:off x="6341169" y="400762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1167;p53">
            <a:extLst>
              <a:ext uri="{FF2B5EF4-FFF2-40B4-BE49-F238E27FC236}">
                <a16:creationId xmlns:a16="http://schemas.microsoft.com/office/drawing/2014/main" id="{BB465FC7-250B-4214-A8AE-DC5470D9F89C}"/>
              </a:ext>
            </a:extLst>
          </p:cNvPr>
          <p:cNvSpPr/>
          <p:nvPr/>
        </p:nvSpPr>
        <p:spPr>
          <a:xfrm>
            <a:off x="6635314" y="400762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1168;p53">
            <a:extLst>
              <a:ext uri="{FF2B5EF4-FFF2-40B4-BE49-F238E27FC236}">
                <a16:creationId xmlns:a16="http://schemas.microsoft.com/office/drawing/2014/main" id="{E01E74B7-2856-498B-A409-359CC245004E}"/>
              </a:ext>
            </a:extLst>
          </p:cNvPr>
          <p:cNvSpPr/>
          <p:nvPr/>
        </p:nvSpPr>
        <p:spPr>
          <a:xfrm>
            <a:off x="5458736" y="431411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1169;p53">
            <a:extLst>
              <a:ext uri="{FF2B5EF4-FFF2-40B4-BE49-F238E27FC236}">
                <a16:creationId xmlns:a16="http://schemas.microsoft.com/office/drawing/2014/main" id="{F25189C9-A533-4475-9F4B-B5F6FBA324F5}"/>
              </a:ext>
            </a:extLst>
          </p:cNvPr>
          <p:cNvSpPr/>
          <p:nvPr/>
        </p:nvSpPr>
        <p:spPr>
          <a:xfrm>
            <a:off x="5752880" y="4314112"/>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1170;p53">
            <a:extLst>
              <a:ext uri="{FF2B5EF4-FFF2-40B4-BE49-F238E27FC236}">
                <a16:creationId xmlns:a16="http://schemas.microsoft.com/office/drawing/2014/main" id="{4962B382-E33D-4652-9D21-342E558FF2C6}"/>
              </a:ext>
            </a:extLst>
          </p:cNvPr>
          <p:cNvSpPr/>
          <p:nvPr/>
        </p:nvSpPr>
        <p:spPr>
          <a:xfrm>
            <a:off x="6047025" y="431411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1171;p53">
            <a:extLst>
              <a:ext uri="{FF2B5EF4-FFF2-40B4-BE49-F238E27FC236}">
                <a16:creationId xmlns:a16="http://schemas.microsoft.com/office/drawing/2014/main" id="{AD5A629E-9AE1-40AC-BD89-6B9B77AEC7C4}"/>
              </a:ext>
            </a:extLst>
          </p:cNvPr>
          <p:cNvSpPr/>
          <p:nvPr/>
        </p:nvSpPr>
        <p:spPr>
          <a:xfrm>
            <a:off x="6341169" y="431411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1172;p53">
            <a:extLst>
              <a:ext uri="{FF2B5EF4-FFF2-40B4-BE49-F238E27FC236}">
                <a16:creationId xmlns:a16="http://schemas.microsoft.com/office/drawing/2014/main" id="{7F8C6516-B3F7-4E60-8CB7-43066D217F96}"/>
              </a:ext>
            </a:extLst>
          </p:cNvPr>
          <p:cNvSpPr/>
          <p:nvPr/>
        </p:nvSpPr>
        <p:spPr>
          <a:xfrm>
            <a:off x="6635314" y="431411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1173;p53">
            <a:extLst>
              <a:ext uri="{FF2B5EF4-FFF2-40B4-BE49-F238E27FC236}">
                <a16:creationId xmlns:a16="http://schemas.microsoft.com/office/drawing/2014/main" id="{B460FF06-09B4-46D2-A7F9-6951C6F4FA3E}"/>
              </a:ext>
            </a:extLst>
          </p:cNvPr>
          <p:cNvSpPr/>
          <p:nvPr/>
        </p:nvSpPr>
        <p:spPr>
          <a:xfrm>
            <a:off x="5458736" y="462059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1174;p53">
            <a:extLst>
              <a:ext uri="{FF2B5EF4-FFF2-40B4-BE49-F238E27FC236}">
                <a16:creationId xmlns:a16="http://schemas.microsoft.com/office/drawing/2014/main" id="{3C874B3A-E9C7-4D71-A583-89BB50BFC680}"/>
              </a:ext>
            </a:extLst>
          </p:cNvPr>
          <p:cNvSpPr/>
          <p:nvPr/>
        </p:nvSpPr>
        <p:spPr>
          <a:xfrm>
            <a:off x="5752880" y="462059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1175;p53">
            <a:extLst>
              <a:ext uri="{FF2B5EF4-FFF2-40B4-BE49-F238E27FC236}">
                <a16:creationId xmlns:a16="http://schemas.microsoft.com/office/drawing/2014/main" id="{AEC8621C-AF98-406D-9A67-F736CE40CC7A}"/>
              </a:ext>
            </a:extLst>
          </p:cNvPr>
          <p:cNvSpPr/>
          <p:nvPr/>
        </p:nvSpPr>
        <p:spPr>
          <a:xfrm>
            <a:off x="6047025" y="462059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1176;p53">
            <a:extLst>
              <a:ext uri="{FF2B5EF4-FFF2-40B4-BE49-F238E27FC236}">
                <a16:creationId xmlns:a16="http://schemas.microsoft.com/office/drawing/2014/main" id="{DFA75274-5E18-418F-9D49-8DBB3FD8C140}"/>
              </a:ext>
            </a:extLst>
          </p:cNvPr>
          <p:cNvSpPr/>
          <p:nvPr/>
        </p:nvSpPr>
        <p:spPr>
          <a:xfrm>
            <a:off x="6341169" y="462059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1177;p53">
            <a:extLst>
              <a:ext uri="{FF2B5EF4-FFF2-40B4-BE49-F238E27FC236}">
                <a16:creationId xmlns:a16="http://schemas.microsoft.com/office/drawing/2014/main" id="{47985B4B-044F-4688-B581-4D523EDF41DA}"/>
              </a:ext>
            </a:extLst>
          </p:cNvPr>
          <p:cNvSpPr/>
          <p:nvPr/>
        </p:nvSpPr>
        <p:spPr>
          <a:xfrm>
            <a:off x="6635314" y="462059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1178;p53">
            <a:extLst>
              <a:ext uri="{FF2B5EF4-FFF2-40B4-BE49-F238E27FC236}">
                <a16:creationId xmlns:a16="http://schemas.microsoft.com/office/drawing/2014/main" id="{6239A0DE-E70F-4442-A2B8-4A34827E20B6}"/>
              </a:ext>
            </a:extLst>
          </p:cNvPr>
          <p:cNvSpPr/>
          <p:nvPr/>
        </p:nvSpPr>
        <p:spPr>
          <a:xfrm>
            <a:off x="6971223" y="3620873"/>
            <a:ext cx="917700" cy="2802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1179;p53">
            <a:extLst>
              <a:ext uri="{FF2B5EF4-FFF2-40B4-BE49-F238E27FC236}">
                <a16:creationId xmlns:a16="http://schemas.microsoft.com/office/drawing/2014/main" id="{E6BBEFA9-F8B4-4434-9D09-61CD873457F2}"/>
              </a:ext>
            </a:extLst>
          </p:cNvPr>
          <p:cNvSpPr txBox="1"/>
          <p:nvPr/>
        </p:nvSpPr>
        <p:spPr>
          <a:xfrm>
            <a:off x="7964711" y="3360773"/>
            <a:ext cx="7485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0000"/>
                </a:solidFill>
                <a:latin typeface="Calibri"/>
                <a:ea typeface="Calibri"/>
                <a:cs typeface="Calibri"/>
                <a:sym typeface="Calibri"/>
              </a:rPr>
              <a:t>A</a:t>
            </a:r>
            <a:endParaRPr sz="4000" b="0" i="0" u="none" strike="noStrike" cap="none">
              <a:solidFill>
                <a:srgbClr val="000000"/>
              </a:solidFill>
              <a:latin typeface="Calibri"/>
              <a:ea typeface="Calibri"/>
              <a:cs typeface="Calibri"/>
              <a:sym typeface="Calibri"/>
            </a:endParaRPr>
          </a:p>
        </p:txBody>
      </p:sp>
      <p:sp>
        <p:nvSpPr>
          <p:cNvPr id="80" name="TextBox 79">
            <a:extLst>
              <a:ext uri="{FF2B5EF4-FFF2-40B4-BE49-F238E27FC236}">
                <a16:creationId xmlns:a16="http://schemas.microsoft.com/office/drawing/2014/main" id="{718FB1B8-3FA5-400A-B549-623B282ADCA5}"/>
              </a:ext>
            </a:extLst>
          </p:cNvPr>
          <p:cNvSpPr txBox="1"/>
          <p:nvPr/>
        </p:nvSpPr>
        <p:spPr>
          <a:xfrm>
            <a:off x="1437945" y="1071720"/>
            <a:ext cx="6017932" cy="830997"/>
          </a:xfrm>
          <a:prstGeom prst="rect">
            <a:avLst/>
          </a:prstGeom>
          <a:solidFill>
            <a:schemeClr val="accent4">
              <a:lumMod val="60000"/>
              <a:lumOff val="40000"/>
            </a:schemeClr>
          </a:solidFill>
        </p:spPr>
        <p:txBody>
          <a:bodyPr wrap="square" rtlCol="0">
            <a:spAutoFit/>
          </a:bodyPr>
          <a:lstStyle/>
          <a:p>
            <a:r>
              <a:rPr lang="en-US" sz="2400" b="0" i="0" u="none" strike="noStrike" cap="none" dirty="0">
                <a:latin typeface="Calibri"/>
                <a:ea typeface="Calibri"/>
                <a:cs typeface="Calibri"/>
                <a:sym typeface="Calibri"/>
              </a:rPr>
              <a:t>We wish to create an ANN which can recognize alphabets from a noisy 7x5 pixel binary pattern</a:t>
            </a:r>
          </a:p>
        </p:txBody>
      </p:sp>
    </p:spTree>
    <p:extLst>
      <p:ext uri="{BB962C8B-B14F-4D97-AF65-F5344CB8AC3E}">
        <p14:creationId xmlns:p14="http://schemas.microsoft.com/office/powerpoint/2010/main" val="3926144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6084-896D-4972-9838-5B52560AC4CA}"/>
              </a:ext>
            </a:extLst>
          </p:cNvPr>
          <p:cNvSpPr>
            <a:spLocks noGrp="1"/>
          </p:cNvSpPr>
          <p:nvPr>
            <p:ph type="title"/>
          </p:nvPr>
        </p:nvSpPr>
        <p:spPr/>
        <p:txBody>
          <a:bodyPr/>
          <a:lstStyle/>
          <a:p>
            <a:r>
              <a:rPr lang="en-US" dirty="0"/>
              <a:t>Content</a:t>
            </a:r>
            <a:endParaRPr lang="en-IN" dirty="0"/>
          </a:p>
        </p:txBody>
      </p:sp>
      <p:sp>
        <p:nvSpPr>
          <p:cNvPr id="3" name="Date Placeholder 2">
            <a:extLst>
              <a:ext uri="{FF2B5EF4-FFF2-40B4-BE49-F238E27FC236}">
                <a16:creationId xmlns:a16="http://schemas.microsoft.com/office/drawing/2014/main" id="{4DE7E513-1085-4AF9-83C5-16582C2D460C}"/>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300702DD-80EA-4B6B-BECB-EC41C9136B84}"/>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919E817A-68BD-4E31-BA5C-29B1033CC87D}"/>
              </a:ext>
            </a:extLst>
          </p:cNvPr>
          <p:cNvSpPr>
            <a:spLocks noGrp="1"/>
          </p:cNvSpPr>
          <p:nvPr>
            <p:ph type="sldNum" sz="quarter" idx="12"/>
          </p:nvPr>
        </p:nvSpPr>
        <p:spPr/>
        <p:txBody>
          <a:bodyPr/>
          <a:lstStyle/>
          <a:p>
            <a:fld id="{8E7B0F21-D4CD-49F4-A017-610E9F53B950}" type="slidenum">
              <a:rPr lang="en-IN" smtClean="0"/>
              <a:pPr/>
              <a:t>2</a:t>
            </a:fld>
            <a:endParaRPr lang="en-IN" dirty="0"/>
          </a:p>
        </p:txBody>
      </p:sp>
      <p:sp>
        <p:nvSpPr>
          <p:cNvPr id="6" name="TextBox 5">
            <a:extLst>
              <a:ext uri="{FF2B5EF4-FFF2-40B4-BE49-F238E27FC236}">
                <a16:creationId xmlns:a16="http://schemas.microsoft.com/office/drawing/2014/main" id="{D14F0BB2-5AA9-4D0F-9E00-56B1E9308C3F}"/>
              </a:ext>
            </a:extLst>
          </p:cNvPr>
          <p:cNvSpPr txBox="1"/>
          <p:nvPr/>
        </p:nvSpPr>
        <p:spPr>
          <a:xfrm>
            <a:off x="404445" y="888023"/>
            <a:ext cx="4906109" cy="4708981"/>
          </a:xfrm>
          <a:prstGeom prst="rect">
            <a:avLst/>
          </a:prstGeom>
          <a:noFill/>
        </p:spPr>
        <p:txBody>
          <a:bodyPr wrap="square" rtlCol="0">
            <a:spAutoFit/>
          </a:bodyPr>
          <a:lstStyle/>
          <a:p>
            <a:r>
              <a:rPr lang="en-US" sz="2000" dirty="0"/>
              <a:t>Introduction to Artificial Neural Network</a:t>
            </a:r>
          </a:p>
          <a:p>
            <a:pPr marL="285750" indent="-285750">
              <a:buFont typeface="Arial" panose="020B0604020202020204" pitchFamily="34" charset="0"/>
              <a:buChar char="•"/>
            </a:pPr>
            <a:r>
              <a:rPr lang="en-US" sz="2000" dirty="0"/>
              <a:t>Training and Testing Phase</a:t>
            </a:r>
          </a:p>
          <a:p>
            <a:pPr marL="285750" indent="-285750">
              <a:buFont typeface="Arial" panose="020B0604020202020204" pitchFamily="34" charset="0"/>
              <a:buChar char="•"/>
            </a:pPr>
            <a:r>
              <a:rPr lang="en-US" sz="2000" dirty="0"/>
              <a:t>Perceptron, Activation Function</a:t>
            </a:r>
          </a:p>
          <a:p>
            <a:pPr marL="285750" indent="-285750">
              <a:buFont typeface="Arial" panose="020B0604020202020204" pitchFamily="34" charset="0"/>
              <a:buChar char="•"/>
            </a:pPr>
            <a:r>
              <a:rPr lang="en-US" sz="2000" dirty="0"/>
              <a:t>Forward Propagation</a:t>
            </a:r>
          </a:p>
          <a:p>
            <a:pPr marL="285750" indent="-285750">
              <a:buFont typeface="Arial" panose="020B0604020202020204" pitchFamily="34" charset="0"/>
              <a:buChar char="•"/>
            </a:pPr>
            <a:r>
              <a:rPr lang="en-US" sz="2000" dirty="0"/>
              <a:t>Gradient Descent, Backpropagation </a:t>
            </a:r>
          </a:p>
          <a:p>
            <a:pPr marL="285750" indent="-285750">
              <a:buFont typeface="Arial" panose="020B0604020202020204" pitchFamily="34" charset="0"/>
              <a:buChar char="•"/>
            </a:pPr>
            <a:r>
              <a:rPr lang="en-US" sz="2000" dirty="0"/>
              <a:t>7x5 Character Recognition Model</a:t>
            </a:r>
          </a:p>
          <a:p>
            <a:endParaRPr lang="en-US" sz="2000" dirty="0"/>
          </a:p>
          <a:p>
            <a:endParaRPr lang="en-US" sz="2000" dirty="0"/>
          </a:p>
          <a:p>
            <a:r>
              <a:rPr lang="en-US" sz="2000" dirty="0">
                <a:solidFill>
                  <a:schemeClr val="bg1">
                    <a:lumMod val="75000"/>
                  </a:schemeClr>
                </a:solidFill>
              </a:rPr>
              <a:t>Neural Network Using Spintronics</a:t>
            </a:r>
          </a:p>
          <a:p>
            <a:pPr marL="285750" indent="-285750">
              <a:buFont typeface="Arial" panose="020B0604020202020204" pitchFamily="34" charset="0"/>
              <a:buChar char="•"/>
            </a:pPr>
            <a:r>
              <a:rPr lang="en-US" sz="2000" dirty="0">
                <a:solidFill>
                  <a:schemeClr val="bg1">
                    <a:lumMod val="75000"/>
                  </a:schemeClr>
                </a:solidFill>
              </a:rPr>
              <a:t>Magnetic Anisotropy</a:t>
            </a:r>
          </a:p>
          <a:p>
            <a:pPr marL="285750" indent="-285750">
              <a:buFont typeface="Arial" panose="020B0604020202020204" pitchFamily="34" charset="0"/>
              <a:buChar char="•"/>
            </a:pPr>
            <a:r>
              <a:rPr lang="en-US" sz="2000" dirty="0">
                <a:solidFill>
                  <a:schemeClr val="bg1">
                    <a:lumMod val="75000"/>
                  </a:schemeClr>
                </a:solidFill>
              </a:rPr>
              <a:t>Potential Landscape of a Magnet</a:t>
            </a:r>
          </a:p>
          <a:p>
            <a:pPr marL="285750" indent="-285750">
              <a:buFont typeface="Arial" panose="020B0604020202020204" pitchFamily="34" charset="0"/>
              <a:buChar char="•"/>
            </a:pPr>
            <a:r>
              <a:rPr lang="en-US" sz="2000" dirty="0">
                <a:solidFill>
                  <a:schemeClr val="bg1">
                    <a:lumMod val="75000"/>
                  </a:schemeClr>
                </a:solidFill>
              </a:rPr>
              <a:t>Magnetic Field applied in the Hard axis and Easy axis </a:t>
            </a:r>
          </a:p>
          <a:p>
            <a:pPr marL="285750" indent="-285750">
              <a:buFont typeface="Arial" panose="020B0604020202020204" pitchFamily="34" charset="0"/>
              <a:buChar char="•"/>
            </a:pPr>
            <a:r>
              <a:rPr lang="en-US" sz="2000" dirty="0">
                <a:solidFill>
                  <a:schemeClr val="bg1">
                    <a:lumMod val="75000"/>
                  </a:schemeClr>
                </a:solidFill>
              </a:rPr>
              <a:t>Multiferroics</a:t>
            </a:r>
          </a:p>
          <a:p>
            <a:pPr marL="285750" indent="-285750">
              <a:buFont typeface="Arial" panose="020B0604020202020204" pitchFamily="34" charset="0"/>
              <a:buChar char="•"/>
            </a:pPr>
            <a:r>
              <a:rPr lang="en-US" sz="2000" dirty="0">
                <a:solidFill>
                  <a:schemeClr val="bg1">
                    <a:lumMod val="75000"/>
                  </a:schemeClr>
                </a:solidFill>
              </a:rPr>
              <a:t>Design of Neural Network in Hardware</a:t>
            </a:r>
            <a:r>
              <a:rPr lang="en-US" sz="2000" dirty="0"/>
              <a:t> </a:t>
            </a:r>
          </a:p>
        </p:txBody>
      </p:sp>
      <p:sp>
        <p:nvSpPr>
          <p:cNvPr id="9" name="TextBox 8">
            <a:extLst>
              <a:ext uri="{FF2B5EF4-FFF2-40B4-BE49-F238E27FC236}">
                <a16:creationId xmlns:a16="http://schemas.microsoft.com/office/drawing/2014/main" id="{572F9844-18A1-4F2C-BF41-06B40164ED70}"/>
              </a:ext>
            </a:extLst>
          </p:cNvPr>
          <p:cNvSpPr txBox="1"/>
          <p:nvPr/>
        </p:nvSpPr>
        <p:spPr>
          <a:xfrm>
            <a:off x="5355981" y="888023"/>
            <a:ext cx="3461238" cy="1323439"/>
          </a:xfrm>
          <a:prstGeom prst="rect">
            <a:avLst/>
          </a:prstGeom>
          <a:noFill/>
        </p:spPr>
        <p:txBody>
          <a:bodyPr wrap="square" rtlCol="0">
            <a:spAutoFit/>
          </a:bodyPr>
          <a:lstStyle/>
          <a:p>
            <a:r>
              <a:rPr lang="en-US" sz="2000" dirty="0">
                <a:solidFill>
                  <a:schemeClr val="bg1">
                    <a:lumMod val="75000"/>
                  </a:schemeClr>
                </a:solidFill>
              </a:rPr>
              <a:t>Experimental </a:t>
            </a:r>
          </a:p>
          <a:p>
            <a:pPr marL="285750" indent="-285750">
              <a:buFont typeface="Arial" panose="020B0604020202020204" pitchFamily="34" charset="0"/>
              <a:buChar char="•"/>
            </a:pPr>
            <a:r>
              <a:rPr lang="en-US" sz="2000" dirty="0">
                <a:solidFill>
                  <a:schemeClr val="bg1">
                    <a:lumMod val="75000"/>
                  </a:schemeClr>
                </a:solidFill>
              </a:rPr>
              <a:t>Electromagnet</a:t>
            </a:r>
          </a:p>
          <a:p>
            <a:pPr marL="285750" indent="-285750">
              <a:buFont typeface="Arial" panose="020B0604020202020204" pitchFamily="34" charset="0"/>
              <a:buChar char="•"/>
            </a:pPr>
            <a:r>
              <a:rPr lang="en-US" sz="2000" dirty="0">
                <a:solidFill>
                  <a:schemeClr val="bg1">
                    <a:lumMod val="75000"/>
                  </a:schemeClr>
                </a:solidFill>
              </a:rPr>
              <a:t>Magnetic Thermal annealing </a:t>
            </a:r>
          </a:p>
          <a:p>
            <a:pPr marL="285750" indent="-285750">
              <a:buFont typeface="Arial" panose="020B0604020202020204" pitchFamily="34" charset="0"/>
              <a:buChar char="•"/>
            </a:pPr>
            <a:r>
              <a:rPr lang="en-US" sz="2000" dirty="0">
                <a:solidFill>
                  <a:schemeClr val="bg1">
                    <a:lumMod val="75000"/>
                  </a:schemeClr>
                </a:solidFill>
              </a:rPr>
              <a:t>Gaussmeter</a:t>
            </a:r>
            <a:endParaRPr lang="en-IN" sz="2000" dirty="0">
              <a:solidFill>
                <a:schemeClr val="bg1">
                  <a:lumMod val="75000"/>
                </a:schemeClr>
              </a:solidFill>
            </a:endParaRPr>
          </a:p>
        </p:txBody>
      </p:sp>
    </p:spTree>
    <p:extLst>
      <p:ext uri="{BB962C8B-B14F-4D97-AF65-F5344CB8AC3E}">
        <p14:creationId xmlns:p14="http://schemas.microsoft.com/office/powerpoint/2010/main" val="3295106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7BAF-3042-4C19-9C94-6E14F5B51BD8}"/>
              </a:ext>
            </a:extLst>
          </p:cNvPr>
          <p:cNvSpPr>
            <a:spLocks noGrp="1"/>
          </p:cNvSpPr>
          <p:nvPr>
            <p:ph type="title"/>
          </p:nvPr>
        </p:nvSpPr>
        <p:spPr/>
        <p:txBody>
          <a:bodyPr/>
          <a:lstStyle/>
          <a:p>
            <a:r>
              <a:rPr lang="en-US" dirty="0"/>
              <a:t>Artificial Neural Network: Neural Architecture</a:t>
            </a:r>
            <a:endParaRPr lang="en-IN" dirty="0"/>
          </a:p>
        </p:txBody>
      </p:sp>
      <p:sp>
        <p:nvSpPr>
          <p:cNvPr id="3" name="Date Placeholder 2">
            <a:extLst>
              <a:ext uri="{FF2B5EF4-FFF2-40B4-BE49-F238E27FC236}">
                <a16:creationId xmlns:a16="http://schemas.microsoft.com/office/drawing/2014/main" id="{5F7C79E0-8AB3-4700-8745-FDBC1216713A}"/>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630E7C49-037E-4FF6-9EEE-38D427986D8E}"/>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B858361B-0559-4E6B-A3BC-3271EE858D9E}"/>
              </a:ext>
            </a:extLst>
          </p:cNvPr>
          <p:cNvSpPr>
            <a:spLocks noGrp="1"/>
          </p:cNvSpPr>
          <p:nvPr>
            <p:ph type="sldNum" sz="quarter" idx="12"/>
          </p:nvPr>
        </p:nvSpPr>
        <p:spPr/>
        <p:txBody>
          <a:bodyPr/>
          <a:lstStyle/>
          <a:p>
            <a:fld id="{8E7B0F21-D4CD-49F4-A017-610E9F53B950}" type="slidenum">
              <a:rPr lang="en-IN" smtClean="0"/>
              <a:pPr/>
              <a:t>20</a:t>
            </a:fld>
            <a:endParaRPr lang="en-IN" dirty="0"/>
          </a:p>
        </p:txBody>
      </p:sp>
      <p:pic>
        <p:nvPicPr>
          <p:cNvPr id="81" name="Google Shape;1188;p54">
            <a:extLst>
              <a:ext uri="{FF2B5EF4-FFF2-40B4-BE49-F238E27FC236}">
                <a16:creationId xmlns:a16="http://schemas.microsoft.com/office/drawing/2014/main" id="{2B8F93DB-CD54-4FC0-82F0-2C552711C2CB}"/>
              </a:ext>
            </a:extLst>
          </p:cNvPr>
          <p:cNvPicPr preferRelativeResize="0"/>
          <p:nvPr/>
        </p:nvPicPr>
        <p:blipFill rotWithShape="1">
          <a:blip r:embed="rId2">
            <a:alphaModFix/>
          </a:blip>
          <a:srcRect/>
          <a:stretch/>
        </p:blipFill>
        <p:spPr>
          <a:xfrm>
            <a:off x="468986" y="1246325"/>
            <a:ext cx="8206025" cy="2710588"/>
          </a:xfrm>
          <a:prstGeom prst="rect">
            <a:avLst/>
          </a:prstGeom>
          <a:noFill/>
          <a:ln>
            <a:noFill/>
          </a:ln>
        </p:spPr>
      </p:pic>
      <p:sp>
        <p:nvSpPr>
          <p:cNvPr id="82" name="TextBox 81">
            <a:extLst>
              <a:ext uri="{FF2B5EF4-FFF2-40B4-BE49-F238E27FC236}">
                <a16:creationId xmlns:a16="http://schemas.microsoft.com/office/drawing/2014/main" id="{4319C89D-A209-4EA3-9EF7-209E8BA99DBD}"/>
              </a:ext>
            </a:extLst>
          </p:cNvPr>
          <p:cNvSpPr txBox="1"/>
          <p:nvPr/>
        </p:nvSpPr>
        <p:spPr>
          <a:xfrm>
            <a:off x="589085" y="4413738"/>
            <a:ext cx="4053253" cy="1938992"/>
          </a:xfrm>
          <a:prstGeom prst="rect">
            <a:avLst/>
          </a:prstGeom>
          <a:noFill/>
        </p:spPr>
        <p:txBody>
          <a:bodyPr wrap="square" rtlCol="0">
            <a:spAutoFit/>
          </a:bodyPr>
          <a:lstStyle/>
          <a:p>
            <a:r>
              <a:rPr lang="en-IN" sz="2000" b="1" dirty="0">
                <a:latin typeface="Calibri" panose="020F0502020204030204" pitchFamily="34" charset="0"/>
                <a:cs typeface="Calibri" panose="020F0502020204030204" pitchFamily="34" charset="0"/>
              </a:rPr>
              <a:t>Input:</a:t>
            </a:r>
          </a:p>
          <a:p>
            <a:r>
              <a:rPr lang="en-IN" sz="2000" dirty="0">
                <a:latin typeface="Calibri" panose="020F0502020204030204" pitchFamily="34" charset="0"/>
                <a:cs typeface="Calibri" panose="020F0502020204030204" pitchFamily="34" charset="0"/>
              </a:rPr>
              <a:t>35-Bit word of the test character</a:t>
            </a:r>
          </a:p>
          <a:p>
            <a:endParaRPr lang="en-IN" sz="2000" dirty="0">
              <a:latin typeface="Calibri" panose="020F0502020204030204" pitchFamily="34" charset="0"/>
              <a:cs typeface="Calibri" panose="020F0502020204030204" pitchFamily="34" charset="0"/>
            </a:endParaRPr>
          </a:p>
          <a:p>
            <a:r>
              <a:rPr lang="en-IN" sz="2000" b="1" dirty="0">
                <a:latin typeface="Calibri" panose="020F0502020204030204" pitchFamily="34" charset="0"/>
                <a:cs typeface="Calibri" panose="020F0502020204030204" pitchFamily="34" charset="0"/>
              </a:rPr>
              <a:t>Output:</a:t>
            </a:r>
          </a:p>
          <a:p>
            <a:r>
              <a:rPr lang="en-IN" sz="2000" dirty="0">
                <a:latin typeface="Calibri" panose="020F0502020204030204" pitchFamily="34" charset="0"/>
                <a:cs typeface="Calibri" panose="020F0502020204030204" pitchFamily="34" charset="0"/>
              </a:rPr>
              <a:t>26-Bit word suggesting the character</a:t>
            </a:r>
          </a:p>
          <a:p>
            <a:endParaRPr lang="en-IN" sz="2000" dirty="0">
              <a:latin typeface="Calibri" panose="020F0502020204030204" pitchFamily="34" charset="0"/>
              <a:cs typeface="Calibri" panose="020F0502020204030204" pitchFamily="34" charset="0"/>
            </a:endParaRPr>
          </a:p>
        </p:txBody>
      </p:sp>
      <p:sp>
        <p:nvSpPr>
          <p:cNvPr id="83" name="TextBox 82">
            <a:extLst>
              <a:ext uri="{FF2B5EF4-FFF2-40B4-BE49-F238E27FC236}">
                <a16:creationId xmlns:a16="http://schemas.microsoft.com/office/drawing/2014/main" id="{3ACA1E78-FE87-4E43-B625-FFD2878B3F71}"/>
              </a:ext>
            </a:extLst>
          </p:cNvPr>
          <p:cNvSpPr txBox="1"/>
          <p:nvPr/>
        </p:nvSpPr>
        <p:spPr>
          <a:xfrm>
            <a:off x="4567003" y="4433680"/>
            <a:ext cx="4053253" cy="1508105"/>
          </a:xfrm>
          <a:prstGeom prst="rect">
            <a:avLst/>
          </a:prstGeom>
          <a:noFill/>
        </p:spPr>
        <p:txBody>
          <a:bodyPr wrap="square" rtlCol="0">
            <a:spAutoFit/>
          </a:bodyPr>
          <a:lstStyle/>
          <a:p>
            <a:r>
              <a:rPr lang="en-IN" sz="2400" dirty="0">
                <a:latin typeface="Calibri" panose="020F0502020204030204" pitchFamily="34" charset="0"/>
                <a:cs typeface="Calibri" panose="020F0502020204030204" pitchFamily="34" charset="0"/>
              </a:rPr>
              <a:t>A: 1,0,0,0,0,0,0,0,…..0,0,0,0</a:t>
            </a:r>
          </a:p>
          <a:p>
            <a:r>
              <a:rPr lang="en-IN" sz="2400" dirty="0">
                <a:latin typeface="Calibri" panose="020F0502020204030204" pitchFamily="34" charset="0"/>
                <a:cs typeface="Calibri" panose="020F0502020204030204" pitchFamily="34" charset="0"/>
              </a:rPr>
              <a:t>B: 0,1,0,0,0,0,0,0,……0,0,0,0</a:t>
            </a:r>
          </a:p>
          <a:p>
            <a:r>
              <a:rPr lang="en-IN" sz="2400" dirty="0">
                <a:latin typeface="Calibri" panose="020F0502020204030204" pitchFamily="34" charset="0"/>
                <a:cs typeface="Calibri" panose="020F0502020204030204" pitchFamily="34" charset="0"/>
              </a:rPr>
              <a:t>C: 0,0,1,0,0,0,0,0,……0,0,0,0</a:t>
            </a:r>
          </a:p>
          <a:p>
            <a:r>
              <a:rPr lang="en-IN" sz="2000" dirty="0">
                <a:latin typeface="Calibri" panose="020F0502020204030204" pitchFamily="34" charset="0"/>
                <a:cs typeface="Calibri" panose="020F0502020204030204" pitchFamily="34" charset="0"/>
              </a:rPr>
              <a:t>Similarly others</a:t>
            </a:r>
          </a:p>
        </p:txBody>
      </p:sp>
    </p:spTree>
    <p:extLst>
      <p:ext uri="{BB962C8B-B14F-4D97-AF65-F5344CB8AC3E}">
        <p14:creationId xmlns:p14="http://schemas.microsoft.com/office/powerpoint/2010/main" val="2041701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7BAF-3042-4C19-9C94-6E14F5B51BD8}"/>
              </a:ext>
            </a:extLst>
          </p:cNvPr>
          <p:cNvSpPr>
            <a:spLocks noGrp="1"/>
          </p:cNvSpPr>
          <p:nvPr>
            <p:ph type="title"/>
          </p:nvPr>
        </p:nvSpPr>
        <p:spPr/>
        <p:txBody>
          <a:bodyPr>
            <a:normAutofit fontScale="90000"/>
          </a:bodyPr>
          <a:lstStyle/>
          <a:p>
            <a:r>
              <a:rPr lang="en-US" dirty="0"/>
              <a:t>Artificial Neural Network: Setting Neural Architecture</a:t>
            </a:r>
            <a:endParaRPr lang="en-IN" dirty="0"/>
          </a:p>
        </p:txBody>
      </p:sp>
      <p:sp>
        <p:nvSpPr>
          <p:cNvPr id="3" name="Date Placeholder 2">
            <a:extLst>
              <a:ext uri="{FF2B5EF4-FFF2-40B4-BE49-F238E27FC236}">
                <a16:creationId xmlns:a16="http://schemas.microsoft.com/office/drawing/2014/main" id="{5F7C79E0-8AB3-4700-8745-FDBC1216713A}"/>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630E7C49-037E-4FF6-9EEE-38D427986D8E}"/>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B858361B-0559-4E6B-A3BC-3271EE858D9E}"/>
              </a:ext>
            </a:extLst>
          </p:cNvPr>
          <p:cNvSpPr>
            <a:spLocks noGrp="1"/>
          </p:cNvSpPr>
          <p:nvPr>
            <p:ph type="sldNum" sz="quarter" idx="12"/>
          </p:nvPr>
        </p:nvSpPr>
        <p:spPr/>
        <p:txBody>
          <a:bodyPr/>
          <a:lstStyle/>
          <a:p>
            <a:fld id="{8E7B0F21-D4CD-49F4-A017-610E9F53B950}" type="slidenum">
              <a:rPr lang="en-IN" smtClean="0"/>
              <a:pPr/>
              <a:t>21</a:t>
            </a:fld>
            <a:endParaRPr lang="en-IN" dirty="0"/>
          </a:p>
        </p:txBody>
      </p:sp>
      <p:sp>
        <p:nvSpPr>
          <p:cNvPr id="6" name="TextBox 5">
            <a:extLst>
              <a:ext uri="{FF2B5EF4-FFF2-40B4-BE49-F238E27FC236}">
                <a16:creationId xmlns:a16="http://schemas.microsoft.com/office/drawing/2014/main" id="{EC8FB0D6-C493-4ED3-BD61-58BD667089A4}"/>
              </a:ext>
            </a:extLst>
          </p:cNvPr>
          <p:cNvSpPr txBox="1"/>
          <p:nvPr/>
        </p:nvSpPr>
        <p:spPr>
          <a:xfrm>
            <a:off x="184611" y="674621"/>
            <a:ext cx="8774777" cy="369332"/>
          </a:xfrm>
          <a:prstGeom prst="rect">
            <a:avLst/>
          </a:prstGeom>
          <a:solidFill>
            <a:schemeClr val="accent2">
              <a:lumMod val="60000"/>
              <a:lumOff val="40000"/>
            </a:schemeClr>
          </a:solidFill>
        </p:spPr>
        <p:txBody>
          <a:bodyPr wrap="square" rtlCol="0">
            <a:spAutoFit/>
          </a:bodyPr>
          <a:lstStyle/>
          <a:p>
            <a:pPr algn="just"/>
            <a:r>
              <a:rPr lang="en-US" dirty="0"/>
              <a:t>Challenge is to set the number of hidden layers and the number of neurons per hidden layer</a:t>
            </a:r>
            <a:endParaRPr lang="en-IN" dirty="0"/>
          </a:p>
        </p:txBody>
      </p:sp>
      <mc:AlternateContent xmlns:mc="http://schemas.openxmlformats.org/markup-compatibility/2006" xmlns:p14="http://schemas.microsoft.com/office/powerpoint/2010/main">
        <mc:Choice Requires="p14">
          <p:contentPart p14:bwMode="auto" r:id="rId2">
            <p14:nvContentPartPr>
              <p14:cNvPr id="67" name="Ink 66">
                <a:extLst>
                  <a:ext uri="{FF2B5EF4-FFF2-40B4-BE49-F238E27FC236}">
                    <a16:creationId xmlns:a16="http://schemas.microsoft.com/office/drawing/2014/main" id="{AABAE15D-BEE5-466C-BB96-EBF34957867D}"/>
                  </a:ext>
                </a:extLst>
              </p14:cNvPr>
              <p14:cNvContentPartPr/>
              <p14:nvPr/>
            </p14:nvContentPartPr>
            <p14:xfrm>
              <a:off x="5733471" y="3870955"/>
              <a:ext cx="17280" cy="10440"/>
            </p14:xfrm>
          </p:contentPart>
        </mc:Choice>
        <mc:Fallback xmlns="">
          <p:pic>
            <p:nvPicPr>
              <p:cNvPr id="67" name="Ink 66">
                <a:extLst>
                  <a:ext uri="{FF2B5EF4-FFF2-40B4-BE49-F238E27FC236}">
                    <a16:creationId xmlns:a16="http://schemas.microsoft.com/office/drawing/2014/main" id="{AABAE15D-BEE5-466C-BB96-EBF34957867D}"/>
                  </a:ext>
                </a:extLst>
              </p:cNvPr>
              <p:cNvPicPr/>
              <p:nvPr/>
            </p:nvPicPr>
            <p:blipFill>
              <a:blip r:embed="rId3"/>
              <a:stretch>
                <a:fillRect/>
              </a:stretch>
            </p:blipFill>
            <p:spPr>
              <a:xfrm>
                <a:off x="5724471" y="3861955"/>
                <a:ext cx="34920" cy="28080"/>
              </a:xfrm>
              <a:prstGeom prst="rect">
                <a:avLst/>
              </a:prstGeom>
            </p:spPr>
          </p:pic>
        </mc:Fallback>
      </mc:AlternateContent>
      <p:cxnSp>
        <p:nvCxnSpPr>
          <p:cNvPr id="97" name="Straight Arrow Connector 96">
            <a:extLst>
              <a:ext uri="{FF2B5EF4-FFF2-40B4-BE49-F238E27FC236}">
                <a16:creationId xmlns:a16="http://schemas.microsoft.com/office/drawing/2014/main" id="{55D74490-7F8B-4AEB-954B-4FA9C27A5F1D}"/>
              </a:ext>
            </a:extLst>
          </p:cNvPr>
          <p:cNvCxnSpPr/>
          <p:nvPr/>
        </p:nvCxnSpPr>
        <p:spPr>
          <a:xfrm flipV="1">
            <a:off x="457200" y="1211045"/>
            <a:ext cx="0" cy="21013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F1671035-A8CB-4557-9DE6-93D7A1A63783}"/>
              </a:ext>
            </a:extLst>
          </p:cNvPr>
          <p:cNvCxnSpPr/>
          <p:nvPr/>
        </p:nvCxnSpPr>
        <p:spPr>
          <a:xfrm>
            <a:off x="246185" y="3154145"/>
            <a:ext cx="28135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1" name="Freeform: Shape 100">
            <a:extLst>
              <a:ext uri="{FF2B5EF4-FFF2-40B4-BE49-F238E27FC236}">
                <a16:creationId xmlns:a16="http://schemas.microsoft.com/office/drawing/2014/main" id="{DFAD89C5-BA27-44A8-B640-2BD7C4E47495}"/>
              </a:ext>
            </a:extLst>
          </p:cNvPr>
          <p:cNvSpPr/>
          <p:nvPr/>
        </p:nvSpPr>
        <p:spPr>
          <a:xfrm>
            <a:off x="578800" y="1255006"/>
            <a:ext cx="2058892" cy="1828800"/>
          </a:xfrm>
          <a:custGeom>
            <a:avLst/>
            <a:gdLst>
              <a:gd name="connsiteX0" fmla="*/ 10285 w 2058892"/>
              <a:gd name="connsiteY0" fmla="*/ 0 h 1828800"/>
              <a:gd name="connsiteX1" fmla="*/ 309223 w 2058892"/>
              <a:gd name="connsiteY1" fmla="*/ 1389185 h 1828800"/>
              <a:gd name="connsiteX2" fmla="*/ 2058892 w 2058892"/>
              <a:gd name="connsiteY2" fmla="*/ 1828800 h 1828800"/>
            </a:gdLst>
            <a:ahLst/>
            <a:cxnLst>
              <a:cxn ang="0">
                <a:pos x="connsiteX0" y="connsiteY0"/>
              </a:cxn>
              <a:cxn ang="0">
                <a:pos x="connsiteX1" y="connsiteY1"/>
              </a:cxn>
              <a:cxn ang="0">
                <a:pos x="connsiteX2" y="connsiteY2"/>
              </a:cxn>
            </a:cxnLst>
            <a:rect l="l" t="t" r="r" b="b"/>
            <a:pathLst>
              <a:path w="2058892" h="1828800">
                <a:moveTo>
                  <a:pt x="10285" y="0"/>
                </a:moveTo>
                <a:cubicBezTo>
                  <a:pt x="-10963" y="542192"/>
                  <a:pt x="-32211" y="1084385"/>
                  <a:pt x="309223" y="1389185"/>
                </a:cubicBezTo>
                <a:cubicBezTo>
                  <a:pt x="650657" y="1693985"/>
                  <a:pt x="1354774" y="1761392"/>
                  <a:pt x="2058892" y="1828800"/>
                </a:cubicBezTo>
              </a:path>
            </a:pathLst>
          </a:custGeom>
          <a:ln w="38100">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
        <p:nvSpPr>
          <p:cNvPr id="103" name="Freeform: Shape 102">
            <a:extLst>
              <a:ext uri="{FF2B5EF4-FFF2-40B4-BE49-F238E27FC236}">
                <a16:creationId xmlns:a16="http://schemas.microsoft.com/office/drawing/2014/main" id="{39702235-C758-4479-9FE3-1928E45BFFB0}"/>
              </a:ext>
            </a:extLst>
          </p:cNvPr>
          <p:cNvSpPr/>
          <p:nvPr/>
        </p:nvSpPr>
        <p:spPr>
          <a:xfrm>
            <a:off x="668216" y="1211045"/>
            <a:ext cx="1969477" cy="1389222"/>
          </a:xfrm>
          <a:custGeom>
            <a:avLst/>
            <a:gdLst>
              <a:gd name="connsiteX0" fmla="*/ 0 w 1969477"/>
              <a:gd name="connsiteY0" fmla="*/ 35169 h 1389222"/>
              <a:gd name="connsiteX1" fmla="*/ 764931 w 1969477"/>
              <a:gd name="connsiteY1" fmla="*/ 1389185 h 1389222"/>
              <a:gd name="connsiteX2" fmla="*/ 1969477 w 1969477"/>
              <a:gd name="connsiteY2" fmla="*/ 0 h 1389222"/>
              <a:gd name="connsiteX3" fmla="*/ 1969477 w 1969477"/>
              <a:gd name="connsiteY3" fmla="*/ 0 h 1389222"/>
            </a:gdLst>
            <a:ahLst/>
            <a:cxnLst>
              <a:cxn ang="0">
                <a:pos x="connsiteX0" y="connsiteY0"/>
              </a:cxn>
              <a:cxn ang="0">
                <a:pos x="connsiteX1" y="connsiteY1"/>
              </a:cxn>
              <a:cxn ang="0">
                <a:pos x="connsiteX2" y="connsiteY2"/>
              </a:cxn>
              <a:cxn ang="0">
                <a:pos x="connsiteX3" y="connsiteY3"/>
              </a:cxn>
            </a:cxnLst>
            <a:rect l="l" t="t" r="r" b="b"/>
            <a:pathLst>
              <a:path w="1969477" h="1389222">
                <a:moveTo>
                  <a:pt x="0" y="35169"/>
                </a:moveTo>
                <a:cubicBezTo>
                  <a:pt x="218342" y="715107"/>
                  <a:pt x="436685" y="1395046"/>
                  <a:pt x="764931" y="1389185"/>
                </a:cubicBezTo>
                <a:cubicBezTo>
                  <a:pt x="1093177" y="1383324"/>
                  <a:pt x="1969477" y="0"/>
                  <a:pt x="1969477" y="0"/>
                </a:cubicBezTo>
                <a:lnTo>
                  <a:pt x="1969477" y="0"/>
                </a:lnTo>
              </a:path>
            </a:pathLst>
          </a:cu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104" name="TextBox 103">
            <a:extLst>
              <a:ext uri="{FF2B5EF4-FFF2-40B4-BE49-F238E27FC236}">
                <a16:creationId xmlns:a16="http://schemas.microsoft.com/office/drawing/2014/main" id="{E20E1E3A-E821-4E20-8685-DCFF818F1980}"/>
              </a:ext>
            </a:extLst>
          </p:cNvPr>
          <p:cNvSpPr txBox="1"/>
          <p:nvPr/>
        </p:nvSpPr>
        <p:spPr>
          <a:xfrm rot="16200000">
            <a:off x="-211041" y="1342863"/>
            <a:ext cx="967153" cy="369332"/>
          </a:xfrm>
          <a:prstGeom prst="rect">
            <a:avLst/>
          </a:prstGeom>
          <a:noFill/>
        </p:spPr>
        <p:txBody>
          <a:bodyPr wrap="square" rtlCol="0">
            <a:spAutoFit/>
          </a:bodyPr>
          <a:lstStyle/>
          <a:p>
            <a:pPr algn="ctr"/>
            <a:r>
              <a:rPr lang="en-US" b="1" dirty="0"/>
              <a:t>Error</a:t>
            </a:r>
            <a:endParaRPr lang="en-IN" b="1" dirty="0"/>
          </a:p>
        </p:txBody>
      </p:sp>
      <p:sp>
        <p:nvSpPr>
          <p:cNvPr id="105" name="TextBox 104">
            <a:extLst>
              <a:ext uri="{FF2B5EF4-FFF2-40B4-BE49-F238E27FC236}">
                <a16:creationId xmlns:a16="http://schemas.microsoft.com/office/drawing/2014/main" id="{CD8898C8-945B-46DE-9E6C-CF6B7BA7909E}"/>
              </a:ext>
            </a:extLst>
          </p:cNvPr>
          <p:cNvSpPr txBox="1"/>
          <p:nvPr/>
        </p:nvSpPr>
        <p:spPr>
          <a:xfrm>
            <a:off x="1767254" y="3175751"/>
            <a:ext cx="1380392" cy="369332"/>
          </a:xfrm>
          <a:prstGeom prst="rect">
            <a:avLst/>
          </a:prstGeom>
          <a:noFill/>
        </p:spPr>
        <p:txBody>
          <a:bodyPr wrap="square" rtlCol="0">
            <a:spAutoFit/>
          </a:bodyPr>
          <a:lstStyle/>
          <a:p>
            <a:pPr algn="ctr"/>
            <a:r>
              <a:rPr lang="en-US" b="1" dirty="0"/>
              <a:t>Neurons no.</a:t>
            </a:r>
            <a:endParaRPr lang="en-IN" b="1" dirty="0"/>
          </a:p>
        </p:txBody>
      </p:sp>
      <p:cxnSp>
        <p:nvCxnSpPr>
          <p:cNvPr id="107" name="Straight Connector 106">
            <a:extLst>
              <a:ext uri="{FF2B5EF4-FFF2-40B4-BE49-F238E27FC236}">
                <a16:creationId xmlns:a16="http://schemas.microsoft.com/office/drawing/2014/main" id="{E0DFC04C-785A-4586-B1C7-B36E9295F9B2}"/>
              </a:ext>
            </a:extLst>
          </p:cNvPr>
          <p:cNvCxnSpPr/>
          <p:nvPr/>
        </p:nvCxnSpPr>
        <p:spPr>
          <a:xfrm>
            <a:off x="2813982" y="1255006"/>
            <a:ext cx="509954" cy="0"/>
          </a:xfrm>
          <a:prstGeom prst="line">
            <a:avLst/>
          </a:prstGeom>
          <a:ln w="38100">
            <a:solidFill>
              <a:srgbClr val="4472C4"/>
            </a:solidFill>
          </a:ln>
        </p:spPr>
        <p:style>
          <a:lnRef idx="3">
            <a:schemeClr val="dk1"/>
          </a:lnRef>
          <a:fillRef idx="0">
            <a:schemeClr val="dk1"/>
          </a:fillRef>
          <a:effectRef idx="2">
            <a:schemeClr val="dk1"/>
          </a:effectRef>
          <a:fontRef idx="minor">
            <a:schemeClr val="tx1"/>
          </a:fontRef>
        </p:style>
      </p:cxnSp>
      <p:sp>
        <p:nvSpPr>
          <p:cNvPr id="108" name="TextBox 107">
            <a:extLst>
              <a:ext uri="{FF2B5EF4-FFF2-40B4-BE49-F238E27FC236}">
                <a16:creationId xmlns:a16="http://schemas.microsoft.com/office/drawing/2014/main" id="{BA996FEA-2A41-4BF9-B62C-2820327B3C28}"/>
              </a:ext>
            </a:extLst>
          </p:cNvPr>
          <p:cNvSpPr txBox="1"/>
          <p:nvPr/>
        </p:nvSpPr>
        <p:spPr>
          <a:xfrm>
            <a:off x="3411858" y="1070340"/>
            <a:ext cx="1512277" cy="369332"/>
          </a:xfrm>
          <a:prstGeom prst="rect">
            <a:avLst/>
          </a:prstGeom>
          <a:noFill/>
        </p:spPr>
        <p:txBody>
          <a:bodyPr wrap="square" rtlCol="0">
            <a:spAutoFit/>
          </a:bodyPr>
          <a:lstStyle/>
          <a:p>
            <a:r>
              <a:rPr lang="en-US" dirty="0"/>
              <a:t>Testing Error</a:t>
            </a:r>
            <a:endParaRPr lang="en-IN" dirty="0"/>
          </a:p>
        </p:txBody>
      </p:sp>
      <p:cxnSp>
        <p:nvCxnSpPr>
          <p:cNvPr id="109" name="Straight Connector 108">
            <a:extLst>
              <a:ext uri="{FF2B5EF4-FFF2-40B4-BE49-F238E27FC236}">
                <a16:creationId xmlns:a16="http://schemas.microsoft.com/office/drawing/2014/main" id="{288F8A8F-40E8-4380-8DEA-4BEBF8BFA9B8}"/>
              </a:ext>
            </a:extLst>
          </p:cNvPr>
          <p:cNvCxnSpPr/>
          <p:nvPr/>
        </p:nvCxnSpPr>
        <p:spPr>
          <a:xfrm>
            <a:off x="2813982" y="1553917"/>
            <a:ext cx="509954"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
        <p:nvSpPr>
          <p:cNvPr id="110" name="TextBox 109">
            <a:extLst>
              <a:ext uri="{FF2B5EF4-FFF2-40B4-BE49-F238E27FC236}">
                <a16:creationId xmlns:a16="http://schemas.microsoft.com/office/drawing/2014/main" id="{396B3D60-1D3B-47D5-91C9-B16A74C55BBE}"/>
              </a:ext>
            </a:extLst>
          </p:cNvPr>
          <p:cNvSpPr txBox="1"/>
          <p:nvPr/>
        </p:nvSpPr>
        <p:spPr>
          <a:xfrm>
            <a:off x="3411858" y="1369251"/>
            <a:ext cx="1512277" cy="369332"/>
          </a:xfrm>
          <a:prstGeom prst="rect">
            <a:avLst/>
          </a:prstGeom>
          <a:noFill/>
        </p:spPr>
        <p:txBody>
          <a:bodyPr wrap="square" rtlCol="0">
            <a:spAutoFit/>
          </a:bodyPr>
          <a:lstStyle/>
          <a:p>
            <a:r>
              <a:rPr lang="en-US" dirty="0"/>
              <a:t>Training Error</a:t>
            </a:r>
            <a:endParaRPr lang="en-IN" dirty="0"/>
          </a:p>
        </p:txBody>
      </p:sp>
      <p:cxnSp>
        <p:nvCxnSpPr>
          <p:cNvPr id="112" name="Straight Connector 111">
            <a:extLst>
              <a:ext uri="{FF2B5EF4-FFF2-40B4-BE49-F238E27FC236}">
                <a16:creationId xmlns:a16="http://schemas.microsoft.com/office/drawing/2014/main" id="{1650CADB-D182-4EB9-9F39-A933ABCA5EFB}"/>
              </a:ext>
            </a:extLst>
          </p:cNvPr>
          <p:cNvCxnSpPr/>
          <p:nvPr/>
        </p:nvCxnSpPr>
        <p:spPr>
          <a:xfrm>
            <a:off x="1273062" y="2354045"/>
            <a:ext cx="0" cy="1055077"/>
          </a:xfrm>
          <a:prstGeom prst="line">
            <a:avLst/>
          </a:prstGeom>
          <a:ln w="38100">
            <a:prstDash val="sysDash"/>
          </a:ln>
        </p:spPr>
        <p:style>
          <a:lnRef idx="3">
            <a:schemeClr val="dk1"/>
          </a:lnRef>
          <a:fillRef idx="0">
            <a:schemeClr val="dk1"/>
          </a:fillRef>
          <a:effectRef idx="2">
            <a:schemeClr val="dk1"/>
          </a:effectRef>
          <a:fontRef idx="minor">
            <a:schemeClr val="tx1"/>
          </a:fontRef>
        </p:style>
      </p:cxnSp>
      <p:cxnSp>
        <p:nvCxnSpPr>
          <p:cNvPr id="113" name="Straight Connector 112">
            <a:extLst>
              <a:ext uri="{FF2B5EF4-FFF2-40B4-BE49-F238E27FC236}">
                <a16:creationId xmlns:a16="http://schemas.microsoft.com/office/drawing/2014/main" id="{F588041F-4BBF-4EA5-80FB-E400786C3B33}"/>
              </a:ext>
            </a:extLst>
          </p:cNvPr>
          <p:cNvCxnSpPr/>
          <p:nvPr/>
        </p:nvCxnSpPr>
        <p:spPr>
          <a:xfrm>
            <a:off x="1532791" y="2354045"/>
            <a:ext cx="0" cy="1055077"/>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14" name="Left Brace 113">
            <a:extLst>
              <a:ext uri="{FF2B5EF4-FFF2-40B4-BE49-F238E27FC236}">
                <a16:creationId xmlns:a16="http://schemas.microsoft.com/office/drawing/2014/main" id="{A4829FEF-C6EC-4E38-93C5-5F5040562D8A}"/>
              </a:ext>
            </a:extLst>
          </p:cNvPr>
          <p:cNvSpPr/>
          <p:nvPr/>
        </p:nvSpPr>
        <p:spPr>
          <a:xfrm rot="16200000">
            <a:off x="1323800" y="3404343"/>
            <a:ext cx="149462" cy="2685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115" name="TextBox 114">
            <a:extLst>
              <a:ext uri="{FF2B5EF4-FFF2-40B4-BE49-F238E27FC236}">
                <a16:creationId xmlns:a16="http://schemas.microsoft.com/office/drawing/2014/main" id="{FAE01DC1-1585-45BD-BFDC-5B67BEAA89C8}"/>
              </a:ext>
            </a:extLst>
          </p:cNvPr>
          <p:cNvSpPr txBox="1"/>
          <p:nvPr/>
        </p:nvSpPr>
        <p:spPr>
          <a:xfrm>
            <a:off x="163212" y="3956545"/>
            <a:ext cx="2470638" cy="646331"/>
          </a:xfrm>
          <a:prstGeom prst="rect">
            <a:avLst/>
          </a:prstGeom>
          <a:noFill/>
        </p:spPr>
        <p:txBody>
          <a:bodyPr wrap="square" rtlCol="0">
            <a:spAutoFit/>
          </a:bodyPr>
          <a:lstStyle/>
          <a:p>
            <a:r>
              <a:rPr lang="en-US" b="1" dirty="0"/>
              <a:t>Optimizing number of neurons in hidden layer</a:t>
            </a:r>
            <a:endParaRPr lang="en-IN" b="1" dirty="0"/>
          </a:p>
        </p:txBody>
      </p:sp>
      <p:cxnSp>
        <p:nvCxnSpPr>
          <p:cNvPr id="117" name="Straight Arrow Connector 116">
            <a:extLst>
              <a:ext uri="{FF2B5EF4-FFF2-40B4-BE49-F238E27FC236}">
                <a16:creationId xmlns:a16="http://schemas.microsoft.com/office/drawing/2014/main" id="{8D1F8BD9-28AF-4FFE-8B13-DEFBB2FCB996}"/>
              </a:ext>
            </a:extLst>
          </p:cNvPr>
          <p:cNvCxnSpPr>
            <a:cxnSpLocks/>
            <a:stCxn id="115" idx="0"/>
            <a:endCxn id="114" idx="1"/>
          </p:cNvCxnSpPr>
          <p:nvPr/>
        </p:nvCxnSpPr>
        <p:spPr>
          <a:xfrm flipV="1">
            <a:off x="1398531" y="3613335"/>
            <a:ext cx="1" cy="3432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4" name="TextBox 123">
            <a:extLst>
              <a:ext uri="{FF2B5EF4-FFF2-40B4-BE49-F238E27FC236}">
                <a16:creationId xmlns:a16="http://schemas.microsoft.com/office/drawing/2014/main" id="{4D1645EA-7F20-40C1-8E86-3F7CAFB756A7}"/>
              </a:ext>
            </a:extLst>
          </p:cNvPr>
          <p:cNvSpPr txBox="1"/>
          <p:nvPr/>
        </p:nvSpPr>
        <p:spPr>
          <a:xfrm>
            <a:off x="3429054" y="1710431"/>
            <a:ext cx="5683066" cy="2308324"/>
          </a:xfrm>
          <a:prstGeom prst="rect">
            <a:avLst/>
          </a:prstGeom>
          <a:solidFill>
            <a:schemeClr val="accent6">
              <a:lumMod val="60000"/>
              <a:lumOff val="40000"/>
            </a:schemeClr>
          </a:solidFill>
        </p:spPr>
        <p:txBody>
          <a:bodyPr wrap="square" rtlCol="0">
            <a:spAutoFit/>
          </a:bodyPr>
          <a:lstStyle/>
          <a:p>
            <a:r>
              <a:rPr lang="en-US" b="1" dirty="0"/>
              <a:t>To find the optimal number of neuron for a hidden layer</a:t>
            </a:r>
            <a:r>
              <a:rPr lang="en-US" dirty="0"/>
              <a:t>:</a:t>
            </a:r>
          </a:p>
          <a:p>
            <a:pPr marL="342900" indent="-342900">
              <a:buFont typeface="+mj-lt"/>
              <a:buAutoNum type="arabicPeriod"/>
            </a:pPr>
            <a:r>
              <a:rPr lang="en-IN" dirty="0"/>
              <a:t>Calculate the testing and training error for neuron starting from 1 to max number of neurons (which is computationally feasible) </a:t>
            </a:r>
          </a:p>
          <a:p>
            <a:pPr marL="342900" indent="-342900">
              <a:buFont typeface="+mj-lt"/>
              <a:buAutoNum type="arabicPeriod"/>
            </a:pPr>
            <a:r>
              <a:rPr lang="en-IN" dirty="0"/>
              <a:t>Plot the Error of testing and training against number of hidden neurons</a:t>
            </a:r>
          </a:p>
          <a:p>
            <a:pPr marL="342900" indent="-342900">
              <a:buFont typeface="+mj-lt"/>
              <a:buAutoNum type="arabicPeriod"/>
            </a:pPr>
            <a:r>
              <a:rPr lang="en-IN" dirty="0"/>
              <a:t>Consider only those neuron as optimal, where  the testing error curve has a minima</a:t>
            </a:r>
          </a:p>
        </p:txBody>
      </p:sp>
      <p:sp>
        <p:nvSpPr>
          <p:cNvPr id="125" name="TextBox 124">
            <a:extLst>
              <a:ext uri="{FF2B5EF4-FFF2-40B4-BE49-F238E27FC236}">
                <a16:creationId xmlns:a16="http://schemas.microsoft.com/office/drawing/2014/main" id="{5321D9BB-9245-4F8D-9DFD-C6387EF1D805}"/>
              </a:ext>
            </a:extLst>
          </p:cNvPr>
          <p:cNvSpPr txBox="1"/>
          <p:nvPr/>
        </p:nvSpPr>
        <p:spPr>
          <a:xfrm>
            <a:off x="3429054" y="4097708"/>
            <a:ext cx="5683066" cy="2308324"/>
          </a:xfrm>
          <a:prstGeom prst="rect">
            <a:avLst/>
          </a:prstGeom>
          <a:solidFill>
            <a:schemeClr val="accent5">
              <a:lumMod val="60000"/>
              <a:lumOff val="40000"/>
            </a:schemeClr>
          </a:solidFill>
        </p:spPr>
        <p:txBody>
          <a:bodyPr wrap="square" rtlCol="0">
            <a:spAutoFit/>
          </a:bodyPr>
          <a:lstStyle/>
          <a:p>
            <a:r>
              <a:rPr lang="en-US" b="1" dirty="0"/>
              <a:t>To find the optimal number of hidden layer</a:t>
            </a:r>
            <a:r>
              <a:rPr lang="en-US" dirty="0"/>
              <a:t>:</a:t>
            </a:r>
          </a:p>
          <a:p>
            <a:pPr marL="342900" indent="-342900">
              <a:buFont typeface="+mj-lt"/>
              <a:buAutoNum type="arabicPeriod"/>
            </a:pPr>
            <a:r>
              <a:rPr lang="en-US" dirty="0"/>
              <a:t>Start from first hidden layer, calculate the no. of hidden neurons required and then check the error gap</a:t>
            </a:r>
          </a:p>
          <a:p>
            <a:pPr marL="342900" indent="-342900">
              <a:buFont typeface="+mj-lt"/>
              <a:buAutoNum type="arabicPeriod"/>
            </a:pPr>
            <a:r>
              <a:rPr lang="en-US" dirty="0"/>
              <a:t>Calculate the no. of neurons for the second layer and then check the error gap</a:t>
            </a:r>
          </a:p>
          <a:p>
            <a:pPr marL="342900" indent="-342900">
              <a:buFont typeface="+mj-lt"/>
              <a:buAutoNum type="arabicPeriod"/>
            </a:pPr>
            <a:r>
              <a:rPr lang="en-US" dirty="0"/>
              <a:t>If the error gap increased after adding the new layer, stick with the old architecture else keep on adding new layer until the error gap increases</a:t>
            </a:r>
          </a:p>
        </p:txBody>
      </p:sp>
      <p:sp>
        <p:nvSpPr>
          <p:cNvPr id="126" name="TextBox 125">
            <a:extLst>
              <a:ext uri="{FF2B5EF4-FFF2-40B4-BE49-F238E27FC236}">
                <a16:creationId xmlns:a16="http://schemas.microsoft.com/office/drawing/2014/main" id="{371D30E7-2728-43B3-B8CF-A28A1E050305}"/>
              </a:ext>
            </a:extLst>
          </p:cNvPr>
          <p:cNvSpPr txBox="1"/>
          <p:nvPr/>
        </p:nvSpPr>
        <p:spPr>
          <a:xfrm>
            <a:off x="184611" y="5097246"/>
            <a:ext cx="3165673" cy="923330"/>
          </a:xfrm>
          <a:prstGeom prst="rect">
            <a:avLst/>
          </a:prstGeom>
          <a:solidFill>
            <a:schemeClr val="accent4">
              <a:lumMod val="60000"/>
              <a:lumOff val="40000"/>
            </a:schemeClr>
          </a:solidFill>
        </p:spPr>
        <p:txBody>
          <a:bodyPr wrap="square" rtlCol="0">
            <a:spAutoFit/>
          </a:bodyPr>
          <a:lstStyle/>
          <a:p>
            <a:r>
              <a:rPr lang="en-US" b="1" dirty="0"/>
              <a:t>Error Gap:</a:t>
            </a:r>
          </a:p>
          <a:p>
            <a:pPr algn="ctr"/>
            <a:r>
              <a:rPr lang="en-US" dirty="0"/>
              <a:t>(Testing Error – Training Error) </a:t>
            </a:r>
          </a:p>
          <a:p>
            <a:pPr algn="ctr"/>
            <a:r>
              <a:rPr lang="en-US" dirty="0"/>
              <a:t>at the optimal hidden neuron</a:t>
            </a:r>
            <a:endParaRPr lang="en-IN" dirty="0"/>
          </a:p>
        </p:txBody>
      </p:sp>
      <p:cxnSp>
        <p:nvCxnSpPr>
          <p:cNvPr id="127" name="Straight Connector 126">
            <a:extLst>
              <a:ext uri="{FF2B5EF4-FFF2-40B4-BE49-F238E27FC236}">
                <a16:creationId xmlns:a16="http://schemas.microsoft.com/office/drawing/2014/main" id="{16C04118-BEE6-4F84-AF9A-03A90B9E86C1}"/>
              </a:ext>
            </a:extLst>
          </p:cNvPr>
          <p:cNvCxnSpPr>
            <a:cxnSpLocks/>
          </p:cNvCxnSpPr>
          <p:nvPr/>
        </p:nvCxnSpPr>
        <p:spPr>
          <a:xfrm>
            <a:off x="1025327" y="2632712"/>
            <a:ext cx="1067962" cy="11468"/>
          </a:xfrm>
          <a:prstGeom prst="line">
            <a:avLst/>
          </a:prstGeom>
          <a:ln w="38100">
            <a:solidFill>
              <a:schemeClr val="tx1"/>
            </a:solidFill>
            <a:prstDash val="sysDash"/>
          </a:ln>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a16="http://schemas.microsoft.com/office/drawing/2014/main" id="{BFA67AB7-7967-41DF-B867-7BE842F12BF4}"/>
              </a:ext>
            </a:extLst>
          </p:cNvPr>
          <p:cNvCxnSpPr>
            <a:cxnSpLocks/>
          </p:cNvCxnSpPr>
          <p:nvPr/>
        </p:nvCxnSpPr>
        <p:spPr>
          <a:xfrm>
            <a:off x="1025327" y="2893106"/>
            <a:ext cx="1067962" cy="11468"/>
          </a:xfrm>
          <a:prstGeom prst="line">
            <a:avLst/>
          </a:prstGeom>
          <a:ln w="38100">
            <a:solidFill>
              <a:schemeClr val="tx1"/>
            </a:solidFill>
            <a:prstDash val="sysDash"/>
          </a:ln>
        </p:spPr>
        <p:style>
          <a:lnRef idx="3">
            <a:schemeClr val="dk1"/>
          </a:lnRef>
          <a:fillRef idx="0">
            <a:schemeClr val="dk1"/>
          </a:fillRef>
          <a:effectRef idx="2">
            <a:schemeClr val="dk1"/>
          </a:effectRef>
          <a:fontRef idx="minor">
            <a:schemeClr val="tx1"/>
          </a:fontRef>
        </p:style>
      </p:cxnSp>
      <p:sp>
        <p:nvSpPr>
          <p:cNvPr id="132" name="Left Brace 131">
            <a:extLst>
              <a:ext uri="{FF2B5EF4-FFF2-40B4-BE49-F238E27FC236}">
                <a16:creationId xmlns:a16="http://schemas.microsoft.com/office/drawing/2014/main" id="{B2B09E51-CBFB-4352-92A8-282E3465E7C3}"/>
              </a:ext>
            </a:extLst>
          </p:cNvPr>
          <p:cNvSpPr/>
          <p:nvPr/>
        </p:nvSpPr>
        <p:spPr>
          <a:xfrm rot="10800000">
            <a:off x="2135789" y="2652224"/>
            <a:ext cx="149462" cy="2685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133" name="TextBox 132">
            <a:extLst>
              <a:ext uri="{FF2B5EF4-FFF2-40B4-BE49-F238E27FC236}">
                <a16:creationId xmlns:a16="http://schemas.microsoft.com/office/drawing/2014/main" id="{C7B07E82-DAB2-403E-BDAC-2DCD3954D842}"/>
              </a:ext>
            </a:extLst>
          </p:cNvPr>
          <p:cNvSpPr txBox="1"/>
          <p:nvPr/>
        </p:nvSpPr>
        <p:spPr>
          <a:xfrm>
            <a:off x="2237462" y="2582693"/>
            <a:ext cx="1132327" cy="369332"/>
          </a:xfrm>
          <a:prstGeom prst="rect">
            <a:avLst/>
          </a:prstGeom>
          <a:noFill/>
        </p:spPr>
        <p:txBody>
          <a:bodyPr wrap="square" rtlCol="0">
            <a:spAutoFit/>
          </a:bodyPr>
          <a:lstStyle/>
          <a:p>
            <a:r>
              <a:rPr lang="en-US" b="1" dirty="0"/>
              <a:t>Error Gap</a:t>
            </a:r>
            <a:endParaRPr lang="en-IN" b="1" dirty="0"/>
          </a:p>
        </p:txBody>
      </p:sp>
    </p:spTree>
    <p:extLst>
      <p:ext uri="{BB962C8B-B14F-4D97-AF65-F5344CB8AC3E}">
        <p14:creationId xmlns:p14="http://schemas.microsoft.com/office/powerpoint/2010/main" val="855088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7BAF-3042-4C19-9C94-6E14F5B51BD8}"/>
              </a:ext>
            </a:extLst>
          </p:cNvPr>
          <p:cNvSpPr>
            <a:spLocks noGrp="1"/>
          </p:cNvSpPr>
          <p:nvPr>
            <p:ph type="title"/>
          </p:nvPr>
        </p:nvSpPr>
        <p:spPr/>
        <p:txBody>
          <a:bodyPr>
            <a:normAutofit/>
          </a:bodyPr>
          <a:lstStyle/>
          <a:p>
            <a:r>
              <a:rPr lang="en-US" dirty="0"/>
              <a:t>Artificial Neural Network: Noise Tolerance </a:t>
            </a:r>
            <a:endParaRPr lang="en-IN" dirty="0"/>
          </a:p>
        </p:txBody>
      </p:sp>
      <p:sp>
        <p:nvSpPr>
          <p:cNvPr id="3" name="Date Placeholder 2">
            <a:extLst>
              <a:ext uri="{FF2B5EF4-FFF2-40B4-BE49-F238E27FC236}">
                <a16:creationId xmlns:a16="http://schemas.microsoft.com/office/drawing/2014/main" id="{5F7C79E0-8AB3-4700-8745-FDBC1216713A}"/>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630E7C49-037E-4FF6-9EEE-38D427986D8E}"/>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B858361B-0559-4E6B-A3BC-3271EE858D9E}"/>
              </a:ext>
            </a:extLst>
          </p:cNvPr>
          <p:cNvSpPr>
            <a:spLocks noGrp="1"/>
          </p:cNvSpPr>
          <p:nvPr>
            <p:ph type="sldNum" sz="quarter" idx="12"/>
          </p:nvPr>
        </p:nvSpPr>
        <p:spPr/>
        <p:txBody>
          <a:bodyPr/>
          <a:lstStyle/>
          <a:p>
            <a:fld id="{8E7B0F21-D4CD-49F4-A017-610E9F53B950}" type="slidenum">
              <a:rPr lang="en-IN" smtClean="0"/>
              <a:pPr/>
              <a:t>22</a:t>
            </a:fld>
            <a:endParaRPr lang="en-IN" dirty="0"/>
          </a:p>
        </p:txBody>
      </p:sp>
      <mc:AlternateContent xmlns:mc="http://schemas.openxmlformats.org/markup-compatibility/2006" xmlns:p14="http://schemas.microsoft.com/office/powerpoint/2010/main">
        <mc:Choice Requires="p14">
          <p:contentPart p14:bwMode="auto" r:id="rId2">
            <p14:nvContentPartPr>
              <p14:cNvPr id="67" name="Ink 66">
                <a:extLst>
                  <a:ext uri="{FF2B5EF4-FFF2-40B4-BE49-F238E27FC236}">
                    <a16:creationId xmlns:a16="http://schemas.microsoft.com/office/drawing/2014/main" id="{AABAE15D-BEE5-466C-BB96-EBF34957867D}"/>
                  </a:ext>
                </a:extLst>
              </p14:cNvPr>
              <p14:cNvContentPartPr/>
              <p14:nvPr/>
            </p14:nvContentPartPr>
            <p14:xfrm>
              <a:off x="3180161" y="843530"/>
              <a:ext cx="17280" cy="10440"/>
            </p14:xfrm>
          </p:contentPart>
        </mc:Choice>
        <mc:Fallback xmlns="">
          <p:pic>
            <p:nvPicPr>
              <p:cNvPr id="67" name="Ink 66">
                <a:extLst>
                  <a:ext uri="{FF2B5EF4-FFF2-40B4-BE49-F238E27FC236}">
                    <a16:creationId xmlns:a16="http://schemas.microsoft.com/office/drawing/2014/main" id="{AABAE15D-BEE5-466C-BB96-EBF34957867D}"/>
                  </a:ext>
                </a:extLst>
              </p:cNvPr>
              <p:cNvPicPr/>
              <p:nvPr/>
            </p:nvPicPr>
            <p:blipFill>
              <a:blip r:embed="rId3"/>
              <a:stretch>
                <a:fillRect/>
              </a:stretch>
            </p:blipFill>
            <p:spPr>
              <a:xfrm>
                <a:off x="3171161" y="834830"/>
                <a:ext cx="34920" cy="27492"/>
              </a:xfrm>
              <a:prstGeom prst="rect">
                <a:avLst/>
              </a:prstGeom>
            </p:spPr>
          </p:pic>
        </mc:Fallback>
      </mc:AlternateContent>
      <p:sp>
        <p:nvSpPr>
          <p:cNvPr id="30" name="Google Shape;1106;p53">
            <a:extLst>
              <a:ext uri="{FF2B5EF4-FFF2-40B4-BE49-F238E27FC236}">
                <a16:creationId xmlns:a16="http://schemas.microsoft.com/office/drawing/2014/main" id="{3A3F4896-7EEC-4651-BB44-1F9055FFA4D1}"/>
              </a:ext>
            </a:extLst>
          </p:cNvPr>
          <p:cNvSpPr/>
          <p:nvPr/>
        </p:nvSpPr>
        <p:spPr>
          <a:xfrm>
            <a:off x="183246" y="730840"/>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107;p53">
            <a:extLst>
              <a:ext uri="{FF2B5EF4-FFF2-40B4-BE49-F238E27FC236}">
                <a16:creationId xmlns:a16="http://schemas.microsoft.com/office/drawing/2014/main" id="{5BD0D426-C2B9-44A6-915E-63F707DD4B3C}"/>
              </a:ext>
            </a:extLst>
          </p:cNvPr>
          <p:cNvSpPr/>
          <p:nvPr/>
        </p:nvSpPr>
        <p:spPr>
          <a:xfrm>
            <a:off x="477391" y="730840"/>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108;p53">
            <a:extLst>
              <a:ext uri="{FF2B5EF4-FFF2-40B4-BE49-F238E27FC236}">
                <a16:creationId xmlns:a16="http://schemas.microsoft.com/office/drawing/2014/main" id="{A764F556-9F10-4434-910B-3E2E8DFE09F4}"/>
              </a:ext>
            </a:extLst>
          </p:cNvPr>
          <p:cNvSpPr/>
          <p:nvPr/>
        </p:nvSpPr>
        <p:spPr>
          <a:xfrm>
            <a:off x="771535" y="730840"/>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109;p53">
            <a:extLst>
              <a:ext uri="{FF2B5EF4-FFF2-40B4-BE49-F238E27FC236}">
                <a16:creationId xmlns:a16="http://schemas.microsoft.com/office/drawing/2014/main" id="{514B59C4-49E2-4286-93F2-C04228BB1DBE}"/>
              </a:ext>
            </a:extLst>
          </p:cNvPr>
          <p:cNvSpPr/>
          <p:nvPr/>
        </p:nvSpPr>
        <p:spPr>
          <a:xfrm>
            <a:off x="1065680" y="730840"/>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110;p53">
            <a:extLst>
              <a:ext uri="{FF2B5EF4-FFF2-40B4-BE49-F238E27FC236}">
                <a16:creationId xmlns:a16="http://schemas.microsoft.com/office/drawing/2014/main" id="{344A6947-4A72-408E-A503-3A987FA7E117}"/>
              </a:ext>
            </a:extLst>
          </p:cNvPr>
          <p:cNvSpPr/>
          <p:nvPr/>
        </p:nvSpPr>
        <p:spPr>
          <a:xfrm>
            <a:off x="1359824" y="730840"/>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111;p53">
            <a:extLst>
              <a:ext uri="{FF2B5EF4-FFF2-40B4-BE49-F238E27FC236}">
                <a16:creationId xmlns:a16="http://schemas.microsoft.com/office/drawing/2014/main" id="{6AABC674-9E7F-4889-B51D-654546CAB902}"/>
              </a:ext>
            </a:extLst>
          </p:cNvPr>
          <p:cNvSpPr/>
          <p:nvPr/>
        </p:nvSpPr>
        <p:spPr>
          <a:xfrm>
            <a:off x="183246" y="105398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112;p53">
            <a:extLst>
              <a:ext uri="{FF2B5EF4-FFF2-40B4-BE49-F238E27FC236}">
                <a16:creationId xmlns:a16="http://schemas.microsoft.com/office/drawing/2014/main" id="{4625BB63-3660-4A3A-A1C4-45B70FD6A2DF}"/>
              </a:ext>
            </a:extLst>
          </p:cNvPr>
          <p:cNvSpPr/>
          <p:nvPr/>
        </p:nvSpPr>
        <p:spPr>
          <a:xfrm>
            <a:off x="477391" y="105398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113;p53">
            <a:extLst>
              <a:ext uri="{FF2B5EF4-FFF2-40B4-BE49-F238E27FC236}">
                <a16:creationId xmlns:a16="http://schemas.microsoft.com/office/drawing/2014/main" id="{E65798A0-DC8D-4BA9-A87F-3579D82882EB}"/>
              </a:ext>
            </a:extLst>
          </p:cNvPr>
          <p:cNvSpPr/>
          <p:nvPr/>
        </p:nvSpPr>
        <p:spPr>
          <a:xfrm>
            <a:off x="771535" y="105398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1114;p53">
            <a:extLst>
              <a:ext uri="{FF2B5EF4-FFF2-40B4-BE49-F238E27FC236}">
                <a16:creationId xmlns:a16="http://schemas.microsoft.com/office/drawing/2014/main" id="{7AA128EE-E612-4FFA-B839-654A8E2FBC9D}"/>
              </a:ext>
            </a:extLst>
          </p:cNvPr>
          <p:cNvSpPr/>
          <p:nvPr/>
        </p:nvSpPr>
        <p:spPr>
          <a:xfrm>
            <a:off x="1065680" y="105398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1115;p53">
            <a:extLst>
              <a:ext uri="{FF2B5EF4-FFF2-40B4-BE49-F238E27FC236}">
                <a16:creationId xmlns:a16="http://schemas.microsoft.com/office/drawing/2014/main" id="{00561F75-30DC-4489-91F5-FDFCF3288529}"/>
              </a:ext>
            </a:extLst>
          </p:cNvPr>
          <p:cNvSpPr/>
          <p:nvPr/>
        </p:nvSpPr>
        <p:spPr>
          <a:xfrm>
            <a:off x="1359824" y="105398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1116;p53">
            <a:extLst>
              <a:ext uri="{FF2B5EF4-FFF2-40B4-BE49-F238E27FC236}">
                <a16:creationId xmlns:a16="http://schemas.microsoft.com/office/drawing/2014/main" id="{F94D089C-A9C8-4A33-AC63-8109A62E499B}"/>
              </a:ext>
            </a:extLst>
          </p:cNvPr>
          <p:cNvSpPr/>
          <p:nvPr/>
        </p:nvSpPr>
        <p:spPr>
          <a:xfrm>
            <a:off x="183246" y="137713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1117;p53">
            <a:extLst>
              <a:ext uri="{FF2B5EF4-FFF2-40B4-BE49-F238E27FC236}">
                <a16:creationId xmlns:a16="http://schemas.microsoft.com/office/drawing/2014/main" id="{113AA637-68FF-441B-80B4-DB9D62DA4CFB}"/>
              </a:ext>
            </a:extLst>
          </p:cNvPr>
          <p:cNvSpPr/>
          <p:nvPr/>
        </p:nvSpPr>
        <p:spPr>
          <a:xfrm>
            <a:off x="477391" y="137713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1118;p53">
            <a:extLst>
              <a:ext uri="{FF2B5EF4-FFF2-40B4-BE49-F238E27FC236}">
                <a16:creationId xmlns:a16="http://schemas.microsoft.com/office/drawing/2014/main" id="{602E7716-E949-4585-9979-A04D4E03AE50}"/>
              </a:ext>
            </a:extLst>
          </p:cNvPr>
          <p:cNvSpPr/>
          <p:nvPr/>
        </p:nvSpPr>
        <p:spPr>
          <a:xfrm>
            <a:off x="771535" y="137713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1119;p53">
            <a:extLst>
              <a:ext uri="{FF2B5EF4-FFF2-40B4-BE49-F238E27FC236}">
                <a16:creationId xmlns:a16="http://schemas.microsoft.com/office/drawing/2014/main" id="{3D14760A-AE25-48D4-9EA1-A242009CDEEC}"/>
              </a:ext>
            </a:extLst>
          </p:cNvPr>
          <p:cNvSpPr/>
          <p:nvPr/>
        </p:nvSpPr>
        <p:spPr>
          <a:xfrm>
            <a:off x="1065680" y="137713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1120;p53">
            <a:extLst>
              <a:ext uri="{FF2B5EF4-FFF2-40B4-BE49-F238E27FC236}">
                <a16:creationId xmlns:a16="http://schemas.microsoft.com/office/drawing/2014/main" id="{8AFD6231-2F44-4EDB-8391-870062E54221}"/>
              </a:ext>
            </a:extLst>
          </p:cNvPr>
          <p:cNvSpPr/>
          <p:nvPr/>
        </p:nvSpPr>
        <p:spPr>
          <a:xfrm>
            <a:off x="1359824" y="137713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1121;p53">
            <a:extLst>
              <a:ext uri="{FF2B5EF4-FFF2-40B4-BE49-F238E27FC236}">
                <a16:creationId xmlns:a16="http://schemas.microsoft.com/office/drawing/2014/main" id="{93B17E47-B9C3-4600-9987-C31DD6271769}"/>
              </a:ext>
            </a:extLst>
          </p:cNvPr>
          <p:cNvSpPr/>
          <p:nvPr/>
        </p:nvSpPr>
        <p:spPr>
          <a:xfrm>
            <a:off x="183246" y="170028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1122;p53">
            <a:extLst>
              <a:ext uri="{FF2B5EF4-FFF2-40B4-BE49-F238E27FC236}">
                <a16:creationId xmlns:a16="http://schemas.microsoft.com/office/drawing/2014/main" id="{964F2704-45A2-4F44-804A-7A1378CF4B82}"/>
              </a:ext>
            </a:extLst>
          </p:cNvPr>
          <p:cNvSpPr/>
          <p:nvPr/>
        </p:nvSpPr>
        <p:spPr>
          <a:xfrm>
            <a:off x="477391" y="170028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1123;p53">
            <a:extLst>
              <a:ext uri="{FF2B5EF4-FFF2-40B4-BE49-F238E27FC236}">
                <a16:creationId xmlns:a16="http://schemas.microsoft.com/office/drawing/2014/main" id="{720B2AFF-9958-491D-B232-DA146C993166}"/>
              </a:ext>
            </a:extLst>
          </p:cNvPr>
          <p:cNvSpPr/>
          <p:nvPr/>
        </p:nvSpPr>
        <p:spPr>
          <a:xfrm>
            <a:off x="771535" y="170028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1124;p53">
            <a:extLst>
              <a:ext uri="{FF2B5EF4-FFF2-40B4-BE49-F238E27FC236}">
                <a16:creationId xmlns:a16="http://schemas.microsoft.com/office/drawing/2014/main" id="{B3332A08-08D1-4F4C-86EE-4703AF24D08C}"/>
              </a:ext>
            </a:extLst>
          </p:cNvPr>
          <p:cNvSpPr/>
          <p:nvPr/>
        </p:nvSpPr>
        <p:spPr>
          <a:xfrm>
            <a:off x="1065680" y="170028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1125;p53">
            <a:extLst>
              <a:ext uri="{FF2B5EF4-FFF2-40B4-BE49-F238E27FC236}">
                <a16:creationId xmlns:a16="http://schemas.microsoft.com/office/drawing/2014/main" id="{B20730EE-F03D-4DB1-BBAA-00AEB7961CB4}"/>
              </a:ext>
            </a:extLst>
          </p:cNvPr>
          <p:cNvSpPr/>
          <p:nvPr/>
        </p:nvSpPr>
        <p:spPr>
          <a:xfrm>
            <a:off x="1359824" y="170028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126;p53">
            <a:extLst>
              <a:ext uri="{FF2B5EF4-FFF2-40B4-BE49-F238E27FC236}">
                <a16:creationId xmlns:a16="http://schemas.microsoft.com/office/drawing/2014/main" id="{AE8C329A-651A-4B15-B88C-0BE65720D27D}"/>
              </a:ext>
            </a:extLst>
          </p:cNvPr>
          <p:cNvSpPr/>
          <p:nvPr/>
        </p:nvSpPr>
        <p:spPr>
          <a:xfrm>
            <a:off x="183246" y="2006769"/>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1127;p53">
            <a:extLst>
              <a:ext uri="{FF2B5EF4-FFF2-40B4-BE49-F238E27FC236}">
                <a16:creationId xmlns:a16="http://schemas.microsoft.com/office/drawing/2014/main" id="{5D3CE45B-B802-4EA6-BDC6-F840DB8FEB57}"/>
              </a:ext>
            </a:extLst>
          </p:cNvPr>
          <p:cNvSpPr/>
          <p:nvPr/>
        </p:nvSpPr>
        <p:spPr>
          <a:xfrm>
            <a:off x="477391" y="200676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128;p53">
            <a:extLst>
              <a:ext uri="{FF2B5EF4-FFF2-40B4-BE49-F238E27FC236}">
                <a16:creationId xmlns:a16="http://schemas.microsoft.com/office/drawing/2014/main" id="{C572CA49-3E7E-44AC-AF8F-FAC20CF6FE22}"/>
              </a:ext>
            </a:extLst>
          </p:cNvPr>
          <p:cNvSpPr/>
          <p:nvPr/>
        </p:nvSpPr>
        <p:spPr>
          <a:xfrm>
            <a:off x="771535" y="200676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129;p53">
            <a:extLst>
              <a:ext uri="{FF2B5EF4-FFF2-40B4-BE49-F238E27FC236}">
                <a16:creationId xmlns:a16="http://schemas.microsoft.com/office/drawing/2014/main" id="{1F2D741C-4ED2-4D33-8DBE-2FE1CA13B581}"/>
              </a:ext>
            </a:extLst>
          </p:cNvPr>
          <p:cNvSpPr/>
          <p:nvPr/>
        </p:nvSpPr>
        <p:spPr>
          <a:xfrm>
            <a:off x="1065680" y="200676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130;p53">
            <a:extLst>
              <a:ext uri="{FF2B5EF4-FFF2-40B4-BE49-F238E27FC236}">
                <a16:creationId xmlns:a16="http://schemas.microsoft.com/office/drawing/2014/main" id="{DD436DDD-81C3-446C-B630-CA9408FD3EF1}"/>
              </a:ext>
            </a:extLst>
          </p:cNvPr>
          <p:cNvSpPr/>
          <p:nvPr/>
        </p:nvSpPr>
        <p:spPr>
          <a:xfrm>
            <a:off x="1359824" y="2006769"/>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1131;p53">
            <a:extLst>
              <a:ext uri="{FF2B5EF4-FFF2-40B4-BE49-F238E27FC236}">
                <a16:creationId xmlns:a16="http://schemas.microsoft.com/office/drawing/2014/main" id="{ADAE730B-1ADF-4805-97E0-B44F8348A2B9}"/>
              </a:ext>
            </a:extLst>
          </p:cNvPr>
          <p:cNvSpPr/>
          <p:nvPr/>
        </p:nvSpPr>
        <p:spPr>
          <a:xfrm>
            <a:off x="183246" y="231325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1132;p53">
            <a:extLst>
              <a:ext uri="{FF2B5EF4-FFF2-40B4-BE49-F238E27FC236}">
                <a16:creationId xmlns:a16="http://schemas.microsoft.com/office/drawing/2014/main" id="{C8F52D72-8202-4B8D-AE7E-11D8771A475F}"/>
              </a:ext>
            </a:extLst>
          </p:cNvPr>
          <p:cNvSpPr/>
          <p:nvPr/>
        </p:nvSpPr>
        <p:spPr>
          <a:xfrm>
            <a:off x="477391" y="2313253"/>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1133;p53">
            <a:extLst>
              <a:ext uri="{FF2B5EF4-FFF2-40B4-BE49-F238E27FC236}">
                <a16:creationId xmlns:a16="http://schemas.microsoft.com/office/drawing/2014/main" id="{2F549C36-730B-437D-9C14-5BB09198CD26}"/>
              </a:ext>
            </a:extLst>
          </p:cNvPr>
          <p:cNvSpPr/>
          <p:nvPr/>
        </p:nvSpPr>
        <p:spPr>
          <a:xfrm>
            <a:off x="771535" y="2313253"/>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1134;p53">
            <a:extLst>
              <a:ext uri="{FF2B5EF4-FFF2-40B4-BE49-F238E27FC236}">
                <a16:creationId xmlns:a16="http://schemas.microsoft.com/office/drawing/2014/main" id="{13E90C77-BF31-45F2-B669-C91344EB1736}"/>
              </a:ext>
            </a:extLst>
          </p:cNvPr>
          <p:cNvSpPr/>
          <p:nvPr/>
        </p:nvSpPr>
        <p:spPr>
          <a:xfrm>
            <a:off x="1065680" y="2313253"/>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1135;p53">
            <a:extLst>
              <a:ext uri="{FF2B5EF4-FFF2-40B4-BE49-F238E27FC236}">
                <a16:creationId xmlns:a16="http://schemas.microsoft.com/office/drawing/2014/main" id="{E8D80CBA-9072-4554-AF1E-BBE65947689E}"/>
              </a:ext>
            </a:extLst>
          </p:cNvPr>
          <p:cNvSpPr/>
          <p:nvPr/>
        </p:nvSpPr>
        <p:spPr>
          <a:xfrm>
            <a:off x="1359824" y="231325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1136;p53">
            <a:extLst>
              <a:ext uri="{FF2B5EF4-FFF2-40B4-BE49-F238E27FC236}">
                <a16:creationId xmlns:a16="http://schemas.microsoft.com/office/drawing/2014/main" id="{A18532E5-6B38-411B-ADB3-36D884C1C350}"/>
              </a:ext>
            </a:extLst>
          </p:cNvPr>
          <p:cNvSpPr/>
          <p:nvPr/>
        </p:nvSpPr>
        <p:spPr>
          <a:xfrm>
            <a:off x="183246" y="261973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1137;p53">
            <a:extLst>
              <a:ext uri="{FF2B5EF4-FFF2-40B4-BE49-F238E27FC236}">
                <a16:creationId xmlns:a16="http://schemas.microsoft.com/office/drawing/2014/main" id="{972CBCC4-58E7-4154-AB88-DD0F4106BCD2}"/>
              </a:ext>
            </a:extLst>
          </p:cNvPr>
          <p:cNvSpPr/>
          <p:nvPr/>
        </p:nvSpPr>
        <p:spPr>
          <a:xfrm>
            <a:off x="477391" y="261973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1138;p53">
            <a:extLst>
              <a:ext uri="{FF2B5EF4-FFF2-40B4-BE49-F238E27FC236}">
                <a16:creationId xmlns:a16="http://schemas.microsoft.com/office/drawing/2014/main" id="{4D8B7394-888B-4480-8557-E9BFC85700D4}"/>
              </a:ext>
            </a:extLst>
          </p:cNvPr>
          <p:cNvSpPr/>
          <p:nvPr/>
        </p:nvSpPr>
        <p:spPr>
          <a:xfrm>
            <a:off x="771535" y="261973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1139;p53">
            <a:extLst>
              <a:ext uri="{FF2B5EF4-FFF2-40B4-BE49-F238E27FC236}">
                <a16:creationId xmlns:a16="http://schemas.microsoft.com/office/drawing/2014/main" id="{1A31FA19-71CE-44B2-BCB6-EF603C1A43F8}"/>
              </a:ext>
            </a:extLst>
          </p:cNvPr>
          <p:cNvSpPr/>
          <p:nvPr/>
        </p:nvSpPr>
        <p:spPr>
          <a:xfrm>
            <a:off x="1065680" y="261973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1140;p53">
            <a:extLst>
              <a:ext uri="{FF2B5EF4-FFF2-40B4-BE49-F238E27FC236}">
                <a16:creationId xmlns:a16="http://schemas.microsoft.com/office/drawing/2014/main" id="{91A068AF-FD49-4328-ADB2-EC25E3015847}"/>
              </a:ext>
            </a:extLst>
          </p:cNvPr>
          <p:cNvSpPr/>
          <p:nvPr/>
        </p:nvSpPr>
        <p:spPr>
          <a:xfrm>
            <a:off x="1359824" y="261973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1106;p53">
            <a:extLst>
              <a:ext uri="{FF2B5EF4-FFF2-40B4-BE49-F238E27FC236}">
                <a16:creationId xmlns:a16="http://schemas.microsoft.com/office/drawing/2014/main" id="{5C7742DE-5F75-4368-A002-973B9225BAE1}"/>
              </a:ext>
            </a:extLst>
          </p:cNvPr>
          <p:cNvSpPr/>
          <p:nvPr/>
        </p:nvSpPr>
        <p:spPr>
          <a:xfrm>
            <a:off x="7015637" y="714875"/>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1107;p53">
            <a:extLst>
              <a:ext uri="{FF2B5EF4-FFF2-40B4-BE49-F238E27FC236}">
                <a16:creationId xmlns:a16="http://schemas.microsoft.com/office/drawing/2014/main" id="{A5956989-007B-41F2-B274-709BEC1B5E23}"/>
              </a:ext>
            </a:extLst>
          </p:cNvPr>
          <p:cNvSpPr/>
          <p:nvPr/>
        </p:nvSpPr>
        <p:spPr>
          <a:xfrm>
            <a:off x="7309782" y="714875"/>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1108;p53">
            <a:extLst>
              <a:ext uri="{FF2B5EF4-FFF2-40B4-BE49-F238E27FC236}">
                <a16:creationId xmlns:a16="http://schemas.microsoft.com/office/drawing/2014/main" id="{9AB0810E-07BE-4975-8A9F-191A5BFE73EB}"/>
              </a:ext>
            </a:extLst>
          </p:cNvPr>
          <p:cNvSpPr/>
          <p:nvPr/>
        </p:nvSpPr>
        <p:spPr>
          <a:xfrm>
            <a:off x="7603926" y="71487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1109;p53">
            <a:extLst>
              <a:ext uri="{FF2B5EF4-FFF2-40B4-BE49-F238E27FC236}">
                <a16:creationId xmlns:a16="http://schemas.microsoft.com/office/drawing/2014/main" id="{88DAF1BF-9F54-4400-AEAB-D8646D81E800}"/>
              </a:ext>
            </a:extLst>
          </p:cNvPr>
          <p:cNvSpPr/>
          <p:nvPr/>
        </p:nvSpPr>
        <p:spPr>
          <a:xfrm>
            <a:off x="7898071" y="71487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1110;p53">
            <a:extLst>
              <a:ext uri="{FF2B5EF4-FFF2-40B4-BE49-F238E27FC236}">
                <a16:creationId xmlns:a16="http://schemas.microsoft.com/office/drawing/2014/main" id="{F61B2A94-C2EE-4C21-B7DB-C902000E9422}"/>
              </a:ext>
            </a:extLst>
          </p:cNvPr>
          <p:cNvSpPr/>
          <p:nvPr/>
        </p:nvSpPr>
        <p:spPr>
          <a:xfrm>
            <a:off x="8192215" y="714875"/>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1111;p53">
            <a:extLst>
              <a:ext uri="{FF2B5EF4-FFF2-40B4-BE49-F238E27FC236}">
                <a16:creationId xmlns:a16="http://schemas.microsoft.com/office/drawing/2014/main" id="{679ECCC9-0994-4ADA-981A-B492856AD7DC}"/>
              </a:ext>
            </a:extLst>
          </p:cNvPr>
          <p:cNvSpPr/>
          <p:nvPr/>
        </p:nvSpPr>
        <p:spPr>
          <a:xfrm>
            <a:off x="7015637" y="103802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1112;p53">
            <a:extLst>
              <a:ext uri="{FF2B5EF4-FFF2-40B4-BE49-F238E27FC236}">
                <a16:creationId xmlns:a16="http://schemas.microsoft.com/office/drawing/2014/main" id="{A850C9B5-F641-4A6F-8DEB-562AD8F2C6AA}"/>
              </a:ext>
            </a:extLst>
          </p:cNvPr>
          <p:cNvSpPr/>
          <p:nvPr/>
        </p:nvSpPr>
        <p:spPr>
          <a:xfrm>
            <a:off x="7309782" y="1038023"/>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1113;p53">
            <a:extLst>
              <a:ext uri="{FF2B5EF4-FFF2-40B4-BE49-F238E27FC236}">
                <a16:creationId xmlns:a16="http://schemas.microsoft.com/office/drawing/2014/main" id="{F3884A1C-B2B7-4483-8E0C-4F3C56B46871}"/>
              </a:ext>
            </a:extLst>
          </p:cNvPr>
          <p:cNvSpPr/>
          <p:nvPr/>
        </p:nvSpPr>
        <p:spPr>
          <a:xfrm>
            <a:off x="7603926" y="1038023"/>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1114;p53">
            <a:extLst>
              <a:ext uri="{FF2B5EF4-FFF2-40B4-BE49-F238E27FC236}">
                <a16:creationId xmlns:a16="http://schemas.microsoft.com/office/drawing/2014/main" id="{F899960D-F250-460F-83E6-F479F76C22F4}"/>
              </a:ext>
            </a:extLst>
          </p:cNvPr>
          <p:cNvSpPr/>
          <p:nvPr/>
        </p:nvSpPr>
        <p:spPr>
          <a:xfrm>
            <a:off x="7898071" y="1038023"/>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1115;p53">
            <a:extLst>
              <a:ext uri="{FF2B5EF4-FFF2-40B4-BE49-F238E27FC236}">
                <a16:creationId xmlns:a16="http://schemas.microsoft.com/office/drawing/2014/main" id="{138CD67E-AE07-45D6-BCC1-40CFFE4D1746}"/>
              </a:ext>
            </a:extLst>
          </p:cNvPr>
          <p:cNvSpPr/>
          <p:nvPr/>
        </p:nvSpPr>
        <p:spPr>
          <a:xfrm>
            <a:off x="8192215" y="103802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1116;p53">
            <a:extLst>
              <a:ext uri="{FF2B5EF4-FFF2-40B4-BE49-F238E27FC236}">
                <a16:creationId xmlns:a16="http://schemas.microsoft.com/office/drawing/2014/main" id="{1D1FE7AC-2727-468A-96E0-D249A764AE9B}"/>
              </a:ext>
            </a:extLst>
          </p:cNvPr>
          <p:cNvSpPr/>
          <p:nvPr/>
        </p:nvSpPr>
        <p:spPr>
          <a:xfrm>
            <a:off x="7015637" y="1361171"/>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1117;p53">
            <a:extLst>
              <a:ext uri="{FF2B5EF4-FFF2-40B4-BE49-F238E27FC236}">
                <a16:creationId xmlns:a16="http://schemas.microsoft.com/office/drawing/2014/main" id="{6C47D15B-ABAC-45CD-8710-0A6649338BC2}"/>
              </a:ext>
            </a:extLst>
          </p:cNvPr>
          <p:cNvSpPr/>
          <p:nvPr/>
        </p:nvSpPr>
        <p:spPr>
          <a:xfrm>
            <a:off x="7309782" y="1361171"/>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1118;p53">
            <a:extLst>
              <a:ext uri="{FF2B5EF4-FFF2-40B4-BE49-F238E27FC236}">
                <a16:creationId xmlns:a16="http://schemas.microsoft.com/office/drawing/2014/main" id="{24B4955B-00D2-4C9B-AB45-EF71E31AAA18}"/>
              </a:ext>
            </a:extLst>
          </p:cNvPr>
          <p:cNvSpPr/>
          <p:nvPr/>
        </p:nvSpPr>
        <p:spPr>
          <a:xfrm>
            <a:off x="7603926" y="1361171"/>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1119;p53">
            <a:extLst>
              <a:ext uri="{FF2B5EF4-FFF2-40B4-BE49-F238E27FC236}">
                <a16:creationId xmlns:a16="http://schemas.microsoft.com/office/drawing/2014/main" id="{7C1FE763-6D9B-464F-BD5D-B6AB49CACED2}"/>
              </a:ext>
            </a:extLst>
          </p:cNvPr>
          <p:cNvSpPr/>
          <p:nvPr/>
        </p:nvSpPr>
        <p:spPr>
          <a:xfrm>
            <a:off x="7898071" y="1361171"/>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1120;p53">
            <a:extLst>
              <a:ext uri="{FF2B5EF4-FFF2-40B4-BE49-F238E27FC236}">
                <a16:creationId xmlns:a16="http://schemas.microsoft.com/office/drawing/2014/main" id="{21B92C52-D6DC-4F24-8F35-C6A53CFF0C6F}"/>
              </a:ext>
            </a:extLst>
          </p:cNvPr>
          <p:cNvSpPr/>
          <p:nvPr/>
        </p:nvSpPr>
        <p:spPr>
          <a:xfrm>
            <a:off x="8192215" y="1361171"/>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1121;p53">
            <a:extLst>
              <a:ext uri="{FF2B5EF4-FFF2-40B4-BE49-F238E27FC236}">
                <a16:creationId xmlns:a16="http://schemas.microsoft.com/office/drawing/2014/main" id="{024BB30D-5E37-41D7-A960-42D8C3D702A7}"/>
              </a:ext>
            </a:extLst>
          </p:cNvPr>
          <p:cNvSpPr/>
          <p:nvPr/>
        </p:nvSpPr>
        <p:spPr>
          <a:xfrm>
            <a:off x="7015637" y="1684320"/>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1122;p53">
            <a:extLst>
              <a:ext uri="{FF2B5EF4-FFF2-40B4-BE49-F238E27FC236}">
                <a16:creationId xmlns:a16="http://schemas.microsoft.com/office/drawing/2014/main" id="{EAB9545D-8186-4D76-B825-A7D855951B26}"/>
              </a:ext>
            </a:extLst>
          </p:cNvPr>
          <p:cNvSpPr/>
          <p:nvPr/>
        </p:nvSpPr>
        <p:spPr>
          <a:xfrm>
            <a:off x="7309782" y="1684320"/>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1123;p53">
            <a:extLst>
              <a:ext uri="{FF2B5EF4-FFF2-40B4-BE49-F238E27FC236}">
                <a16:creationId xmlns:a16="http://schemas.microsoft.com/office/drawing/2014/main" id="{5A3BAFB8-E203-4598-A003-0CDCD0306976}"/>
              </a:ext>
            </a:extLst>
          </p:cNvPr>
          <p:cNvSpPr/>
          <p:nvPr/>
        </p:nvSpPr>
        <p:spPr>
          <a:xfrm>
            <a:off x="7603926" y="1684320"/>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1124;p53">
            <a:extLst>
              <a:ext uri="{FF2B5EF4-FFF2-40B4-BE49-F238E27FC236}">
                <a16:creationId xmlns:a16="http://schemas.microsoft.com/office/drawing/2014/main" id="{440803CF-DC94-4619-882E-E9B34419F0BA}"/>
              </a:ext>
            </a:extLst>
          </p:cNvPr>
          <p:cNvSpPr/>
          <p:nvPr/>
        </p:nvSpPr>
        <p:spPr>
          <a:xfrm>
            <a:off x="7898071" y="1684320"/>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1125;p53">
            <a:extLst>
              <a:ext uri="{FF2B5EF4-FFF2-40B4-BE49-F238E27FC236}">
                <a16:creationId xmlns:a16="http://schemas.microsoft.com/office/drawing/2014/main" id="{AE3D6E71-F5EF-43AC-9622-562ADD23AE69}"/>
              </a:ext>
            </a:extLst>
          </p:cNvPr>
          <p:cNvSpPr/>
          <p:nvPr/>
        </p:nvSpPr>
        <p:spPr>
          <a:xfrm>
            <a:off x="8192215" y="1684320"/>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1126;p53">
            <a:extLst>
              <a:ext uri="{FF2B5EF4-FFF2-40B4-BE49-F238E27FC236}">
                <a16:creationId xmlns:a16="http://schemas.microsoft.com/office/drawing/2014/main" id="{CE913178-CF27-4B17-A2A8-454AA8A3BB29}"/>
              </a:ext>
            </a:extLst>
          </p:cNvPr>
          <p:cNvSpPr/>
          <p:nvPr/>
        </p:nvSpPr>
        <p:spPr>
          <a:xfrm>
            <a:off x="7015637" y="199080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1127;p53">
            <a:extLst>
              <a:ext uri="{FF2B5EF4-FFF2-40B4-BE49-F238E27FC236}">
                <a16:creationId xmlns:a16="http://schemas.microsoft.com/office/drawing/2014/main" id="{F97835FF-DC6A-43A7-94DB-C3B2A8DBBFC8}"/>
              </a:ext>
            </a:extLst>
          </p:cNvPr>
          <p:cNvSpPr/>
          <p:nvPr/>
        </p:nvSpPr>
        <p:spPr>
          <a:xfrm>
            <a:off x="7309782" y="199080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1128;p53">
            <a:extLst>
              <a:ext uri="{FF2B5EF4-FFF2-40B4-BE49-F238E27FC236}">
                <a16:creationId xmlns:a16="http://schemas.microsoft.com/office/drawing/2014/main" id="{751156D7-C4F0-48FD-88D5-B5546041E1E9}"/>
              </a:ext>
            </a:extLst>
          </p:cNvPr>
          <p:cNvSpPr/>
          <p:nvPr/>
        </p:nvSpPr>
        <p:spPr>
          <a:xfrm>
            <a:off x="7603926" y="199080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1129;p53">
            <a:extLst>
              <a:ext uri="{FF2B5EF4-FFF2-40B4-BE49-F238E27FC236}">
                <a16:creationId xmlns:a16="http://schemas.microsoft.com/office/drawing/2014/main" id="{41165A52-D262-4EBD-858F-9FCED1F8879D}"/>
              </a:ext>
            </a:extLst>
          </p:cNvPr>
          <p:cNvSpPr/>
          <p:nvPr/>
        </p:nvSpPr>
        <p:spPr>
          <a:xfrm>
            <a:off x="7898071" y="199080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1130;p53">
            <a:extLst>
              <a:ext uri="{FF2B5EF4-FFF2-40B4-BE49-F238E27FC236}">
                <a16:creationId xmlns:a16="http://schemas.microsoft.com/office/drawing/2014/main" id="{06C0C94F-AB01-4B58-9DA9-391D1D8A65AF}"/>
              </a:ext>
            </a:extLst>
          </p:cNvPr>
          <p:cNvSpPr/>
          <p:nvPr/>
        </p:nvSpPr>
        <p:spPr>
          <a:xfrm>
            <a:off x="8192215" y="199080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1131;p53">
            <a:extLst>
              <a:ext uri="{FF2B5EF4-FFF2-40B4-BE49-F238E27FC236}">
                <a16:creationId xmlns:a16="http://schemas.microsoft.com/office/drawing/2014/main" id="{234D779F-2B12-43E7-B2C4-05B7C9E4C1C0}"/>
              </a:ext>
            </a:extLst>
          </p:cNvPr>
          <p:cNvSpPr/>
          <p:nvPr/>
        </p:nvSpPr>
        <p:spPr>
          <a:xfrm>
            <a:off x="7015637" y="229728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1132;p53">
            <a:extLst>
              <a:ext uri="{FF2B5EF4-FFF2-40B4-BE49-F238E27FC236}">
                <a16:creationId xmlns:a16="http://schemas.microsoft.com/office/drawing/2014/main" id="{B002A86D-ED74-4ED7-96BC-B4C5B7D3F6BD}"/>
              </a:ext>
            </a:extLst>
          </p:cNvPr>
          <p:cNvSpPr/>
          <p:nvPr/>
        </p:nvSpPr>
        <p:spPr>
          <a:xfrm>
            <a:off x="7309782" y="229728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1133;p53">
            <a:extLst>
              <a:ext uri="{FF2B5EF4-FFF2-40B4-BE49-F238E27FC236}">
                <a16:creationId xmlns:a16="http://schemas.microsoft.com/office/drawing/2014/main" id="{C3F900CD-D600-4C93-A492-FD9C5ACDF362}"/>
              </a:ext>
            </a:extLst>
          </p:cNvPr>
          <p:cNvSpPr/>
          <p:nvPr/>
        </p:nvSpPr>
        <p:spPr>
          <a:xfrm>
            <a:off x="7603926" y="229728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1134;p53">
            <a:extLst>
              <a:ext uri="{FF2B5EF4-FFF2-40B4-BE49-F238E27FC236}">
                <a16:creationId xmlns:a16="http://schemas.microsoft.com/office/drawing/2014/main" id="{A3B3C3B5-C9FF-4103-9E8D-DE41854D229C}"/>
              </a:ext>
            </a:extLst>
          </p:cNvPr>
          <p:cNvSpPr/>
          <p:nvPr/>
        </p:nvSpPr>
        <p:spPr>
          <a:xfrm>
            <a:off x="7898071" y="229728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1135;p53">
            <a:extLst>
              <a:ext uri="{FF2B5EF4-FFF2-40B4-BE49-F238E27FC236}">
                <a16:creationId xmlns:a16="http://schemas.microsoft.com/office/drawing/2014/main" id="{6102AB39-7736-4EF8-8914-E366F3EB1362}"/>
              </a:ext>
            </a:extLst>
          </p:cNvPr>
          <p:cNvSpPr/>
          <p:nvPr/>
        </p:nvSpPr>
        <p:spPr>
          <a:xfrm>
            <a:off x="8192215" y="229728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1136;p53">
            <a:extLst>
              <a:ext uri="{FF2B5EF4-FFF2-40B4-BE49-F238E27FC236}">
                <a16:creationId xmlns:a16="http://schemas.microsoft.com/office/drawing/2014/main" id="{84447298-9E0F-4311-9E1F-B4CB7B02D32C}"/>
              </a:ext>
            </a:extLst>
          </p:cNvPr>
          <p:cNvSpPr/>
          <p:nvPr/>
        </p:nvSpPr>
        <p:spPr>
          <a:xfrm>
            <a:off x="7015637" y="260377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1137;p53">
            <a:extLst>
              <a:ext uri="{FF2B5EF4-FFF2-40B4-BE49-F238E27FC236}">
                <a16:creationId xmlns:a16="http://schemas.microsoft.com/office/drawing/2014/main" id="{D624B6D2-7495-474C-B86C-2691A4465B0E}"/>
              </a:ext>
            </a:extLst>
          </p:cNvPr>
          <p:cNvSpPr/>
          <p:nvPr/>
        </p:nvSpPr>
        <p:spPr>
          <a:xfrm>
            <a:off x="7309782" y="2603773"/>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138;p53">
            <a:extLst>
              <a:ext uri="{FF2B5EF4-FFF2-40B4-BE49-F238E27FC236}">
                <a16:creationId xmlns:a16="http://schemas.microsoft.com/office/drawing/2014/main" id="{6EA8D189-48D5-4041-862A-A9FF21B95CE5}"/>
              </a:ext>
            </a:extLst>
          </p:cNvPr>
          <p:cNvSpPr/>
          <p:nvPr/>
        </p:nvSpPr>
        <p:spPr>
          <a:xfrm>
            <a:off x="7603926" y="2603773"/>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139;p53">
            <a:extLst>
              <a:ext uri="{FF2B5EF4-FFF2-40B4-BE49-F238E27FC236}">
                <a16:creationId xmlns:a16="http://schemas.microsoft.com/office/drawing/2014/main" id="{ECA21EB8-972A-4DB7-92AF-45EAA04A1B83}"/>
              </a:ext>
            </a:extLst>
          </p:cNvPr>
          <p:cNvSpPr/>
          <p:nvPr/>
        </p:nvSpPr>
        <p:spPr>
          <a:xfrm>
            <a:off x="7898071" y="2603773"/>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140;p53">
            <a:extLst>
              <a:ext uri="{FF2B5EF4-FFF2-40B4-BE49-F238E27FC236}">
                <a16:creationId xmlns:a16="http://schemas.microsoft.com/office/drawing/2014/main" id="{E5CD8078-35DA-4F2A-8963-523B2A40F24E}"/>
              </a:ext>
            </a:extLst>
          </p:cNvPr>
          <p:cNvSpPr/>
          <p:nvPr/>
        </p:nvSpPr>
        <p:spPr>
          <a:xfrm>
            <a:off x="8192215" y="260377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06;p53">
            <a:extLst>
              <a:ext uri="{FF2B5EF4-FFF2-40B4-BE49-F238E27FC236}">
                <a16:creationId xmlns:a16="http://schemas.microsoft.com/office/drawing/2014/main" id="{66C6997F-4253-467C-A9A9-DBF3B1AB05A8}"/>
              </a:ext>
            </a:extLst>
          </p:cNvPr>
          <p:cNvSpPr/>
          <p:nvPr/>
        </p:nvSpPr>
        <p:spPr>
          <a:xfrm>
            <a:off x="2976261" y="366861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07;p53">
            <a:extLst>
              <a:ext uri="{FF2B5EF4-FFF2-40B4-BE49-F238E27FC236}">
                <a16:creationId xmlns:a16="http://schemas.microsoft.com/office/drawing/2014/main" id="{7D20217F-C1B9-4363-9569-27F4573F1586}"/>
              </a:ext>
            </a:extLst>
          </p:cNvPr>
          <p:cNvSpPr/>
          <p:nvPr/>
        </p:nvSpPr>
        <p:spPr>
          <a:xfrm>
            <a:off x="3270406" y="3668619"/>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08;p53">
            <a:extLst>
              <a:ext uri="{FF2B5EF4-FFF2-40B4-BE49-F238E27FC236}">
                <a16:creationId xmlns:a16="http://schemas.microsoft.com/office/drawing/2014/main" id="{A60DF439-9446-4740-8624-C4D7EAC3ACED}"/>
              </a:ext>
            </a:extLst>
          </p:cNvPr>
          <p:cNvSpPr/>
          <p:nvPr/>
        </p:nvSpPr>
        <p:spPr>
          <a:xfrm>
            <a:off x="3564550" y="3668619"/>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09;p53">
            <a:extLst>
              <a:ext uri="{FF2B5EF4-FFF2-40B4-BE49-F238E27FC236}">
                <a16:creationId xmlns:a16="http://schemas.microsoft.com/office/drawing/2014/main" id="{8043B323-2AB8-4E95-A0B6-3FF181CD67BC}"/>
              </a:ext>
            </a:extLst>
          </p:cNvPr>
          <p:cNvSpPr/>
          <p:nvPr/>
        </p:nvSpPr>
        <p:spPr>
          <a:xfrm>
            <a:off x="3858695" y="3668619"/>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110;p53">
            <a:extLst>
              <a:ext uri="{FF2B5EF4-FFF2-40B4-BE49-F238E27FC236}">
                <a16:creationId xmlns:a16="http://schemas.microsoft.com/office/drawing/2014/main" id="{5C721C51-4A2E-4209-A8F3-7DC7D54030F2}"/>
              </a:ext>
            </a:extLst>
          </p:cNvPr>
          <p:cNvSpPr/>
          <p:nvPr/>
        </p:nvSpPr>
        <p:spPr>
          <a:xfrm>
            <a:off x="4152839" y="366861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111;p53">
            <a:extLst>
              <a:ext uri="{FF2B5EF4-FFF2-40B4-BE49-F238E27FC236}">
                <a16:creationId xmlns:a16="http://schemas.microsoft.com/office/drawing/2014/main" id="{62A3A4B6-82F2-4ED5-8165-5D409209FD17}"/>
              </a:ext>
            </a:extLst>
          </p:cNvPr>
          <p:cNvSpPr/>
          <p:nvPr/>
        </p:nvSpPr>
        <p:spPr>
          <a:xfrm>
            <a:off x="2976261" y="3991767"/>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112;p53">
            <a:extLst>
              <a:ext uri="{FF2B5EF4-FFF2-40B4-BE49-F238E27FC236}">
                <a16:creationId xmlns:a16="http://schemas.microsoft.com/office/drawing/2014/main" id="{515A6C2B-7188-4D60-AB1A-6824D6E37204}"/>
              </a:ext>
            </a:extLst>
          </p:cNvPr>
          <p:cNvSpPr/>
          <p:nvPr/>
        </p:nvSpPr>
        <p:spPr>
          <a:xfrm>
            <a:off x="3270406" y="399176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113;p53">
            <a:extLst>
              <a:ext uri="{FF2B5EF4-FFF2-40B4-BE49-F238E27FC236}">
                <a16:creationId xmlns:a16="http://schemas.microsoft.com/office/drawing/2014/main" id="{7B234025-CBA1-4FCA-A3F8-96F5F3B27A57}"/>
              </a:ext>
            </a:extLst>
          </p:cNvPr>
          <p:cNvSpPr/>
          <p:nvPr/>
        </p:nvSpPr>
        <p:spPr>
          <a:xfrm>
            <a:off x="3564550" y="3991767"/>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114;p53">
            <a:extLst>
              <a:ext uri="{FF2B5EF4-FFF2-40B4-BE49-F238E27FC236}">
                <a16:creationId xmlns:a16="http://schemas.microsoft.com/office/drawing/2014/main" id="{E83BFACB-7857-450B-B7DB-5FB86E667D67}"/>
              </a:ext>
            </a:extLst>
          </p:cNvPr>
          <p:cNvSpPr/>
          <p:nvPr/>
        </p:nvSpPr>
        <p:spPr>
          <a:xfrm>
            <a:off x="3858695" y="399176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115;p53">
            <a:extLst>
              <a:ext uri="{FF2B5EF4-FFF2-40B4-BE49-F238E27FC236}">
                <a16:creationId xmlns:a16="http://schemas.microsoft.com/office/drawing/2014/main" id="{99CB567B-3A29-4926-BE80-70186F421A3F}"/>
              </a:ext>
            </a:extLst>
          </p:cNvPr>
          <p:cNvSpPr/>
          <p:nvPr/>
        </p:nvSpPr>
        <p:spPr>
          <a:xfrm>
            <a:off x="4152839" y="399176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116;p53">
            <a:extLst>
              <a:ext uri="{FF2B5EF4-FFF2-40B4-BE49-F238E27FC236}">
                <a16:creationId xmlns:a16="http://schemas.microsoft.com/office/drawing/2014/main" id="{DBC2E33B-FD83-4B5C-9BA4-FEE43F0A4015}"/>
              </a:ext>
            </a:extLst>
          </p:cNvPr>
          <p:cNvSpPr/>
          <p:nvPr/>
        </p:nvSpPr>
        <p:spPr>
          <a:xfrm>
            <a:off x="2976261" y="431491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117;p53">
            <a:extLst>
              <a:ext uri="{FF2B5EF4-FFF2-40B4-BE49-F238E27FC236}">
                <a16:creationId xmlns:a16="http://schemas.microsoft.com/office/drawing/2014/main" id="{C22B9725-884C-4495-951B-ED92CDDDD613}"/>
              </a:ext>
            </a:extLst>
          </p:cNvPr>
          <p:cNvSpPr/>
          <p:nvPr/>
        </p:nvSpPr>
        <p:spPr>
          <a:xfrm>
            <a:off x="3270406" y="4314915"/>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118;p53">
            <a:extLst>
              <a:ext uri="{FF2B5EF4-FFF2-40B4-BE49-F238E27FC236}">
                <a16:creationId xmlns:a16="http://schemas.microsoft.com/office/drawing/2014/main" id="{5209C856-4C22-4F2F-978F-50248D99C6DA}"/>
              </a:ext>
            </a:extLst>
          </p:cNvPr>
          <p:cNvSpPr/>
          <p:nvPr/>
        </p:nvSpPr>
        <p:spPr>
          <a:xfrm>
            <a:off x="3564550" y="4314915"/>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119;p53">
            <a:extLst>
              <a:ext uri="{FF2B5EF4-FFF2-40B4-BE49-F238E27FC236}">
                <a16:creationId xmlns:a16="http://schemas.microsoft.com/office/drawing/2014/main" id="{76B37CC6-90C5-463E-AA7D-9F98B5F5FD3E}"/>
              </a:ext>
            </a:extLst>
          </p:cNvPr>
          <p:cNvSpPr/>
          <p:nvPr/>
        </p:nvSpPr>
        <p:spPr>
          <a:xfrm>
            <a:off x="3858695" y="4314915"/>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120;p53">
            <a:extLst>
              <a:ext uri="{FF2B5EF4-FFF2-40B4-BE49-F238E27FC236}">
                <a16:creationId xmlns:a16="http://schemas.microsoft.com/office/drawing/2014/main" id="{C4B7DA49-D716-41FB-8EC4-DFD163E96169}"/>
              </a:ext>
            </a:extLst>
          </p:cNvPr>
          <p:cNvSpPr/>
          <p:nvPr/>
        </p:nvSpPr>
        <p:spPr>
          <a:xfrm>
            <a:off x="4152839" y="431491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121;p53">
            <a:extLst>
              <a:ext uri="{FF2B5EF4-FFF2-40B4-BE49-F238E27FC236}">
                <a16:creationId xmlns:a16="http://schemas.microsoft.com/office/drawing/2014/main" id="{DC813D69-ECFA-4F1C-B64D-DCBECEC06A13}"/>
              </a:ext>
            </a:extLst>
          </p:cNvPr>
          <p:cNvSpPr/>
          <p:nvPr/>
        </p:nvSpPr>
        <p:spPr>
          <a:xfrm>
            <a:off x="2976261" y="463806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122;p53">
            <a:extLst>
              <a:ext uri="{FF2B5EF4-FFF2-40B4-BE49-F238E27FC236}">
                <a16:creationId xmlns:a16="http://schemas.microsoft.com/office/drawing/2014/main" id="{3E462846-06B7-4FA2-B178-8B27509349FA}"/>
              </a:ext>
            </a:extLst>
          </p:cNvPr>
          <p:cNvSpPr/>
          <p:nvPr/>
        </p:nvSpPr>
        <p:spPr>
          <a:xfrm>
            <a:off x="3270406" y="463806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123;p53">
            <a:extLst>
              <a:ext uri="{FF2B5EF4-FFF2-40B4-BE49-F238E27FC236}">
                <a16:creationId xmlns:a16="http://schemas.microsoft.com/office/drawing/2014/main" id="{5F544D9D-4807-4204-A3A9-4CA207535D1C}"/>
              </a:ext>
            </a:extLst>
          </p:cNvPr>
          <p:cNvSpPr/>
          <p:nvPr/>
        </p:nvSpPr>
        <p:spPr>
          <a:xfrm>
            <a:off x="3564550" y="463806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124;p53">
            <a:extLst>
              <a:ext uri="{FF2B5EF4-FFF2-40B4-BE49-F238E27FC236}">
                <a16:creationId xmlns:a16="http://schemas.microsoft.com/office/drawing/2014/main" id="{F1657867-3276-46AB-BF09-EE59E22859DF}"/>
              </a:ext>
            </a:extLst>
          </p:cNvPr>
          <p:cNvSpPr/>
          <p:nvPr/>
        </p:nvSpPr>
        <p:spPr>
          <a:xfrm>
            <a:off x="3858695" y="463806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125;p53">
            <a:extLst>
              <a:ext uri="{FF2B5EF4-FFF2-40B4-BE49-F238E27FC236}">
                <a16:creationId xmlns:a16="http://schemas.microsoft.com/office/drawing/2014/main" id="{5F467011-68D8-4E46-8AD0-2527D436246C}"/>
              </a:ext>
            </a:extLst>
          </p:cNvPr>
          <p:cNvSpPr/>
          <p:nvPr/>
        </p:nvSpPr>
        <p:spPr>
          <a:xfrm>
            <a:off x="4152839" y="463806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126;p53">
            <a:extLst>
              <a:ext uri="{FF2B5EF4-FFF2-40B4-BE49-F238E27FC236}">
                <a16:creationId xmlns:a16="http://schemas.microsoft.com/office/drawing/2014/main" id="{27F4B7DD-D85E-4FC3-8F2B-CC6D41B89E50}"/>
              </a:ext>
            </a:extLst>
          </p:cNvPr>
          <p:cNvSpPr/>
          <p:nvPr/>
        </p:nvSpPr>
        <p:spPr>
          <a:xfrm>
            <a:off x="2976261" y="49445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127;p53">
            <a:extLst>
              <a:ext uri="{FF2B5EF4-FFF2-40B4-BE49-F238E27FC236}">
                <a16:creationId xmlns:a16="http://schemas.microsoft.com/office/drawing/2014/main" id="{FD0274BF-FC69-4CB7-9CE4-DCDDD3DDCF43}"/>
              </a:ext>
            </a:extLst>
          </p:cNvPr>
          <p:cNvSpPr/>
          <p:nvPr/>
        </p:nvSpPr>
        <p:spPr>
          <a:xfrm>
            <a:off x="3270406" y="494454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128;p53">
            <a:extLst>
              <a:ext uri="{FF2B5EF4-FFF2-40B4-BE49-F238E27FC236}">
                <a16:creationId xmlns:a16="http://schemas.microsoft.com/office/drawing/2014/main" id="{E0150618-1410-4663-B135-DF7481D96518}"/>
              </a:ext>
            </a:extLst>
          </p:cNvPr>
          <p:cNvSpPr/>
          <p:nvPr/>
        </p:nvSpPr>
        <p:spPr>
          <a:xfrm>
            <a:off x="3564550" y="494454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129;p53">
            <a:extLst>
              <a:ext uri="{FF2B5EF4-FFF2-40B4-BE49-F238E27FC236}">
                <a16:creationId xmlns:a16="http://schemas.microsoft.com/office/drawing/2014/main" id="{44EF531D-1DD6-4DAB-B524-142A02C22337}"/>
              </a:ext>
            </a:extLst>
          </p:cNvPr>
          <p:cNvSpPr/>
          <p:nvPr/>
        </p:nvSpPr>
        <p:spPr>
          <a:xfrm>
            <a:off x="3858695" y="494454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130;p53">
            <a:extLst>
              <a:ext uri="{FF2B5EF4-FFF2-40B4-BE49-F238E27FC236}">
                <a16:creationId xmlns:a16="http://schemas.microsoft.com/office/drawing/2014/main" id="{BA704A2C-3D95-4471-BAE5-6DF596F7DC3F}"/>
              </a:ext>
            </a:extLst>
          </p:cNvPr>
          <p:cNvSpPr/>
          <p:nvPr/>
        </p:nvSpPr>
        <p:spPr>
          <a:xfrm>
            <a:off x="4152839" y="4944548"/>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131;p53">
            <a:extLst>
              <a:ext uri="{FF2B5EF4-FFF2-40B4-BE49-F238E27FC236}">
                <a16:creationId xmlns:a16="http://schemas.microsoft.com/office/drawing/2014/main" id="{247402F9-0329-4D0E-A23D-FB4ED30CD471}"/>
              </a:ext>
            </a:extLst>
          </p:cNvPr>
          <p:cNvSpPr/>
          <p:nvPr/>
        </p:nvSpPr>
        <p:spPr>
          <a:xfrm>
            <a:off x="2976261" y="525103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132;p53">
            <a:extLst>
              <a:ext uri="{FF2B5EF4-FFF2-40B4-BE49-F238E27FC236}">
                <a16:creationId xmlns:a16="http://schemas.microsoft.com/office/drawing/2014/main" id="{2FA5763F-C23F-4DA1-A665-62979A7C4A16}"/>
              </a:ext>
            </a:extLst>
          </p:cNvPr>
          <p:cNvSpPr/>
          <p:nvPr/>
        </p:nvSpPr>
        <p:spPr>
          <a:xfrm>
            <a:off x="3270406" y="5251032"/>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133;p53">
            <a:extLst>
              <a:ext uri="{FF2B5EF4-FFF2-40B4-BE49-F238E27FC236}">
                <a16:creationId xmlns:a16="http://schemas.microsoft.com/office/drawing/2014/main" id="{D0D8722A-C166-4537-B8CF-5CB3AB8B3EEA}"/>
              </a:ext>
            </a:extLst>
          </p:cNvPr>
          <p:cNvSpPr/>
          <p:nvPr/>
        </p:nvSpPr>
        <p:spPr>
          <a:xfrm>
            <a:off x="3564550" y="5251032"/>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134;p53">
            <a:extLst>
              <a:ext uri="{FF2B5EF4-FFF2-40B4-BE49-F238E27FC236}">
                <a16:creationId xmlns:a16="http://schemas.microsoft.com/office/drawing/2014/main" id="{A3CF6ACF-ECD8-42BB-929F-5257289C5351}"/>
              </a:ext>
            </a:extLst>
          </p:cNvPr>
          <p:cNvSpPr/>
          <p:nvPr/>
        </p:nvSpPr>
        <p:spPr>
          <a:xfrm>
            <a:off x="3858695" y="5251032"/>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135;p53">
            <a:extLst>
              <a:ext uri="{FF2B5EF4-FFF2-40B4-BE49-F238E27FC236}">
                <a16:creationId xmlns:a16="http://schemas.microsoft.com/office/drawing/2014/main" id="{2C2A88A8-778C-4A6E-9131-D0C97375454B}"/>
              </a:ext>
            </a:extLst>
          </p:cNvPr>
          <p:cNvSpPr/>
          <p:nvPr/>
        </p:nvSpPr>
        <p:spPr>
          <a:xfrm>
            <a:off x="4152839" y="525103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136;p53">
            <a:extLst>
              <a:ext uri="{FF2B5EF4-FFF2-40B4-BE49-F238E27FC236}">
                <a16:creationId xmlns:a16="http://schemas.microsoft.com/office/drawing/2014/main" id="{3F10E400-3362-464C-95BC-6E9EF8C03104}"/>
              </a:ext>
            </a:extLst>
          </p:cNvPr>
          <p:cNvSpPr/>
          <p:nvPr/>
        </p:nvSpPr>
        <p:spPr>
          <a:xfrm>
            <a:off x="2976261" y="555751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137;p53">
            <a:extLst>
              <a:ext uri="{FF2B5EF4-FFF2-40B4-BE49-F238E27FC236}">
                <a16:creationId xmlns:a16="http://schemas.microsoft.com/office/drawing/2014/main" id="{EAA8CD44-6F6A-4980-9209-BB59485A5B8F}"/>
              </a:ext>
            </a:extLst>
          </p:cNvPr>
          <p:cNvSpPr/>
          <p:nvPr/>
        </p:nvSpPr>
        <p:spPr>
          <a:xfrm>
            <a:off x="3270406" y="555751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138;p53">
            <a:extLst>
              <a:ext uri="{FF2B5EF4-FFF2-40B4-BE49-F238E27FC236}">
                <a16:creationId xmlns:a16="http://schemas.microsoft.com/office/drawing/2014/main" id="{E897C60C-40AD-4252-8DB3-E0B50C3E4308}"/>
              </a:ext>
            </a:extLst>
          </p:cNvPr>
          <p:cNvSpPr/>
          <p:nvPr/>
        </p:nvSpPr>
        <p:spPr>
          <a:xfrm>
            <a:off x="3564550" y="555751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139;p53">
            <a:extLst>
              <a:ext uri="{FF2B5EF4-FFF2-40B4-BE49-F238E27FC236}">
                <a16:creationId xmlns:a16="http://schemas.microsoft.com/office/drawing/2014/main" id="{DB245B70-23A3-4849-8F56-A16B23B0CDE8}"/>
              </a:ext>
            </a:extLst>
          </p:cNvPr>
          <p:cNvSpPr/>
          <p:nvPr/>
        </p:nvSpPr>
        <p:spPr>
          <a:xfrm>
            <a:off x="3858695" y="555751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140;p53">
            <a:extLst>
              <a:ext uri="{FF2B5EF4-FFF2-40B4-BE49-F238E27FC236}">
                <a16:creationId xmlns:a16="http://schemas.microsoft.com/office/drawing/2014/main" id="{02CBDE7F-2A78-418D-BBED-02BBB61F956D}"/>
              </a:ext>
            </a:extLst>
          </p:cNvPr>
          <p:cNvSpPr/>
          <p:nvPr/>
        </p:nvSpPr>
        <p:spPr>
          <a:xfrm>
            <a:off x="4152839" y="555751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106;p53">
            <a:extLst>
              <a:ext uri="{FF2B5EF4-FFF2-40B4-BE49-F238E27FC236}">
                <a16:creationId xmlns:a16="http://schemas.microsoft.com/office/drawing/2014/main" id="{88EFF1AF-2046-4DC3-B52B-AF868964DBEE}"/>
              </a:ext>
            </a:extLst>
          </p:cNvPr>
          <p:cNvSpPr/>
          <p:nvPr/>
        </p:nvSpPr>
        <p:spPr>
          <a:xfrm>
            <a:off x="2387972" y="76606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107;p53">
            <a:extLst>
              <a:ext uri="{FF2B5EF4-FFF2-40B4-BE49-F238E27FC236}">
                <a16:creationId xmlns:a16="http://schemas.microsoft.com/office/drawing/2014/main" id="{9EED0056-7854-4890-8E47-05FCCE0996A8}"/>
              </a:ext>
            </a:extLst>
          </p:cNvPr>
          <p:cNvSpPr/>
          <p:nvPr/>
        </p:nvSpPr>
        <p:spPr>
          <a:xfrm>
            <a:off x="2682117" y="766069"/>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108;p53">
            <a:extLst>
              <a:ext uri="{FF2B5EF4-FFF2-40B4-BE49-F238E27FC236}">
                <a16:creationId xmlns:a16="http://schemas.microsoft.com/office/drawing/2014/main" id="{D27ABB45-CD19-4384-B07A-A1FB2F00B3B4}"/>
              </a:ext>
            </a:extLst>
          </p:cNvPr>
          <p:cNvSpPr/>
          <p:nvPr/>
        </p:nvSpPr>
        <p:spPr>
          <a:xfrm>
            <a:off x="2976261" y="766069"/>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109;p53">
            <a:extLst>
              <a:ext uri="{FF2B5EF4-FFF2-40B4-BE49-F238E27FC236}">
                <a16:creationId xmlns:a16="http://schemas.microsoft.com/office/drawing/2014/main" id="{DD8632CF-7093-4448-A0AC-1C0C05C2E555}"/>
              </a:ext>
            </a:extLst>
          </p:cNvPr>
          <p:cNvSpPr/>
          <p:nvPr/>
        </p:nvSpPr>
        <p:spPr>
          <a:xfrm>
            <a:off x="3270406" y="766069"/>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110;p53">
            <a:extLst>
              <a:ext uri="{FF2B5EF4-FFF2-40B4-BE49-F238E27FC236}">
                <a16:creationId xmlns:a16="http://schemas.microsoft.com/office/drawing/2014/main" id="{734FC5A1-BD74-4480-9202-88763CD7B523}"/>
              </a:ext>
            </a:extLst>
          </p:cNvPr>
          <p:cNvSpPr/>
          <p:nvPr/>
        </p:nvSpPr>
        <p:spPr>
          <a:xfrm>
            <a:off x="3564550" y="76606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111;p53">
            <a:extLst>
              <a:ext uri="{FF2B5EF4-FFF2-40B4-BE49-F238E27FC236}">
                <a16:creationId xmlns:a16="http://schemas.microsoft.com/office/drawing/2014/main" id="{57AD9990-5AC7-4D1B-A4F0-337B3818486A}"/>
              </a:ext>
            </a:extLst>
          </p:cNvPr>
          <p:cNvSpPr/>
          <p:nvPr/>
        </p:nvSpPr>
        <p:spPr>
          <a:xfrm>
            <a:off x="2387972" y="1089217"/>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112;p53">
            <a:extLst>
              <a:ext uri="{FF2B5EF4-FFF2-40B4-BE49-F238E27FC236}">
                <a16:creationId xmlns:a16="http://schemas.microsoft.com/office/drawing/2014/main" id="{B489512B-5E7E-491E-BBA6-12800E791C11}"/>
              </a:ext>
            </a:extLst>
          </p:cNvPr>
          <p:cNvSpPr/>
          <p:nvPr/>
        </p:nvSpPr>
        <p:spPr>
          <a:xfrm>
            <a:off x="2682117" y="1089217"/>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113;p53">
            <a:extLst>
              <a:ext uri="{FF2B5EF4-FFF2-40B4-BE49-F238E27FC236}">
                <a16:creationId xmlns:a16="http://schemas.microsoft.com/office/drawing/2014/main" id="{FC12FA8D-B480-4296-9C04-777DCAA16290}"/>
              </a:ext>
            </a:extLst>
          </p:cNvPr>
          <p:cNvSpPr/>
          <p:nvPr/>
        </p:nvSpPr>
        <p:spPr>
          <a:xfrm>
            <a:off x="2976261" y="1089217"/>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114;p53">
            <a:extLst>
              <a:ext uri="{FF2B5EF4-FFF2-40B4-BE49-F238E27FC236}">
                <a16:creationId xmlns:a16="http://schemas.microsoft.com/office/drawing/2014/main" id="{926BAD72-CC6D-483C-A994-AA80536550D0}"/>
              </a:ext>
            </a:extLst>
          </p:cNvPr>
          <p:cNvSpPr/>
          <p:nvPr/>
        </p:nvSpPr>
        <p:spPr>
          <a:xfrm>
            <a:off x="3270406" y="108921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115;p53">
            <a:extLst>
              <a:ext uri="{FF2B5EF4-FFF2-40B4-BE49-F238E27FC236}">
                <a16:creationId xmlns:a16="http://schemas.microsoft.com/office/drawing/2014/main" id="{BFBC157F-BCEA-4B25-BD97-4F6A003D5B2D}"/>
              </a:ext>
            </a:extLst>
          </p:cNvPr>
          <p:cNvSpPr/>
          <p:nvPr/>
        </p:nvSpPr>
        <p:spPr>
          <a:xfrm>
            <a:off x="3564550" y="108921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116;p53">
            <a:extLst>
              <a:ext uri="{FF2B5EF4-FFF2-40B4-BE49-F238E27FC236}">
                <a16:creationId xmlns:a16="http://schemas.microsoft.com/office/drawing/2014/main" id="{A4896CE9-E25E-4DF7-9167-8B420FE8D7AD}"/>
              </a:ext>
            </a:extLst>
          </p:cNvPr>
          <p:cNvSpPr/>
          <p:nvPr/>
        </p:nvSpPr>
        <p:spPr>
          <a:xfrm>
            <a:off x="2387972" y="141236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117;p53">
            <a:extLst>
              <a:ext uri="{FF2B5EF4-FFF2-40B4-BE49-F238E27FC236}">
                <a16:creationId xmlns:a16="http://schemas.microsoft.com/office/drawing/2014/main" id="{93E3B60C-4990-4293-8B07-7CFC07400899}"/>
              </a:ext>
            </a:extLst>
          </p:cNvPr>
          <p:cNvSpPr/>
          <p:nvPr/>
        </p:nvSpPr>
        <p:spPr>
          <a:xfrm>
            <a:off x="2682117" y="1412365"/>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118;p53">
            <a:extLst>
              <a:ext uri="{FF2B5EF4-FFF2-40B4-BE49-F238E27FC236}">
                <a16:creationId xmlns:a16="http://schemas.microsoft.com/office/drawing/2014/main" id="{870F02BF-B283-45BD-AF1B-9C247DAF8FDC}"/>
              </a:ext>
            </a:extLst>
          </p:cNvPr>
          <p:cNvSpPr/>
          <p:nvPr/>
        </p:nvSpPr>
        <p:spPr>
          <a:xfrm>
            <a:off x="2976261" y="1412365"/>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119;p53">
            <a:extLst>
              <a:ext uri="{FF2B5EF4-FFF2-40B4-BE49-F238E27FC236}">
                <a16:creationId xmlns:a16="http://schemas.microsoft.com/office/drawing/2014/main" id="{A50FC40D-3831-4C53-9710-12186A5512A4}"/>
              </a:ext>
            </a:extLst>
          </p:cNvPr>
          <p:cNvSpPr/>
          <p:nvPr/>
        </p:nvSpPr>
        <p:spPr>
          <a:xfrm>
            <a:off x="3270406" y="1412365"/>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120;p53">
            <a:extLst>
              <a:ext uri="{FF2B5EF4-FFF2-40B4-BE49-F238E27FC236}">
                <a16:creationId xmlns:a16="http://schemas.microsoft.com/office/drawing/2014/main" id="{EE88A612-F69D-4F9C-B03F-675531916CF3}"/>
              </a:ext>
            </a:extLst>
          </p:cNvPr>
          <p:cNvSpPr/>
          <p:nvPr/>
        </p:nvSpPr>
        <p:spPr>
          <a:xfrm>
            <a:off x="3564550" y="1412365"/>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121;p53">
            <a:extLst>
              <a:ext uri="{FF2B5EF4-FFF2-40B4-BE49-F238E27FC236}">
                <a16:creationId xmlns:a16="http://schemas.microsoft.com/office/drawing/2014/main" id="{2AD6AB8E-2F98-41D3-9603-B859636CC068}"/>
              </a:ext>
            </a:extLst>
          </p:cNvPr>
          <p:cNvSpPr/>
          <p:nvPr/>
        </p:nvSpPr>
        <p:spPr>
          <a:xfrm>
            <a:off x="2387972" y="173551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122;p53">
            <a:extLst>
              <a:ext uri="{FF2B5EF4-FFF2-40B4-BE49-F238E27FC236}">
                <a16:creationId xmlns:a16="http://schemas.microsoft.com/office/drawing/2014/main" id="{E7103D22-938C-4FBA-AA10-4A5C0C383D55}"/>
              </a:ext>
            </a:extLst>
          </p:cNvPr>
          <p:cNvSpPr/>
          <p:nvPr/>
        </p:nvSpPr>
        <p:spPr>
          <a:xfrm>
            <a:off x="2682117" y="173551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123;p53">
            <a:extLst>
              <a:ext uri="{FF2B5EF4-FFF2-40B4-BE49-F238E27FC236}">
                <a16:creationId xmlns:a16="http://schemas.microsoft.com/office/drawing/2014/main" id="{DF927A3F-1E3C-4060-BA11-83CD8F33D37C}"/>
              </a:ext>
            </a:extLst>
          </p:cNvPr>
          <p:cNvSpPr/>
          <p:nvPr/>
        </p:nvSpPr>
        <p:spPr>
          <a:xfrm>
            <a:off x="2976261" y="173551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124;p53">
            <a:extLst>
              <a:ext uri="{FF2B5EF4-FFF2-40B4-BE49-F238E27FC236}">
                <a16:creationId xmlns:a16="http://schemas.microsoft.com/office/drawing/2014/main" id="{8867C7AF-333B-4CD2-BDC3-E8EA5C6D469E}"/>
              </a:ext>
            </a:extLst>
          </p:cNvPr>
          <p:cNvSpPr/>
          <p:nvPr/>
        </p:nvSpPr>
        <p:spPr>
          <a:xfrm>
            <a:off x="3270406" y="1735514"/>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125;p53">
            <a:extLst>
              <a:ext uri="{FF2B5EF4-FFF2-40B4-BE49-F238E27FC236}">
                <a16:creationId xmlns:a16="http://schemas.microsoft.com/office/drawing/2014/main" id="{AD637222-11A7-4C4C-9A29-4CCC8EC7D569}"/>
              </a:ext>
            </a:extLst>
          </p:cNvPr>
          <p:cNvSpPr/>
          <p:nvPr/>
        </p:nvSpPr>
        <p:spPr>
          <a:xfrm>
            <a:off x="3564550" y="173551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126;p53">
            <a:extLst>
              <a:ext uri="{FF2B5EF4-FFF2-40B4-BE49-F238E27FC236}">
                <a16:creationId xmlns:a16="http://schemas.microsoft.com/office/drawing/2014/main" id="{2D528168-F5DD-4AE9-BA57-74C4AFFECEB9}"/>
              </a:ext>
            </a:extLst>
          </p:cNvPr>
          <p:cNvSpPr/>
          <p:nvPr/>
        </p:nvSpPr>
        <p:spPr>
          <a:xfrm>
            <a:off x="2387972" y="204199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127;p53">
            <a:extLst>
              <a:ext uri="{FF2B5EF4-FFF2-40B4-BE49-F238E27FC236}">
                <a16:creationId xmlns:a16="http://schemas.microsoft.com/office/drawing/2014/main" id="{069DA6AE-3505-4A33-9395-8F3EC72B128A}"/>
              </a:ext>
            </a:extLst>
          </p:cNvPr>
          <p:cNvSpPr/>
          <p:nvPr/>
        </p:nvSpPr>
        <p:spPr>
          <a:xfrm>
            <a:off x="2682117" y="204199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128;p53">
            <a:extLst>
              <a:ext uri="{FF2B5EF4-FFF2-40B4-BE49-F238E27FC236}">
                <a16:creationId xmlns:a16="http://schemas.microsoft.com/office/drawing/2014/main" id="{807E974B-C20D-4DBC-A6D3-F54BB45C7ACB}"/>
              </a:ext>
            </a:extLst>
          </p:cNvPr>
          <p:cNvSpPr/>
          <p:nvPr/>
        </p:nvSpPr>
        <p:spPr>
          <a:xfrm>
            <a:off x="2976261" y="2041998"/>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129;p53">
            <a:extLst>
              <a:ext uri="{FF2B5EF4-FFF2-40B4-BE49-F238E27FC236}">
                <a16:creationId xmlns:a16="http://schemas.microsoft.com/office/drawing/2014/main" id="{79032865-6B42-4620-9493-6EBFBF91C14C}"/>
              </a:ext>
            </a:extLst>
          </p:cNvPr>
          <p:cNvSpPr/>
          <p:nvPr/>
        </p:nvSpPr>
        <p:spPr>
          <a:xfrm>
            <a:off x="3270406" y="204199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130;p53">
            <a:extLst>
              <a:ext uri="{FF2B5EF4-FFF2-40B4-BE49-F238E27FC236}">
                <a16:creationId xmlns:a16="http://schemas.microsoft.com/office/drawing/2014/main" id="{66CD0F07-7557-46A4-BBFD-869B49C0068F}"/>
              </a:ext>
            </a:extLst>
          </p:cNvPr>
          <p:cNvSpPr/>
          <p:nvPr/>
        </p:nvSpPr>
        <p:spPr>
          <a:xfrm>
            <a:off x="3564550" y="204199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131;p53">
            <a:extLst>
              <a:ext uri="{FF2B5EF4-FFF2-40B4-BE49-F238E27FC236}">
                <a16:creationId xmlns:a16="http://schemas.microsoft.com/office/drawing/2014/main" id="{F4547E70-B76F-44C1-8975-01E73F0E29FC}"/>
              </a:ext>
            </a:extLst>
          </p:cNvPr>
          <p:cNvSpPr/>
          <p:nvPr/>
        </p:nvSpPr>
        <p:spPr>
          <a:xfrm>
            <a:off x="2387972" y="234848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132;p53">
            <a:extLst>
              <a:ext uri="{FF2B5EF4-FFF2-40B4-BE49-F238E27FC236}">
                <a16:creationId xmlns:a16="http://schemas.microsoft.com/office/drawing/2014/main" id="{BF9BB6CB-ED5D-4162-97C5-8CACA1610490}"/>
              </a:ext>
            </a:extLst>
          </p:cNvPr>
          <p:cNvSpPr/>
          <p:nvPr/>
        </p:nvSpPr>
        <p:spPr>
          <a:xfrm>
            <a:off x="2682117" y="2348482"/>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133;p53">
            <a:extLst>
              <a:ext uri="{FF2B5EF4-FFF2-40B4-BE49-F238E27FC236}">
                <a16:creationId xmlns:a16="http://schemas.microsoft.com/office/drawing/2014/main" id="{33FA6288-25B8-40E7-B914-B66FBA8CA12B}"/>
              </a:ext>
            </a:extLst>
          </p:cNvPr>
          <p:cNvSpPr/>
          <p:nvPr/>
        </p:nvSpPr>
        <p:spPr>
          <a:xfrm>
            <a:off x="2976261" y="2348482"/>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134;p53">
            <a:extLst>
              <a:ext uri="{FF2B5EF4-FFF2-40B4-BE49-F238E27FC236}">
                <a16:creationId xmlns:a16="http://schemas.microsoft.com/office/drawing/2014/main" id="{0A81B473-D3C1-4860-9885-49B2DB71391F}"/>
              </a:ext>
            </a:extLst>
          </p:cNvPr>
          <p:cNvSpPr/>
          <p:nvPr/>
        </p:nvSpPr>
        <p:spPr>
          <a:xfrm>
            <a:off x="3270406" y="2348482"/>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135;p53">
            <a:extLst>
              <a:ext uri="{FF2B5EF4-FFF2-40B4-BE49-F238E27FC236}">
                <a16:creationId xmlns:a16="http://schemas.microsoft.com/office/drawing/2014/main" id="{778DFE58-BE22-4B70-AED7-0CF7548465EE}"/>
              </a:ext>
            </a:extLst>
          </p:cNvPr>
          <p:cNvSpPr/>
          <p:nvPr/>
        </p:nvSpPr>
        <p:spPr>
          <a:xfrm>
            <a:off x="3564550" y="234848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136;p53">
            <a:extLst>
              <a:ext uri="{FF2B5EF4-FFF2-40B4-BE49-F238E27FC236}">
                <a16:creationId xmlns:a16="http://schemas.microsoft.com/office/drawing/2014/main" id="{CDF67106-9B8A-42A5-B541-7BFB4B5AF91E}"/>
              </a:ext>
            </a:extLst>
          </p:cNvPr>
          <p:cNvSpPr/>
          <p:nvPr/>
        </p:nvSpPr>
        <p:spPr>
          <a:xfrm>
            <a:off x="2387972" y="2654967"/>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137;p53">
            <a:extLst>
              <a:ext uri="{FF2B5EF4-FFF2-40B4-BE49-F238E27FC236}">
                <a16:creationId xmlns:a16="http://schemas.microsoft.com/office/drawing/2014/main" id="{400A0658-B70A-4285-B114-6E5840A8F034}"/>
              </a:ext>
            </a:extLst>
          </p:cNvPr>
          <p:cNvSpPr/>
          <p:nvPr/>
        </p:nvSpPr>
        <p:spPr>
          <a:xfrm>
            <a:off x="2682117" y="265496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138;p53">
            <a:extLst>
              <a:ext uri="{FF2B5EF4-FFF2-40B4-BE49-F238E27FC236}">
                <a16:creationId xmlns:a16="http://schemas.microsoft.com/office/drawing/2014/main" id="{CE252056-AEEF-4221-8EC5-DB8191DE14A7}"/>
              </a:ext>
            </a:extLst>
          </p:cNvPr>
          <p:cNvSpPr/>
          <p:nvPr/>
        </p:nvSpPr>
        <p:spPr>
          <a:xfrm>
            <a:off x="2976261" y="265496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139;p53">
            <a:extLst>
              <a:ext uri="{FF2B5EF4-FFF2-40B4-BE49-F238E27FC236}">
                <a16:creationId xmlns:a16="http://schemas.microsoft.com/office/drawing/2014/main" id="{3F23FB18-524D-4119-84C0-3A40A64A842E}"/>
              </a:ext>
            </a:extLst>
          </p:cNvPr>
          <p:cNvSpPr/>
          <p:nvPr/>
        </p:nvSpPr>
        <p:spPr>
          <a:xfrm>
            <a:off x="3270406" y="265496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140;p53">
            <a:extLst>
              <a:ext uri="{FF2B5EF4-FFF2-40B4-BE49-F238E27FC236}">
                <a16:creationId xmlns:a16="http://schemas.microsoft.com/office/drawing/2014/main" id="{D9E32094-F71F-4A9A-B66B-EFE2B2B88A37}"/>
              </a:ext>
            </a:extLst>
          </p:cNvPr>
          <p:cNvSpPr/>
          <p:nvPr/>
        </p:nvSpPr>
        <p:spPr>
          <a:xfrm>
            <a:off x="3564550" y="265496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106;p53">
            <a:extLst>
              <a:ext uri="{FF2B5EF4-FFF2-40B4-BE49-F238E27FC236}">
                <a16:creationId xmlns:a16="http://schemas.microsoft.com/office/drawing/2014/main" id="{4D0377C1-D37F-43E6-A958-4321EA8EA30D}"/>
              </a:ext>
            </a:extLst>
          </p:cNvPr>
          <p:cNvSpPr/>
          <p:nvPr/>
        </p:nvSpPr>
        <p:spPr>
          <a:xfrm>
            <a:off x="725940" y="366861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107;p53">
            <a:extLst>
              <a:ext uri="{FF2B5EF4-FFF2-40B4-BE49-F238E27FC236}">
                <a16:creationId xmlns:a16="http://schemas.microsoft.com/office/drawing/2014/main" id="{88063436-F0E6-4A05-A286-9B3A0CB38FE1}"/>
              </a:ext>
            </a:extLst>
          </p:cNvPr>
          <p:cNvSpPr/>
          <p:nvPr/>
        </p:nvSpPr>
        <p:spPr>
          <a:xfrm>
            <a:off x="1020085" y="3668619"/>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108;p53">
            <a:extLst>
              <a:ext uri="{FF2B5EF4-FFF2-40B4-BE49-F238E27FC236}">
                <a16:creationId xmlns:a16="http://schemas.microsoft.com/office/drawing/2014/main" id="{4A6FBA56-7958-4ACA-8EC8-E93DBA4C4C20}"/>
              </a:ext>
            </a:extLst>
          </p:cNvPr>
          <p:cNvSpPr/>
          <p:nvPr/>
        </p:nvSpPr>
        <p:spPr>
          <a:xfrm>
            <a:off x="1314229" y="3668619"/>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109;p53">
            <a:extLst>
              <a:ext uri="{FF2B5EF4-FFF2-40B4-BE49-F238E27FC236}">
                <a16:creationId xmlns:a16="http://schemas.microsoft.com/office/drawing/2014/main" id="{156870EF-A11E-4958-8083-E2664F11A266}"/>
              </a:ext>
            </a:extLst>
          </p:cNvPr>
          <p:cNvSpPr/>
          <p:nvPr/>
        </p:nvSpPr>
        <p:spPr>
          <a:xfrm>
            <a:off x="1608374" y="3668619"/>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110;p53">
            <a:extLst>
              <a:ext uri="{FF2B5EF4-FFF2-40B4-BE49-F238E27FC236}">
                <a16:creationId xmlns:a16="http://schemas.microsoft.com/office/drawing/2014/main" id="{95619688-97EA-47B4-80B9-D0D61D8EC77B}"/>
              </a:ext>
            </a:extLst>
          </p:cNvPr>
          <p:cNvSpPr/>
          <p:nvPr/>
        </p:nvSpPr>
        <p:spPr>
          <a:xfrm>
            <a:off x="1902518" y="366861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111;p53">
            <a:extLst>
              <a:ext uri="{FF2B5EF4-FFF2-40B4-BE49-F238E27FC236}">
                <a16:creationId xmlns:a16="http://schemas.microsoft.com/office/drawing/2014/main" id="{CF401470-43D0-4B9C-B145-B0942D0E2561}"/>
              </a:ext>
            </a:extLst>
          </p:cNvPr>
          <p:cNvSpPr/>
          <p:nvPr/>
        </p:nvSpPr>
        <p:spPr>
          <a:xfrm>
            <a:off x="725940" y="3991767"/>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112;p53">
            <a:extLst>
              <a:ext uri="{FF2B5EF4-FFF2-40B4-BE49-F238E27FC236}">
                <a16:creationId xmlns:a16="http://schemas.microsoft.com/office/drawing/2014/main" id="{D4576CD8-074A-4F2C-971A-3158361D3727}"/>
              </a:ext>
            </a:extLst>
          </p:cNvPr>
          <p:cNvSpPr/>
          <p:nvPr/>
        </p:nvSpPr>
        <p:spPr>
          <a:xfrm>
            <a:off x="1020085" y="399176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1113;p53">
            <a:extLst>
              <a:ext uri="{FF2B5EF4-FFF2-40B4-BE49-F238E27FC236}">
                <a16:creationId xmlns:a16="http://schemas.microsoft.com/office/drawing/2014/main" id="{3A1B02D2-A88D-4B0E-B7A4-7BCDC7042976}"/>
              </a:ext>
            </a:extLst>
          </p:cNvPr>
          <p:cNvSpPr/>
          <p:nvPr/>
        </p:nvSpPr>
        <p:spPr>
          <a:xfrm>
            <a:off x="1314229" y="399176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1114;p53">
            <a:extLst>
              <a:ext uri="{FF2B5EF4-FFF2-40B4-BE49-F238E27FC236}">
                <a16:creationId xmlns:a16="http://schemas.microsoft.com/office/drawing/2014/main" id="{DFF286B3-B3D7-4683-8DE8-4B5155DBB8D9}"/>
              </a:ext>
            </a:extLst>
          </p:cNvPr>
          <p:cNvSpPr/>
          <p:nvPr/>
        </p:nvSpPr>
        <p:spPr>
          <a:xfrm>
            <a:off x="1608374" y="3991767"/>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1115;p53">
            <a:extLst>
              <a:ext uri="{FF2B5EF4-FFF2-40B4-BE49-F238E27FC236}">
                <a16:creationId xmlns:a16="http://schemas.microsoft.com/office/drawing/2014/main" id="{6F9FCE78-8E5B-4CC4-A82C-A58771E56A1E}"/>
              </a:ext>
            </a:extLst>
          </p:cNvPr>
          <p:cNvSpPr/>
          <p:nvPr/>
        </p:nvSpPr>
        <p:spPr>
          <a:xfrm>
            <a:off x="1902518" y="399176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1116;p53">
            <a:extLst>
              <a:ext uri="{FF2B5EF4-FFF2-40B4-BE49-F238E27FC236}">
                <a16:creationId xmlns:a16="http://schemas.microsoft.com/office/drawing/2014/main" id="{E957C4FC-CF43-4614-82AF-EA70F3964935}"/>
              </a:ext>
            </a:extLst>
          </p:cNvPr>
          <p:cNvSpPr/>
          <p:nvPr/>
        </p:nvSpPr>
        <p:spPr>
          <a:xfrm>
            <a:off x="725940" y="431491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1117;p53">
            <a:extLst>
              <a:ext uri="{FF2B5EF4-FFF2-40B4-BE49-F238E27FC236}">
                <a16:creationId xmlns:a16="http://schemas.microsoft.com/office/drawing/2014/main" id="{51806FCD-D9AF-45F9-AA19-EA884EB6D3E9}"/>
              </a:ext>
            </a:extLst>
          </p:cNvPr>
          <p:cNvSpPr/>
          <p:nvPr/>
        </p:nvSpPr>
        <p:spPr>
          <a:xfrm>
            <a:off x="1020085" y="4314915"/>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1118;p53">
            <a:extLst>
              <a:ext uri="{FF2B5EF4-FFF2-40B4-BE49-F238E27FC236}">
                <a16:creationId xmlns:a16="http://schemas.microsoft.com/office/drawing/2014/main" id="{74E0E079-2B7A-4EC0-8311-FFC87624FDAB}"/>
              </a:ext>
            </a:extLst>
          </p:cNvPr>
          <p:cNvSpPr/>
          <p:nvPr/>
        </p:nvSpPr>
        <p:spPr>
          <a:xfrm>
            <a:off x="1314229" y="4314915"/>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1119;p53">
            <a:extLst>
              <a:ext uri="{FF2B5EF4-FFF2-40B4-BE49-F238E27FC236}">
                <a16:creationId xmlns:a16="http://schemas.microsoft.com/office/drawing/2014/main" id="{E771325C-9616-4FEB-AF68-61B27B661F87}"/>
              </a:ext>
            </a:extLst>
          </p:cNvPr>
          <p:cNvSpPr/>
          <p:nvPr/>
        </p:nvSpPr>
        <p:spPr>
          <a:xfrm>
            <a:off x="1608374" y="4314915"/>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1120;p53">
            <a:extLst>
              <a:ext uri="{FF2B5EF4-FFF2-40B4-BE49-F238E27FC236}">
                <a16:creationId xmlns:a16="http://schemas.microsoft.com/office/drawing/2014/main" id="{AB94AC3B-78A5-454A-8D06-8EAB7ACCC7E3}"/>
              </a:ext>
            </a:extLst>
          </p:cNvPr>
          <p:cNvSpPr/>
          <p:nvPr/>
        </p:nvSpPr>
        <p:spPr>
          <a:xfrm>
            <a:off x="1902518" y="431491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1121;p53">
            <a:extLst>
              <a:ext uri="{FF2B5EF4-FFF2-40B4-BE49-F238E27FC236}">
                <a16:creationId xmlns:a16="http://schemas.microsoft.com/office/drawing/2014/main" id="{CE1C6C93-3FD8-42B1-918E-8B68948E8256}"/>
              </a:ext>
            </a:extLst>
          </p:cNvPr>
          <p:cNvSpPr/>
          <p:nvPr/>
        </p:nvSpPr>
        <p:spPr>
          <a:xfrm>
            <a:off x="725940" y="4638064"/>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1122;p53">
            <a:extLst>
              <a:ext uri="{FF2B5EF4-FFF2-40B4-BE49-F238E27FC236}">
                <a16:creationId xmlns:a16="http://schemas.microsoft.com/office/drawing/2014/main" id="{67188F74-6ED0-449F-AAB3-4C923C1AB87A}"/>
              </a:ext>
            </a:extLst>
          </p:cNvPr>
          <p:cNvSpPr/>
          <p:nvPr/>
        </p:nvSpPr>
        <p:spPr>
          <a:xfrm>
            <a:off x="1020085" y="463806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1123;p53">
            <a:extLst>
              <a:ext uri="{FF2B5EF4-FFF2-40B4-BE49-F238E27FC236}">
                <a16:creationId xmlns:a16="http://schemas.microsoft.com/office/drawing/2014/main" id="{D045FE47-CA23-40C8-961B-E75F789B81FF}"/>
              </a:ext>
            </a:extLst>
          </p:cNvPr>
          <p:cNvSpPr/>
          <p:nvPr/>
        </p:nvSpPr>
        <p:spPr>
          <a:xfrm>
            <a:off x="1314229" y="463806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1124;p53">
            <a:extLst>
              <a:ext uri="{FF2B5EF4-FFF2-40B4-BE49-F238E27FC236}">
                <a16:creationId xmlns:a16="http://schemas.microsoft.com/office/drawing/2014/main" id="{7F74BE67-2B42-49CD-8F30-4B9F256B35ED}"/>
              </a:ext>
            </a:extLst>
          </p:cNvPr>
          <p:cNvSpPr/>
          <p:nvPr/>
        </p:nvSpPr>
        <p:spPr>
          <a:xfrm>
            <a:off x="1608374" y="463806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1125;p53">
            <a:extLst>
              <a:ext uri="{FF2B5EF4-FFF2-40B4-BE49-F238E27FC236}">
                <a16:creationId xmlns:a16="http://schemas.microsoft.com/office/drawing/2014/main" id="{7A71C383-5821-4C4D-BEFC-A08C4FC9814B}"/>
              </a:ext>
            </a:extLst>
          </p:cNvPr>
          <p:cNvSpPr/>
          <p:nvPr/>
        </p:nvSpPr>
        <p:spPr>
          <a:xfrm>
            <a:off x="1902518" y="463806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1126;p53">
            <a:extLst>
              <a:ext uri="{FF2B5EF4-FFF2-40B4-BE49-F238E27FC236}">
                <a16:creationId xmlns:a16="http://schemas.microsoft.com/office/drawing/2014/main" id="{94F40D4F-0BD5-4F92-A899-C6CC21C317F8}"/>
              </a:ext>
            </a:extLst>
          </p:cNvPr>
          <p:cNvSpPr/>
          <p:nvPr/>
        </p:nvSpPr>
        <p:spPr>
          <a:xfrm>
            <a:off x="725940" y="49445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1127;p53">
            <a:extLst>
              <a:ext uri="{FF2B5EF4-FFF2-40B4-BE49-F238E27FC236}">
                <a16:creationId xmlns:a16="http://schemas.microsoft.com/office/drawing/2014/main" id="{391E566B-F017-41FC-B64B-3A85B0293AAF}"/>
              </a:ext>
            </a:extLst>
          </p:cNvPr>
          <p:cNvSpPr/>
          <p:nvPr/>
        </p:nvSpPr>
        <p:spPr>
          <a:xfrm>
            <a:off x="1020085" y="494454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1128;p53">
            <a:extLst>
              <a:ext uri="{FF2B5EF4-FFF2-40B4-BE49-F238E27FC236}">
                <a16:creationId xmlns:a16="http://schemas.microsoft.com/office/drawing/2014/main" id="{DF0D39D4-4ECB-48AA-8360-10524260A44A}"/>
              </a:ext>
            </a:extLst>
          </p:cNvPr>
          <p:cNvSpPr/>
          <p:nvPr/>
        </p:nvSpPr>
        <p:spPr>
          <a:xfrm>
            <a:off x="1314229" y="494454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1129;p53">
            <a:extLst>
              <a:ext uri="{FF2B5EF4-FFF2-40B4-BE49-F238E27FC236}">
                <a16:creationId xmlns:a16="http://schemas.microsoft.com/office/drawing/2014/main" id="{6FF0D458-793E-4642-AB6A-3C9A29F2213A}"/>
              </a:ext>
            </a:extLst>
          </p:cNvPr>
          <p:cNvSpPr/>
          <p:nvPr/>
        </p:nvSpPr>
        <p:spPr>
          <a:xfrm>
            <a:off x="1608374" y="494454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1130;p53">
            <a:extLst>
              <a:ext uri="{FF2B5EF4-FFF2-40B4-BE49-F238E27FC236}">
                <a16:creationId xmlns:a16="http://schemas.microsoft.com/office/drawing/2014/main" id="{7E0D0889-9DEB-438A-BCA6-15D4A6ED255F}"/>
              </a:ext>
            </a:extLst>
          </p:cNvPr>
          <p:cNvSpPr/>
          <p:nvPr/>
        </p:nvSpPr>
        <p:spPr>
          <a:xfrm>
            <a:off x="1902518" y="49445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1131;p53">
            <a:extLst>
              <a:ext uri="{FF2B5EF4-FFF2-40B4-BE49-F238E27FC236}">
                <a16:creationId xmlns:a16="http://schemas.microsoft.com/office/drawing/2014/main" id="{177E1CBE-76B7-4194-B386-5C794DA8A631}"/>
              </a:ext>
            </a:extLst>
          </p:cNvPr>
          <p:cNvSpPr/>
          <p:nvPr/>
        </p:nvSpPr>
        <p:spPr>
          <a:xfrm>
            <a:off x="725940" y="525103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1132;p53">
            <a:extLst>
              <a:ext uri="{FF2B5EF4-FFF2-40B4-BE49-F238E27FC236}">
                <a16:creationId xmlns:a16="http://schemas.microsoft.com/office/drawing/2014/main" id="{36CFA648-8C0D-4611-BCD0-F9B94F3A9126}"/>
              </a:ext>
            </a:extLst>
          </p:cNvPr>
          <p:cNvSpPr/>
          <p:nvPr/>
        </p:nvSpPr>
        <p:spPr>
          <a:xfrm>
            <a:off x="1020085" y="5251032"/>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1133;p53">
            <a:extLst>
              <a:ext uri="{FF2B5EF4-FFF2-40B4-BE49-F238E27FC236}">
                <a16:creationId xmlns:a16="http://schemas.microsoft.com/office/drawing/2014/main" id="{4A288915-A3D7-4233-9424-1D28D281EDEA}"/>
              </a:ext>
            </a:extLst>
          </p:cNvPr>
          <p:cNvSpPr/>
          <p:nvPr/>
        </p:nvSpPr>
        <p:spPr>
          <a:xfrm>
            <a:off x="1314229" y="5251032"/>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1134;p53">
            <a:extLst>
              <a:ext uri="{FF2B5EF4-FFF2-40B4-BE49-F238E27FC236}">
                <a16:creationId xmlns:a16="http://schemas.microsoft.com/office/drawing/2014/main" id="{EC4526F5-C251-48F0-B981-B6D0BC1EBE77}"/>
              </a:ext>
            </a:extLst>
          </p:cNvPr>
          <p:cNvSpPr/>
          <p:nvPr/>
        </p:nvSpPr>
        <p:spPr>
          <a:xfrm>
            <a:off x="1608374" y="5251032"/>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1135;p53">
            <a:extLst>
              <a:ext uri="{FF2B5EF4-FFF2-40B4-BE49-F238E27FC236}">
                <a16:creationId xmlns:a16="http://schemas.microsoft.com/office/drawing/2014/main" id="{8EB204F8-4074-4692-A6C1-5024285B9038}"/>
              </a:ext>
            </a:extLst>
          </p:cNvPr>
          <p:cNvSpPr/>
          <p:nvPr/>
        </p:nvSpPr>
        <p:spPr>
          <a:xfrm>
            <a:off x="1902518" y="5251032"/>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1136;p53">
            <a:extLst>
              <a:ext uri="{FF2B5EF4-FFF2-40B4-BE49-F238E27FC236}">
                <a16:creationId xmlns:a16="http://schemas.microsoft.com/office/drawing/2014/main" id="{833699FB-19D7-46C1-AB17-C1C5C9B43D18}"/>
              </a:ext>
            </a:extLst>
          </p:cNvPr>
          <p:cNvSpPr/>
          <p:nvPr/>
        </p:nvSpPr>
        <p:spPr>
          <a:xfrm>
            <a:off x="725940" y="555751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1137;p53">
            <a:extLst>
              <a:ext uri="{FF2B5EF4-FFF2-40B4-BE49-F238E27FC236}">
                <a16:creationId xmlns:a16="http://schemas.microsoft.com/office/drawing/2014/main" id="{37AF3F95-AE4C-4CA4-BD3C-CE813599B79B}"/>
              </a:ext>
            </a:extLst>
          </p:cNvPr>
          <p:cNvSpPr/>
          <p:nvPr/>
        </p:nvSpPr>
        <p:spPr>
          <a:xfrm>
            <a:off x="1020085" y="555751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1138;p53">
            <a:extLst>
              <a:ext uri="{FF2B5EF4-FFF2-40B4-BE49-F238E27FC236}">
                <a16:creationId xmlns:a16="http://schemas.microsoft.com/office/drawing/2014/main" id="{0ABB91AF-8E61-4F30-9F34-88970B69E15B}"/>
              </a:ext>
            </a:extLst>
          </p:cNvPr>
          <p:cNvSpPr/>
          <p:nvPr/>
        </p:nvSpPr>
        <p:spPr>
          <a:xfrm>
            <a:off x="1314229" y="555751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1139;p53">
            <a:extLst>
              <a:ext uri="{FF2B5EF4-FFF2-40B4-BE49-F238E27FC236}">
                <a16:creationId xmlns:a16="http://schemas.microsoft.com/office/drawing/2014/main" id="{E1BE8AD1-3D16-41BF-8FA5-AEAF1E0EBCC8}"/>
              </a:ext>
            </a:extLst>
          </p:cNvPr>
          <p:cNvSpPr/>
          <p:nvPr/>
        </p:nvSpPr>
        <p:spPr>
          <a:xfrm>
            <a:off x="1608374" y="5557517"/>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1140;p53">
            <a:extLst>
              <a:ext uri="{FF2B5EF4-FFF2-40B4-BE49-F238E27FC236}">
                <a16:creationId xmlns:a16="http://schemas.microsoft.com/office/drawing/2014/main" id="{B289BB0E-AF3D-4D33-91C1-1C8643548BCC}"/>
              </a:ext>
            </a:extLst>
          </p:cNvPr>
          <p:cNvSpPr/>
          <p:nvPr/>
        </p:nvSpPr>
        <p:spPr>
          <a:xfrm>
            <a:off x="1902518" y="555751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1106;p53">
            <a:extLst>
              <a:ext uri="{FF2B5EF4-FFF2-40B4-BE49-F238E27FC236}">
                <a16:creationId xmlns:a16="http://schemas.microsoft.com/office/drawing/2014/main" id="{8C0192D6-4971-478C-86E2-CF62A2B7B5D9}"/>
              </a:ext>
            </a:extLst>
          </p:cNvPr>
          <p:cNvSpPr/>
          <p:nvPr/>
        </p:nvSpPr>
        <p:spPr>
          <a:xfrm>
            <a:off x="4694440" y="720310"/>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1107;p53">
            <a:extLst>
              <a:ext uri="{FF2B5EF4-FFF2-40B4-BE49-F238E27FC236}">
                <a16:creationId xmlns:a16="http://schemas.microsoft.com/office/drawing/2014/main" id="{BA3C522E-6839-4181-BE22-6012B42C3E8B}"/>
              </a:ext>
            </a:extLst>
          </p:cNvPr>
          <p:cNvSpPr/>
          <p:nvPr/>
        </p:nvSpPr>
        <p:spPr>
          <a:xfrm>
            <a:off x="4988585" y="720310"/>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1108;p53">
            <a:extLst>
              <a:ext uri="{FF2B5EF4-FFF2-40B4-BE49-F238E27FC236}">
                <a16:creationId xmlns:a16="http://schemas.microsoft.com/office/drawing/2014/main" id="{1A870DEC-1110-4FF8-914C-2CB04A946531}"/>
              </a:ext>
            </a:extLst>
          </p:cNvPr>
          <p:cNvSpPr/>
          <p:nvPr/>
        </p:nvSpPr>
        <p:spPr>
          <a:xfrm>
            <a:off x="5282729" y="720310"/>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1109;p53">
            <a:extLst>
              <a:ext uri="{FF2B5EF4-FFF2-40B4-BE49-F238E27FC236}">
                <a16:creationId xmlns:a16="http://schemas.microsoft.com/office/drawing/2014/main" id="{A4ADEBB7-6B92-4284-A777-A67F4A801000}"/>
              </a:ext>
            </a:extLst>
          </p:cNvPr>
          <p:cNvSpPr/>
          <p:nvPr/>
        </p:nvSpPr>
        <p:spPr>
          <a:xfrm>
            <a:off x="5576874" y="720310"/>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1110;p53">
            <a:extLst>
              <a:ext uri="{FF2B5EF4-FFF2-40B4-BE49-F238E27FC236}">
                <a16:creationId xmlns:a16="http://schemas.microsoft.com/office/drawing/2014/main" id="{4EBF7C4A-E530-42CA-84C3-B2AA39E90CB0}"/>
              </a:ext>
            </a:extLst>
          </p:cNvPr>
          <p:cNvSpPr/>
          <p:nvPr/>
        </p:nvSpPr>
        <p:spPr>
          <a:xfrm>
            <a:off x="5871018" y="720310"/>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1111;p53">
            <a:extLst>
              <a:ext uri="{FF2B5EF4-FFF2-40B4-BE49-F238E27FC236}">
                <a16:creationId xmlns:a16="http://schemas.microsoft.com/office/drawing/2014/main" id="{3752EAD3-8565-4593-B50A-204BD4758D0A}"/>
              </a:ext>
            </a:extLst>
          </p:cNvPr>
          <p:cNvSpPr/>
          <p:nvPr/>
        </p:nvSpPr>
        <p:spPr>
          <a:xfrm>
            <a:off x="4694440" y="104345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1112;p53">
            <a:extLst>
              <a:ext uri="{FF2B5EF4-FFF2-40B4-BE49-F238E27FC236}">
                <a16:creationId xmlns:a16="http://schemas.microsoft.com/office/drawing/2014/main" id="{E8EBF3C2-D72F-4D7C-A909-0A11825DFFB5}"/>
              </a:ext>
            </a:extLst>
          </p:cNvPr>
          <p:cNvSpPr/>
          <p:nvPr/>
        </p:nvSpPr>
        <p:spPr>
          <a:xfrm>
            <a:off x="4988585" y="104345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1113;p53">
            <a:extLst>
              <a:ext uri="{FF2B5EF4-FFF2-40B4-BE49-F238E27FC236}">
                <a16:creationId xmlns:a16="http://schemas.microsoft.com/office/drawing/2014/main" id="{3DD49307-85DC-43D6-9C8F-BC6983C2390B}"/>
              </a:ext>
            </a:extLst>
          </p:cNvPr>
          <p:cNvSpPr/>
          <p:nvPr/>
        </p:nvSpPr>
        <p:spPr>
          <a:xfrm>
            <a:off x="5282729" y="104345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1114;p53">
            <a:extLst>
              <a:ext uri="{FF2B5EF4-FFF2-40B4-BE49-F238E27FC236}">
                <a16:creationId xmlns:a16="http://schemas.microsoft.com/office/drawing/2014/main" id="{51CDFD51-C8F4-4FD1-A5DC-5344A838CD8B}"/>
              </a:ext>
            </a:extLst>
          </p:cNvPr>
          <p:cNvSpPr/>
          <p:nvPr/>
        </p:nvSpPr>
        <p:spPr>
          <a:xfrm>
            <a:off x="5576874" y="104345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1115;p53">
            <a:extLst>
              <a:ext uri="{FF2B5EF4-FFF2-40B4-BE49-F238E27FC236}">
                <a16:creationId xmlns:a16="http://schemas.microsoft.com/office/drawing/2014/main" id="{8CFB8163-3D54-443E-9760-7EBF430BDA02}"/>
              </a:ext>
            </a:extLst>
          </p:cNvPr>
          <p:cNvSpPr/>
          <p:nvPr/>
        </p:nvSpPr>
        <p:spPr>
          <a:xfrm>
            <a:off x="5871018" y="104345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1116;p53">
            <a:extLst>
              <a:ext uri="{FF2B5EF4-FFF2-40B4-BE49-F238E27FC236}">
                <a16:creationId xmlns:a16="http://schemas.microsoft.com/office/drawing/2014/main" id="{83CC6E4D-A28C-417C-8E89-113334243E64}"/>
              </a:ext>
            </a:extLst>
          </p:cNvPr>
          <p:cNvSpPr/>
          <p:nvPr/>
        </p:nvSpPr>
        <p:spPr>
          <a:xfrm>
            <a:off x="4694440" y="1366606"/>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1117;p53">
            <a:extLst>
              <a:ext uri="{FF2B5EF4-FFF2-40B4-BE49-F238E27FC236}">
                <a16:creationId xmlns:a16="http://schemas.microsoft.com/office/drawing/2014/main" id="{C6C34BF0-E95A-43F5-8FEC-16990F174B7A}"/>
              </a:ext>
            </a:extLst>
          </p:cNvPr>
          <p:cNvSpPr/>
          <p:nvPr/>
        </p:nvSpPr>
        <p:spPr>
          <a:xfrm>
            <a:off x="4988585" y="1366606"/>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1118;p53">
            <a:extLst>
              <a:ext uri="{FF2B5EF4-FFF2-40B4-BE49-F238E27FC236}">
                <a16:creationId xmlns:a16="http://schemas.microsoft.com/office/drawing/2014/main" id="{55F99E28-3962-4F85-A8D0-E59122915477}"/>
              </a:ext>
            </a:extLst>
          </p:cNvPr>
          <p:cNvSpPr/>
          <p:nvPr/>
        </p:nvSpPr>
        <p:spPr>
          <a:xfrm>
            <a:off x="5282729" y="1366606"/>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1119;p53">
            <a:extLst>
              <a:ext uri="{FF2B5EF4-FFF2-40B4-BE49-F238E27FC236}">
                <a16:creationId xmlns:a16="http://schemas.microsoft.com/office/drawing/2014/main" id="{D0542401-DAA7-4169-A74C-4C0C485C32FB}"/>
              </a:ext>
            </a:extLst>
          </p:cNvPr>
          <p:cNvSpPr/>
          <p:nvPr/>
        </p:nvSpPr>
        <p:spPr>
          <a:xfrm>
            <a:off x="5576874" y="136660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1120;p53">
            <a:extLst>
              <a:ext uri="{FF2B5EF4-FFF2-40B4-BE49-F238E27FC236}">
                <a16:creationId xmlns:a16="http://schemas.microsoft.com/office/drawing/2014/main" id="{2B55B6EA-1279-4DD1-B136-5DAB83C7E382}"/>
              </a:ext>
            </a:extLst>
          </p:cNvPr>
          <p:cNvSpPr/>
          <p:nvPr/>
        </p:nvSpPr>
        <p:spPr>
          <a:xfrm>
            <a:off x="5871018" y="136660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1121;p53">
            <a:extLst>
              <a:ext uri="{FF2B5EF4-FFF2-40B4-BE49-F238E27FC236}">
                <a16:creationId xmlns:a16="http://schemas.microsoft.com/office/drawing/2014/main" id="{6D5D36E5-8C3C-4080-9159-98122B0F9DFA}"/>
              </a:ext>
            </a:extLst>
          </p:cNvPr>
          <p:cNvSpPr/>
          <p:nvPr/>
        </p:nvSpPr>
        <p:spPr>
          <a:xfrm>
            <a:off x="4694440" y="168975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1122;p53">
            <a:extLst>
              <a:ext uri="{FF2B5EF4-FFF2-40B4-BE49-F238E27FC236}">
                <a16:creationId xmlns:a16="http://schemas.microsoft.com/office/drawing/2014/main" id="{5AB98601-9A91-4CF7-84E4-A8D4AF9F59AE}"/>
              </a:ext>
            </a:extLst>
          </p:cNvPr>
          <p:cNvSpPr/>
          <p:nvPr/>
        </p:nvSpPr>
        <p:spPr>
          <a:xfrm>
            <a:off x="4988585" y="168975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1123;p53">
            <a:extLst>
              <a:ext uri="{FF2B5EF4-FFF2-40B4-BE49-F238E27FC236}">
                <a16:creationId xmlns:a16="http://schemas.microsoft.com/office/drawing/2014/main" id="{0A1FA41A-3517-4CCE-A585-89E3243313C5}"/>
              </a:ext>
            </a:extLst>
          </p:cNvPr>
          <p:cNvSpPr/>
          <p:nvPr/>
        </p:nvSpPr>
        <p:spPr>
          <a:xfrm>
            <a:off x="5282729" y="168975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1124;p53">
            <a:extLst>
              <a:ext uri="{FF2B5EF4-FFF2-40B4-BE49-F238E27FC236}">
                <a16:creationId xmlns:a16="http://schemas.microsoft.com/office/drawing/2014/main" id="{414472BC-5AF8-4024-9E66-0101FD2E240D}"/>
              </a:ext>
            </a:extLst>
          </p:cNvPr>
          <p:cNvSpPr/>
          <p:nvPr/>
        </p:nvSpPr>
        <p:spPr>
          <a:xfrm>
            <a:off x="5576874" y="168975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1125;p53">
            <a:extLst>
              <a:ext uri="{FF2B5EF4-FFF2-40B4-BE49-F238E27FC236}">
                <a16:creationId xmlns:a16="http://schemas.microsoft.com/office/drawing/2014/main" id="{ECA8DB4C-07B4-4351-B308-7145664853D4}"/>
              </a:ext>
            </a:extLst>
          </p:cNvPr>
          <p:cNvSpPr/>
          <p:nvPr/>
        </p:nvSpPr>
        <p:spPr>
          <a:xfrm>
            <a:off x="5871018" y="1689755"/>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1126;p53">
            <a:extLst>
              <a:ext uri="{FF2B5EF4-FFF2-40B4-BE49-F238E27FC236}">
                <a16:creationId xmlns:a16="http://schemas.microsoft.com/office/drawing/2014/main" id="{F6E03C1D-0C4F-4189-8413-D51F57FF2BBC}"/>
              </a:ext>
            </a:extLst>
          </p:cNvPr>
          <p:cNvSpPr/>
          <p:nvPr/>
        </p:nvSpPr>
        <p:spPr>
          <a:xfrm>
            <a:off x="4694440" y="1996239"/>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1127;p53">
            <a:extLst>
              <a:ext uri="{FF2B5EF4-FFF2-40B4-BE49-F238E27FC236}">
                <a16:creationId xmlns:a16="http://schemas.microsoft.com/office/drawing/2014/main" id="{B84E1789-5893-477D-928F-834F0E1D4E88}"/>
              </a:ext>
            </a:extLst>
          </p:cNvPr>
          <p:cNvSpPr/>
          <p:nvPr/>
        </p:nvSpPr>
        <p:spPr>
          <a:xfrm>
            <a:off x="4988585" y="199623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1128;p53">
            <a:extLst>
              <a:ext uri="{FF2B5EF4-FFF2-40B4-BE49-F238E27FC236}">
                <a16:creationId xmlns:a16="http://schemas.microsoft.com/office/drawing/2014/main" id="{3DAE18FB-6ADE-4BBF-BF9E-03CA288B52F0}"/>
              </a:ext>
            </a:extLst>
          </p:cNvPr>
          <p:cNvSpPr/>
          <p:nvPr/>
        </p:nvSpPr>
        <p:spPr>
          <a:xfrm>
            <a:off x="5282729" y="199623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1129;p53">
            <a:extLst>
              <a:ext uri="{FF2B5EF4-FFF2-40B4-BE49-F238E27FC236}">
                <a16:creationId xmlns:a16="http://schemas.microsoft.com/office/drawing/2014/main" id="{42A689D3-A9EF-4D3E-B3B0-34C42EC64089}"/>
              </a:ext>
            </a:extLst>
          </p:cNvPr>
          <p:cNvSpPr/>
          <p:nvPr/>
        </p:nvSpPr>
        <p:spPr>
          <a:xfrm>
            <a:off x="5576874" y="199623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1130;p53">
            <a:extLst>
              <a:ext uri="{FF2B5EF4-FFF2-40B4-BE49-F238E27FC236}">
                <a16:creationId xmlns:a16="http://schemas.microsoft.com/office/drawing/2014/main" id="{EBAA9BB8-854C-4226-94E2-5B699E479137}"/>
              </a:ext>
            </a:extLst>
          </p:cNvPr>
          <p:cNvSpPr/>
          <p:nvPr/>
        </p:nvSpPr>
        <p:spPr>
          <a:xfrm>
            <a:off x="5871018" y="1996239"/>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1131;p53">
            <a:extLst>
              <a:ext uri="{FF2B5EF4-FFF2-40B4-BE49-F238E27FC236}">
                <a16:creationId xmlns:a16="http://schemas.microsoft.com/office/drawing/2014/main" id="{5C766298-3A09-44F8-8C57-D416AD8D5E3F}"/>
              </a:ext>
            </a:extLst>
          </p:cNvPr>
          <p:cNvSpPr/>
          <p:nvPr/>
        </p:nvSpPr>
        <p:spPr>
          <a:xfrm>
            <a:off x="4694440" y="2302723"/>
            <a:ext cx="260100" cy="2802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1132;p53">
            <a:extLst>
              <a:ext uri="{FF2B5EF4-FFF2-40B4-BE49-F238E27FC236}">
                <a16:creationId xmlns:a16="http://schemas.microsoft.com/office/drawing/2014/main" id="{091B9968-92FB-4FDE-A52D-6075DBEFE6A9}"/>
              </a:ext>
            </a:extLst>
          </p:cNvPr>
          <p:cNvSpPr/>
          <p:nvPr/>
        </p:nvSpPr>
        <p:spPr>
          <a:xfrm>
            <a:off x="4988585" y="2302723"/>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1133;p53">
            <a:extLst>
              <a:ext uri="{FF2B5EF4-FFF2-40B4-BE49-F238E27FC236}">
                <a16:creationId xmlns:a16="http://schemas.microsoft.com/office/drawing/2014/main" id="{9D7BF9E2-801C-45F9-8DD3-F2BB66DA213D}"/>
              </a:ext>
            </a:extLst>
          </p:cNvPr>
          <p:cNvSpPr/>
          <p:nvPr/>
        </p:nvSpPr>
        <p:spPr>
          <a:xfrm>
            <a:off x="5282729" y="2302723"/>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1134;p53">
            <a:extLst>
              <a:ext uri="{FF2B5EF4-FFF2-40B4-BE49-F238E27FC236}">
                <a16:creationId xmlns:a16="http://schemas.microsoft.com/office/drawing/2014/main" id="{EBBDFB66-F6D6-49EE-AE73-A1DD22BD5CAF}"/>
              </a:ext>
            </a:extLst>
          </p:cNvPr>
          <p:cNvSpPr/>
          <p:nvPr/>
        </p:nvSpPr>
        <p:spPr>
          <a:xfrm>
            <a:off x="5576874" y="2302723"/>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1135;p53">
            <a:extLst>
              <a:ext uri="{FF2B5EF4-FFF2-40B4-BE49-F238E27FC236}">
                <a16:creationId xmlns:a16="http://schemas.microsoft.com/office/drawing/2014/main" id="{F8CA48B6-A37B-4D23-8CA3-EE171C5121BA}"/>
              </a:ext>
            </a:extLst>
          </p:cNvPr>
          <p:cNvSpPr/>
          <p:nvPr/>
        </p:nvSpPr>
        <p:spPr>
          <a:xfrm>
            <a:off x="5871018" y="230272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1136;p53">
            <a:extLst>
              <a:ext uri="{FF2B5EF4-FFF2-40B4-BE49-F238E27FC236}">
                <a16:creationId xmlns:a16="http://schemas.microsoft.com/office/drawing/2014/main" id="{E36F8277-7E80-47FD-9393-794D7D50BD30}"/>
              </a:ext>
            </a:extLst>
          </p:cNvPr>
          <p:cNvSpPr/>
          <p:nvPr/>
        </p:nvSpPr>
        <p:spPr>
          <a:xfrm>
            <a:off x="4694440" y="260920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1137;p53">
            <a:extLst>
              <a:ext uri="{FF2B5EF4-FFF2-40B4-BE49-F238E27FC236}">
                <a16:creationId xmlns:a16="http://schemas.microsoft.com/office/drawing/2014/main" id="{5EB501CA-F372-48D5-936D-799D7BF6A1F0}"/>
              </a:ext>
            </a:extLst>
          </p:cNvPr>
          <p:cNvSpPr/>
          <p:nvPr/>
        </p:nvSpPr>
        <p:spPr>
          <a:xfrm>
            <a:off x="4988585" y="260920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1138;p53">
            <a:extLst>
              <a:ext uri="{FF2B5EF4-FFF2-40B4-BE49-F238E27FC236}">
                <a16:creationId xmlns:a16="http://schemas.microsoft.com/office/drawing/2014/main" id="{85161492-3343-4E91-9F1B-246A870DE8B3}"/>
              </a:ext>
            </a:extLst>
          </p:cNvPr>
          <p:cNvSpPr/>
          <p:nvPr/>
        </p:nvSpPr>
        <p:spPr>
          <a:xfrm>
            <a:off x="5282729" y="2609208"/>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1139;p53">
            <a:extLst>
              <a:ext uri="{FF2B5EF4-FFF2-40B4-BE49-F238E27FC236}">
                <a16:creationId xmlns:a16="http://schemas.microsoft.com/office/drawing/2014/main" id="{4ABB5B06-075B-47D0-A43D-5AB49F03F62B}"/>
              </a:ext>
            </a:extLst>
          </p:cNvPr>
          <p:cNvSpPr/>
          <p:nvPr/>
        </p:nvSpPr>
        <p:spPr>
          <a:xfrm>
            <a:off x="5576874" y="260920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1140;p53">
            <a:extLst>
              <a:ext uri="{FF2B5EF4-FFF2-40B4-BE49-F238E27FC236}">
                <a16:creationId xmlns:a16="http://schemas.microsoft.com/office/drawing/2014/main" id="{C0E7DFFD-9056-4A47-9C14-B8ED5B89191D}"/>
              </a:ext>
            </a:extLst>
          </p:cNvPr>
          <p:cNvSpPr/>
          <p:nvPr/>
        </p:nvSpPr>
        <p:spPr>
          <a:xfrm>
            <a:off x="5871018" y="260920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E30AE318-7D16-4DE6-A31E-D6F3ACA78276}"/>
              </a:ext>
            </a:extLst>
          </p:cNvPr>
          <p:cNvSpPr txBox="1"/>
          <p:nvPr/>
        </p:nvSpPr>
        <p:spPr>
          <a:xfrm rot="16200000">
            <a:off x="1600947" y="1669888"/>
            <a:ext cx="1161055" cy="369332"/>
          </a:xfrm>
          <a:prstGeom prst="rect">
            <a:avLst/>
          </a:prstGeom>
          <a:noFill/>
        </p:spPr>
        <p:txBody>
          <a:bodyPr wrap="square" rtlCol="0">
            <a:spAutoFit/>
          </a:bodyPr>
          <a:lstStyle/>
          <a:p>
            <a:r>
              <a:rPr lang="en-US" b="1" dirty="0"/>
              <a:t>4 BIT FLIP</a:t>
            </a:r>
            <a:endParaRPr lang="en-IN" b="1" dirty="0"/>
          </a:p>
        </p:txBody>
      </p:sp>
      <p:sp>
        <p:nvSpPr>
          <p:cNvPr id="264" name="TextBox 263">
            <a:extLst>
              <a:ext uri="{FF2B5EF4-FFF2-40B4-BE49-F238E27FC236}">
                <a16:creationId xmlns:a16="http://schemas.microsoft.com/office/drawing/2014/main" id="{E31C681A-BE34-44A1-B438-7BB85CA5059F}"/>
              </a:ext>
            </a:extLst>
          </p:cNvPr>
          <p:cNvSpPr txBox="1"/>
          <p:nvPr/>
        </p:nvSpPr>
        <p:spPr>
          <a:xfrm rot="16200000">
            <a:off x="3945348" y="1645189"/>
            <a:ext cx="1161055" cy="369332"/>
          </a:xfrm>
          <a:prstGeom prst="rect">
            <a:avLst/>
          </a:prstGeom>
          <a:noFill/>
        </p:spPr>
        <p:txBody>
          <a:bodyPr wrap="square" rtlCol="0">
            <a:spAutoFit/>
          </a:bodyPr>
          <a:lstStyle/>
          <a:p>
            <a:r>
              <a:rPr lang="en-US" b="1" dirty="0"/>
              <a:t>5 BIT FLIP</a:t>
            </a:r>
            <a:endParaRPr lang="en-IN" b="1" dirty="0"/>
          </a:p>
        </p:txBody>
      </p:sp>
      <p:sp>
        <p:nvSpPr>
          <p:cNvPr id="265" name="TextBox 264">
            <a:extLst>
              <a:ext uri="{FF2B5EF4-FFF2-40B4-BE49-F238E27FC236}">
                <a16:creationId xmlns:a16="http://schemas.microsoft.com/office/drawing/2014/main" id="{4AD35C10-A480-47FB-A915-99955FF6604E}"/>
              </a:ext>
            </a:extLst>
          </p:cNvPr>
          <p:cNvSpPr txBox="1"/>
          <p:nvPr/>
        </p:nvSpPr>
        <p:spPr>
          <a:xfrm rot="16200000">
            <a:off x="6270405" y="1623761"/>
            <a:ext cx="1161055" cy="369332"/>
          </a:xfrm>
          <a:prstGeom prst="rect">
            <a:avLst/>
          </a:prstGeom>
          <a:noFill/>
        </p:spPr>
        <p:txBody>
          <a:bodyPr wrap="square" rtlCol="0">
            <a:spAutoFit/>
          </a:bodyPr>
          <a:lstStyle/>
          <a:p>
            <a:r>
              <a:rPr lang="en-US" b="1" dirty="0"/>
              <a:t>6 BIT FLIP</a:t>
            </a:r>
            <a:endParaRPr lang="en-IN" b="1" dirty="0"/>
          </a:p>
        </p:txBody>
      </p:sp>
      <p:sp>
        <p:nvSpPr>
          <p:cNvPr id="266" name="TextBox 265">
            <a:extLst>
              <a:ext uri="{FF2B5EF4-FFF2-40B4-BE49-F238E27FC236}">
                <a16:creationId xmlns:a16="http://schemas.microsoft.com/office/drawing/2014/main" id="{54D63FB6-B4C1-4FB5-9ADE-18CD1C57D8CE}"/>
              </a:ext>
            </a:extLst>
          </p:cNvPr>
          <p:cNvSpPr txBox="1"/>
          <p:nvPr/>
        </p:nvSpPr>
        <p:spPr>
          <a:xfrm rot="16200000">
            <a:off x="-73298" y="4468137"/>
            <a:ext cx="1161055" cy="369332"/>
          </a:xfrm>
          <a:prstGeom prst="rect">
            <a:avLst/>
          </a:prstGeom>
          <a:noFill/>
        </p:spPr>
        <p:txBody>
          <a:bodyPr wrap="square" rtlCol="0">
            <a:spAutoFit/>
          </a:bodyPr>
          <a:lstStyle/>
          <a:p>
            <a:r>
              <a:rPr lang="en-US" b="1" dirty="0"/>
              <a:t>7 BIT FLIP</a:t>
            </a:r>
            <a:endParaRPr lang="en-IN" b="1" dirty="0"/>
          </a:p>
        </p:txBody>
      </p:sp>
      <p:sp>
        <p:nvSpPr>
          <p:cNvPr id="267" name="TextBox 266">
            <a:extLst>
              <a:ext uri="{FF2B5EF4-FFF2-40B4-BE49-F238E27FC236}">
                <a16:creationId xmlns:a16="http://schemas.microsoft.com/office/drawing/2014/main" id="{19866486-08C3-45F0-A823-FC4CA9D4BE76}"/>
              </a:ext>
            </a:extLst>
          </p:cNvPr>
          <p:cNvSpPr txBox="1"/>
          <p:nvPr/>
        </p:nvSpPr>
        <p:spPr>
          <a:xfrm rot="16200000">
            <a:off x="2227169" y="4231537"/>
            <a:ext cx="1161055" cy="369332"/>
          </a:xfrm>
          <a:prstGeom prst="rect">
            <a:avLst/>
          </a:prstGeom>
          <a:noFill/>
        </p:spPr>
        <p:txBody>
          <a:bodyPr wrap="square" rtlCol="0">
            <a:spAutoFit/>
          </a:bodyPr>
          <a:lstStyle/>
          <a:p>
            <a:r>
              <a:rPr lang="en-US" b="1" dirty="0"/>
              <a:t>8 BIT FLIP</a:t>
            </a:r>
            <a:endParaRPr lang="en-IN" b="1" dirty="0"/>
          </a:p>
        </p:txBody>
      </p:sp>
      <p:sp>
        <p:nvSpPr>
          <p:cNvPr id="268" name="TextBox 267">
            <a:extLst>
              <a:ext uri="{FF2B5EF4-FFF2-40B4-BE49-F238E27FC236}">
                <a16:creationId xmlns:a16="http://schemas.microsoft.com/office/drawing/2014/main" id="{DB895381-C700-465A-987F-E66F5313CE13}"/>
              </a:ext>
            </a:extLst>
          </p:cNvPr>
          <p:cNvSpPr txBox="1"/>
          <p:nvPr/>
        </p:nvSpPr>
        <p:spPr>
          <a:xfrm>
            <a:off x="2079720" y="2956256"/>
            <a:ext cx="2160967" cy="584775"/>
          </a:xfrm>
          <a:prstGeom prst="rect">
            <a:avLst/>
          </a:prstGeom>
          <a:noFill/>
        </p:spPr>
        <p:txBody>
          <a:bodyPr wrap="square" rtlCol="0">
            <a:spAutoFit/>
          </a:bodyPr>
          <a:lstStyle/>
          <a:p>
            <a:pPr algn="ctr"/>
            <a:r>
              <a:rPr lang="en-US" sz="1600" b="1" dirty="0"/>
              <a:t>Correct Prob. = 0.913</a:t>
            </a:r>
          </a:p>
          <a:p>
            <a:pPr algn="ctr"/>
            <a:r>
              <a:rPr lang="en-US" sz="1600" b="1" dirty="0"/>
              <a:t>Wrong Prob. = 0.087</a:t>
            </a:r>
            <a:endParaRPr lang="en-IN" sz="1600" b="1" dirty="0"/>
          </a:p>
        </p:txBody>
      </p:sp>
      <p:sp>
        <p:nvSpPr>
          <p:cNvPr id="269" name="TextBox 268">
            <a:extLst>
              <a:ext uri="{FF2B5EF4-FFF2-40B4-BE49-F238E27FC236}">
                <a16:creationId xmlns:a16="http://schemas.microsoft.com/office/drawing/2014/main" id="{3F6091C9-125F-4615-8D8C-41321B0C3D13}"/>
              </a:ext>
            </a:extLst>
          </p:cNvPr>
          <p:cNvSpPr txBox="1"/>
          <p:nvPr/>
        </p:nvSpPr>
        <p:spPr>
          <a:xfrm>
            <a:off x="4342747" y="2919720"/>
            <a:ext cx="2160967" cy="584775"/>
          </a:xfrm>
          <a:prstGeom prst="rect">
            <a:avLst/>
          </a:prstGeom>
          <a:noFill/>
        </p:spPr>
        <p:txBody>
          <a:bodyPr wrap="square" rtlCol="0">
            <a:spAutoFit/>
          </a:bodyPr>
          <a:lstStyle/>
          <a:p>
            <a:pPr algn="ctr"/>
            <a:r>
              <a:rPr lang="en-US" sz="1600" b="1" dirty="0"/>
              <a:t>Correct Prob. = 0.7942</a:t>
            </a:r>
          </a:p>
          <a:p>
            <a:pPr algn="ctr"/>
            <a:r>
              <a:rPr lang="en-US" sz="1600" b="1" dirty="0"/>
              <a:t>Wrong Prob. = 0.2058</a:t>
            </a:r>
            <a:endParaRPr lang="en-IN" sz="1600" b="1" dirty="0"/>
          </a:p>
        </p:txBody>
      </p:sp>
      <p:sp>
        <p:nvSpPr>
          <p:cNvPr id="270" name="TextBox 269">
            <a:extLst>
              <a:ext uri="{FF2B5EF4-FFF2-40B4-BE49-F238E27FC236}">
                <a16:creationId xmlns:a16="http://schemas.microsoft.com/office/drawing/2014/main" id="{B4EF8B17-4E45-4F98-B2FB-6B3ECA2A2274}"/>
              </a:ext>
            </a:extLst>
          </p:cNvPr>
          <p:cNvSpPr txBox="1"/>
          <p:nvPr/>
        </p:nvSpPr>
        <p:spPr>
          <a:xfrm>
            <a:off x="6783542" y="2919840"/>
            <a:ext cx="2160967" cy="584775"/>
          </a:xfrm>
          <a:prstGeom prst="rect">
            <a:avLst/>
          </a:prstGeom>
          <a:noFill/>
        </p:spPr>
        <p:txBody>
          <a:bodyPr wrap="square" rtlCol="0">
            <a:spAutoFit/>
          </a:bodyPr>
          <a:lstStyle/>
          <a:p>
            <a:pPr algn="ctr"/>
            <a:r>
              <a:rPr lang="en-US" sz="1600" b="1" dirty="0"/>
              <a:t>Correct Prob. = 0.7077</a:t>
            </a:r>
          </a:p>
          <a:p>
            <a:pPr algn="ctr"/>
            <a:r>
              <a:rPr lang="en-US" sz="1600" b="1" dirty="0"/>
              <a:t>Wrong Prob. = 0.2923</a:t>
            </a:r>
            <a:endParaRPr lang="en-IN" sz="1600" b="1" dirty="0"/>
          </a:p>
        </p:txBody>
      </p:sp>
      <p:sp>
        <p:nvSpPr>
          <p:cNvPr id="271" name="TextBox 270">
            <a:extLst>
              <a:ext uri="{FF2B5EF4-FFF2-40B4-BE49-F238E27FC236}">
                <a16:creationId xmlns:a16="http://schemas.microsoft.com/office/drawing/2014/main" id="{C76F5617-1933-4D0F-896C-5604EB856C3B}"/>
              </a:ext>
            </a:extLst>
          </p:cNvPr>
          <p:cNvSpPr txBox="1"/>
          <p:nvPr/>
        </p:nvSpPr>
        <p:spPr>
          <a:xfrm>
            <a:off x="363585" y="5895406"/>
            <a:ext cx="2160967" cy="584775"/>
          </a:xfrm>
          <a:prstGeom prst="rect">
            <a:avLst/>
          </a:prstGeom>
          <a:noFill/>
        </p:spPr>
        <p:txBody>
          <a:bodyPr wrap="square" rtlCol="0">
            <a:spAutoFit/>
          </a:bodyPr>
          <a:lstStyle/>
          <a:p>
            <a:pPr algn="ctr"/>
            <a:r>
              <a:rPr lang="en-US" sz="1600" b="1" dirty="0"/>
              <a:t>Correct Prob. = 0.5923</a:t>
            </a:r>
          </a:p>
          <a:p>
            <a:pPr algn="ctr"/>
            <a:r>
              <a:rPr lang="en-US" sz="1600" b="1" dirty="0"/>
              <a:t>Wrong Prob. = 0.4077</a:t>
            </a:r>
            <a:endParaRPr lang="en-IN" sz="1600" b="1" dirty="0"/>
          </a:p>
        </p:txBody>
      </p:sp>
      <p:sp>
        <p:nvSpPr>
          <p:cNvPr id="272" name="TextBox 271">
            <a:extLst>
              <a:ext uri="{FF2B5EF4-FFF2-40B4-BE49-F238E27FC236}">
                <a16:creationId xmlns:a16="http://schemas.microsoft.com/office/drawing/2014/main" id="{17128ED3-6474-4BDB-B65D-108960E80CD8}"/>
              </a:ext>
            </a:extLst>
          </p:cNvPr>
          <p:cNvSpPr txBox="1"/>
          <p:nvPr/>
        </p:nvSpPr>
        <p:spPr>
          <a:xfrm>
            <a:off x="2614116" y="5899186"/>
            <a:ext cx="2160967" cy="584775"/>
          </a:xfrm>
          <a:prstGeom prst="rect">
            <a:avLst/>
          </a:prstGeom>
          <a:noFill/>
        </p:spPr>
        <p:txBody>
          <a:bodyPr wrap="square" rtlCol="0">
            <a:spAutoFit/>
          </a:bodyPr>
          <a:lstStyle/>
          <a:p>
            <a:pPr algn="ctr"/>
            <a:r>
              <a:rPr lang="en-US" sz="1600" b="1" dirty="0"/>
              <a:t>Correct Prob. = 0.4635</a:t>
            </a:r>
          </a:p>
          <a:p>
            <a:pPr algn="ctr"/>
            <a:r>
              <a:rPr lang="en-US" sz="1600" b="1" dirty="0"/>
              <a:t>Wrong Prob. = 0.5365</a:t>
            </a:r>
            <a:endParaRPr lang="en-IN" sz="1600" b="1" dirty="0"/>
          </a:p>
        </p:txBody>
      </p:sp>
      <p:sp>
        <p:nvSpPr>
          <p:cNvPr id="273" name="TextBox 272">
            <a:extLst>
              <a:ext uri="{FF2B5EF4-FFF2-40B4-BE49-F238E27FC236}">
                <a16:creationId xmlns:a16="http://schemas.microsoft.com/office/drawing/2014/main" id="{FD365B7A-9BA1-4F42-9FAC-6973B2AD5339}"/>
              </a:ext>
            </a:extLst>
          </p:cNvPr>
          <p:cNvSpPr txBox="1"/>
          <p:nvPr/>
        </p:nvSpPr>
        <p:spPr>
          <a:xfrm>
            <a:off x="183245" y="2906429"/>
            <a:ext cx="1425129" cy="369332"/>
          </a:xfrm>
          <a:prstGeom prst="rect">
            <a:avLst/>
          </a:prstGeom>
          <a:noFill/>
        </p:spPr>
        <p:txBody>
          <a:bodyPr wrap="square" rtlCol="0">
            <a:spAutoFit/>
          </a:bodyPr>
          <a:lstStyle/>
          <a:p>
            <a:pPr algn="ctr"/>
            <a:r>
              <a:rPr lang="en-US" b="1" dirty="0"/>
              <a:t>ORIGINAL</a:t>
            </a:r>
            <a:endParaRPr lang="en-IN" b="1" dirty="0"/>
          </a:p>
        </p:txBody>
      </p:sp>
      <p:sp>
        <p:nvSpPr>
          <p:cNvPr id="8" name="TextBox 7">
            <a:extLst>
              <a:ext uri="{FF2B5EF4-FFF2-40B4-BE49-F238E27FC236}">
                <a16:creationId xmlns:a16="http://schemas.microsoft.com/office/drawing/2014/main" id="{C5F2A4CB-A971-4F8A-BDBF-44222167DED6}"/>
              </a:ext>
            </a:extLst>
          </p:cNvPr>
          <p:cNvSpPr txBox="1"/>
          <p:nvPr/>
        </p:nvSpPr>
        <p:spPr>
          <a:xfrm>
            <a:off x="4710542" y="3771850"/>
            <a:ext cx="4249437" cy="1200329"/>
          </a:xfrm>
          <a:prstGeom prst="rect">
            <a:avLst/>
          </a:prstGeom>
          <a:solidFill>
            <a:schemeClr val="accent4">
              <a:lumMod val="60000"/>
              <a:lumOff val="40000"/>
            </a:schemeClr>
          </a:solidFill>
        </p:spPr>
        <p:txBody>
          <a:bodyPr wrap="square" rtlCol="0">
            <a:spAutoFit/>
          </a:bodyPr>
          <a:lstStyle/>
          <a:p>
            <a:r>
              <a:rPr lang="en-US" dirty="0"/>
              <a:t>Test Data with mix noises varying from 4-bit  to 8-bit Results:</a:t>
            </a:r>
          </a:p>
          <a:p>
            <a:pPr algn="ctr"/>
            <a:r>
              <a:rPr lang="en-US" dirty="0"/>
              <a:t>Correct Prob. = 0.7203</a:t>
            </a:r>
          </a:p>
          <a:p>
            <a:pPr algn="ctr"/>
            <a:r>
              <a:rPr lang="en-US" dirty="0"/>
              <a:t>Wrong Prob. = 0.2797</a:t>
            </a:r>
            <a:endParaRPr lang="en-IN" dirty="0"/>
          </a:p>
        </p:txBody>
      </p:sp>
      <p:sp>
        <p:nvSpPr>
          <p:cNvPr id="274" name="TextBox 273">
            <a:extLst>
              <a:ext uri="{FF2B5EF4-FFF2-40B4-BE49-F238E27FC236}">
                <a16:creationId xmlns:a16="http://schemas.microsoft.com/office/drawing/2014/main" id="{D8B76942-B4E7-44FA-8912-87227CA0B92B}"/>
              </a:ext>
            </a:extLst>
          </p:cNvPr>
          <p:cNvSpPr txBox="1"/>
          <p:nvPr/>
        </p:nvSpPr>
        <p:spPr>
          <a:xfrm>
            <a:off x="4710542" y="5417613"/>
            <a:ext cx="4249437" cy="923330"/>
          </a:xfrm>
          <a:prstGeom prst="rect">
            <a:avLst/>
          </a:prstGeom>
          <a:solidFill>
            <a:schemeClr val="accent6">
              <a:lumMod val="60000"/>
              <a:lumOff val="40000"/>
            </a:schemeClr>
          </a:solidFill>
        </p:spPr>
        <p:txBody>
          <a:bodyPr wrap="square" rtlCol="0">
            <a:spAutoFit/>
          </a:bodyPr>
          <a:lstStyle/>
          <a:p>
            <a:pPr marL="285750" indent="-285750">
              <a:buFont typeface="Arial" panose="020B0604020202020204" pitchFamily="34" charset="0"/>
              <a:buChar char="•"/>
            </a:pPr>
            <a:r>
              <a:rPr lang="en-US" dirty="0"/>
              <a:t>On an average up to 6-bit noise are decently handled by the ANN</a:t>
            </a:r>
          </a:p>
          <a:p>
            <a:pPr marL="285750" indent="-285750">
              <a:buFont typeface="Arial" panose="020B0604020202020204" pitchFamily="34" charset="0"/>
              <a:buChar char="•"/>
            </a:pPr>
            <a:r>
              <a:rPr lang="en-US" dirty="0"/>
              <a:t>8-Bit noise results in low accuracy</a:t>
            </a:r>
            <a:endParaRPr lang="en-IN" dirty="0"/>
          </a:p>
        </p:txBody>
      </p:sp>
    </p:spTree>
    <p:extLst>
      <p:ext uri="{BB962C8B-B14F-4D97-AF65-F5344CB8AC3E}">
        <p14:creationId xmlns:p14="http://schemas.microsoft.com/office/powerpoint/2010/main" val="4041087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330F-745A-433E-A9D2-B62E5FBB0A34}"/>
              </a:ext>
            </a:extLst>
          </p:cNvPr>
          <p:cNvSpPr>
            <a:spLocks noGrp="1"/>
          </p:cNvSpPr>
          <p:nvPr>
            <p:ph type="title"/>
          </p:nvPr>
        </p:nvSpPr>
        <p:spPr/>
        <p:txBody>
          <a:bodyPr/>
          <a:lstStyle/>
          <a:p>
            <a:r>
              <a:rPr lang="en-IN" dirty="0"/>
              <a:t>Spintronics: Spin-Electronics</a:t>
            </a:r>
          </a:p>
        </p:txBody>
      </p:sp>
      <p:sp>
        <p:nvSpPr>
          <p:cNvPr id="3" name="Date Placeholder 2">
            <a:extLst>
              <a:ext uri="{FF2B5EF4-FFF2-40B4-BE49-F238E27FC236}">
                <a16:creationId xmlns:a16="http://schemas.microsoft.com/office/drawing/2014/main" id="{BA617421-E860-4DFE-8BC2-FF31ACC8590A}"/>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FEC7C6E2-DF83-4CFF-92E1-6B836C99A42D}"/>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AC7FDC67-4D35-4E74-B474-6DD3B9663976}"/>
              </a:ext>
            </a:extLst>
          </p:cNvPr>
          <p:cNvSpPr>
            <a:spLocks noGrp="1"/>
          </p:cNvSpPr>
          <p:nvPr>
            <p:ph type="sldNum" sz="quarter" idx="12"/>
          </p:nvPr>
        </p:nvSpPr>
        <p:spPr/>
        <p:txBody>
          <a:bodyPr/>
          <a:lstStyle/>
          <a:p>
            <a:fld id="{8E7B0F21-D4CD-49F4-A017-610E9F53B950}" type="slidenum">
              <a:rPr lang="en-IN" smtClean="0"/>
              <a:pPr/>
              <a:t>23</a:t>
            </a:fld>
            <a:endParaRPr lang="en-IN" dirty="0"/>
          </a:p>
        </p:txBody>
      </p:sp>
      <p:sp>
        <p:nvSpPr>
          <p:cNvPr id="7" name="Arrow: Up 6">
            <a:extLst>
              <a:ext uri="{FF2B5EF4-FFF2-40B4-BE49-F238E27FC236}">
                <a16:creationId xmlns:a16="http://schemas.microsoft.com/office/drawing/2014/main" id="{7D648B0D-DB11-4CF5-9D5A-20DBE1789455}"/>
              </a:ext>
            </a:extLst>
          </p:cNvPr>
          <p:cNvSpPr/>
          <p:nvPr/>
        </p:nvSpPr>
        <p:spPr>
          <a:xfrm>
            <a:off x="7227277" y="958361"/>
            <a:ext cx="281354" cy="12836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2815D82-64A4-4894-ACA1-5E10399BF5BA}"/>
              </a:ext>
            </a:extLst>
          </p:cNvPr>
          <p:cNvSpPr/>
          <p:nvPr/>
        </p:nvSpPr>
        <p:spPr>
          <a:xfrm>
            <a:off x="7104185" y="1336429"/>
            <a:ext cx="527538" cy="527539"/>
          </a:xfrm>
          <a:prstGeom prst="ellipse">
            <a:avLst/>
          </a:prstGeom>
          <a:solidFill>
            <a:srgbClr val="FF0000"/>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CD70C4C7-B2AA-4E0F-A03D-777F62B00C89}"/>
              </a:ext>
            </a:extLst>
          </p:cNvPr>
          <p:cNvSpPr txBox="1"/>
          <p:nvPr/>
        </p:nvSpPr>
        <p:spPr>
          <a:xfrm>
            <a:off x="6704135" y="2242036"/>
            <a:ext cx="1327638" cy="461665"/>
          </a:xfrm>
          <a:prstGeom prst="rect">
            <a:avLst/>
          </a:prstGeom>
          <a:noFill/>
        </p:spPr>
        <p:txBody>
          <a:bodyPr wrap="square" rtlCol="0">
            <a:spAutoFit/>
          </a:bodyPr>
          <a:lstStyle/>
          <a:p>
            <a:pPr algn="ctr"/>
            <a:r>
              <a:rPr lang="en-IN" sz="2400" dirty="0"/>
              <a:t>Electron</a:t>
            </a:r>
          </a:p>
        </p:txBody>
      </p:sp>
      <p:sp>
        <p:nvSpPr>
          <p:cNvPr id="14" name="TextBox 13">
            <a:extLst>
              <a:ext uri="{FF2B5EF4-FFF2-40B4-BE49-F238E27FC236}">
                <a16:creationId xmlns:a16="http://schemas.microsoft.com/office/drawing/2014/main" id="{3AD06104-729B-4F6A-8957-1BB731AE3545}"/>
              </a:ext>
            </a:extLst>
          </p:cNvPr>
          <p:cNvSpPr txBox="1"/>
          <p:nvPr/>
        </p:nvSpPr>
        <p:spPr>
          <a:xfrm>
            <a:off x="6310678" y="2699371"/>
            <a:ext cx="2657475" cy="1107996"/>
          </a:xfrm>
          <a:prstGeom prst="rect">
            <a:avLst/>
          </a:prstGeom>
          <a:solidFill>
            <a:schemeClr val="accent4">
              <a:lumMod val="60000"/>
              <a:lumOff val="40000"/>
            </a:schemeClr>
          </a:solidFill>
        </p:spPr>
        <p:txBody>
          <a:bodyPr wrap="square" rtlCol="0">
            <a:spAutoFit/>
          </a:bodyPr>
          <a:lstStyle/>
          <a:p>
            <a:pPr algn="just"/>
            <a:r>
              <a:rPr lang="en-IN" sz="2200" dirty="0"/>
              <a:t>Apart from having charge, electron also has a spin</a:t>
            </a:r>
          </a:p>
        </p:txBody>
      </p:sp>
      <p:sp>
        <p:nvSpPr>
          <p:cNvPr id="15" name="TextBox 14">
            <a:extLst>
              <a:ext uri="{FF2B5EF4-FFF2-40B4-BE49-F238E27FC236}">
                <a16:creationId xmlns:a16="http://schemas.microsoft.com/office/drawing/2014/main" id="{8A476D61-6E35-46F8-B8FC-F187AA6E682F}"/>
              </a:ext>
            </a:extLst>
          </p:cNvPr>
          <p:cNvSpPr txBox="1"/>
          <p:nvPr/>
        </p:nvSpPr>
        <p:spPr>
          <a:xfrm>
            <a:off x="359380" y="1622054"/>
            <a:ext cx="3288323" cy="461665"/>
          </a:xfrm>
          <a:prstGeom prst="rect">
            <a:avLst/>
          </a:prstGeom>
          <a:solidFill>
            <a:schemeClr val="accent5">
              <a:lumMod val="60000"/>
              <a:lumOff val="40000"/>
            </a:schemeClr>
          </a:solidFill>
        </p:spPr>
        <p:txBody>
          <a:bodyPr wrap="square" rtlCol="0">
            <a:spAutoFit/>
          </a:bodyPr>
          <a:lstStyle/>
          <a:p>
            <a:pPr algn="just"/>
            <a:r>
              <a:rPr lang="en-IN" sz="2400" dirty="0"/>
              <a:t>Spin Up (↑) / Down (↓)</a:t>
            </a:r>
          </a:p>
        </p:txBody>
      </p:sp>
      <p:sp>
        <p:nvSpPr>
          <p:cNvPr id="16" name="TextBox 15">
            <a:extLst>
              <a:ext uri="{FF2B5EF4-FFF2-40B4-BE49-F238E27FC236}">
                <a16:creationId xmlns:a16="http://schemas.microsoft.com/office/drawing/2014/main" id="{851CECED-B496-430D-8CA6-D4EEA3D535AD}"/>
              </a:ext>
            </a:extLst>
          </p:cNvPr>
          <p:cNvSpPr txBox="1"/>
          <p:nvPr/>
        </p:nvSpPr>
        <p:spPr>
          <a:xfrm>
            <a:off x="400049" y="2472868"/>
            <a:ext cx="5176471" cy="1692771"/>
          </a:xfrm>
          <a:prstGeom prst="rect">
            <a:avLst/>
          </a:prstGeom>
          <a:solidFill>
            <a:schemeClr val="accent6">
              <a:lumMod val="60000"/>
              <a:lumOff val="40000"/>
            </a:schemeClr>
          </a:solidFill>
        </p:spPr>
        <p:txBody>
          <a:bodyPr wrap="square" rtlCol="0">
            <a:spAutoFit/>
          </a:bodyPr>
          <a:lstStyle/>
          <a:p>
            <a:pPr algn="just"/>
            <a:r>
              <a:rPr lang="en-IN" sz="2200" b="1" dirty="0"/>
              <a:t>Spintronics device are non-volatile and endurable </a:t>
            </a:r>
          </a:p>
          <a:p>
            <a:pPr marL="342900" indent="-342900" algn="just">
              <a:buFont typeface="Arial" panose="020B0604020202020204" pitchFamily="34" charset="0"/>
              <a:buChar char="•"/>
            </a:pPr>
            <a:r>
              <a:rPr lang="en-IN" sz="2000" dirty="0"/>
              <a:t>Which gives an advantage over transistor, since transistor requires extra circuitry to have the non-volatile nature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40642D7-B388-4174-A15F-0F5197E716E1}"/>
                  </a:ext>
                </a:extLst>
              </p:cNvPr>
              <p:cNvSpPr txBox="1"/>
              <p:nvPr/>
            </p:nvSpPr>
            <p:spPr>
              <a:xfrm>
                <a:off x="400049" y="4451573"/>
                <a:ext cx="5586412" cy="1446550"/>
              </a:xfrm>
              <a:prstGeom prst="rect">
                <a:avLst/>
              </a:prstGeom>
              <a:solidFill>
                <a:schemeClr val="accent4">
                  <a:lumMod val="60000"/>
                  <a:lumOff val="40000"/>
                </a:schemeClr>
              </a:solidFill>
            </p:spPr>
            <p:txBody>
              <a:bodyPr wrap="square" rtlCol="0">
                <a:spAutoFit/>
              </a:bodyPr>
              <a:lstStyle/>
              <a:p>
                <a:pPr algn="just"/>
                <a:r>
                  <a:rPr lang="en-IN" sz="2200" dirty="0"/>
                  <a:t>There is no charge movement, only spin rotation</a:t>
                </a:r>
              </a:p>
              <a:p>
                <a:pPr marL="342900" indent="-342900" algn="just">
                  <a:buFont typeface="Arial" panose="020B0604020202020204" pitchFamily="34" charset="0"/>
                  <a:buChar char="•"/>
                </a:pPr>
                <a:r>
                  <a:rPr lang="en-IN" sz="2200" dirty="0"/>
                  <a:t>No ohmic </a:t>
                </a:r>
                <a14:m>
                  <m:oMath xmlns:m="http://schemas.openxmlformats.org/officeDocument/2006/math">
                    <m:sSup>
                      <m:sSupPr>
                        <m:ctrlPr>
                          <a:rPr lang="en-IN" sz="2200" b="0" i="1" smtClean="0">
                            <a:latin typeface="Cambria Math" panose="02040503050406030204" pitchFamily="18" charset="0"/>
                          </a:rPr>
                        </m:ctrlPr>
                      </m:sSupPr>
                      <m:e>
                        <m:r>
                          <a:rPr lang="en-IN" sz="2200" b="0" i="1" smtClean="0">
                            <a:latin typeface="Cambria Math" panose="02040503050406030204" pitchFamily="18" charset="0"/>
                          </a:rPr>
                          <m:t>𝐼</m:t>
                        </m:r>
                      </m:e>
                      <m:sup>
                        <m:r>
                          <a:rPr lang="en-IN" sz="2200" b="0" i="1" smtClean="0">
                            <a:latin typeface="Cambria Math" panose="02040503050406030204" pitchFamily="18" charset="0"/>
                          </a:rPr>
                          <m:t>2</m:t>
                        </m:r>
                      </m:sup>
                    </m:sSup>
                    <m:r>
                      <a:rPr lang="en-IN" sz="2200" b="0" i="1" smtClean="0">
                        <a:latin typeface="Cambria Math" panose="02040503050406030204" pitchFamily="18" charset="0"/>
                      </a:rPr>
                      <m:t>𝑅</m:t>
                    </m:r>
                  </m:oMath>
                </a14:m>
                <a:r>
                  <a:rPr lang="en-IN" sz="2200" dirty="0"/>
                  <a:t> energy dissipation , the only dissipation happens due to damping</a:t>
                </a:r>
              </a:p>
            </p:txBody>
          </p:sp>
        </mc:Choice>
        <mc:Fallback xmlns="">
          <p:sp>
            <p:nvSpPr>
              <p:cNvPr id="17" name="TextBox 16">
                <a:extLst>
                  <a:ext uri="{FF2B5EF4-FFF2-40B4-BE49-F238E27FC236}">
                    <a16:creationId xmlns:a16="http://schemas.microsoft.com/office/drawing/2014/main" id="{B40642D7-B388-4174-A15F-0F5197E716E1}"/>
                  </a:ext>
                </a:extLst>
              </p:cNvPr>
              <p:cNvSpPr txBox="1">
                <a:spLocks noRot="1" noChangeAspect="1" noMove="1" noResize="1" noEditPoints="1" noAdjustHandles="1" noChangeArrowheads="1" noChangeShapeType="1" noTextEdit="1"/>
              </p:cNvSpPr>
              <p:nvPr/>
            </p:nvSpPr>
            <p:spPr>
              <a:xfrm>
                <a:off x="400049" y="4451573"/>
                <a:ext cx="5586412" cy="1446550"/>
              </a:xfrm>
              <a:prstGeom prst="rect">
                <a:avLst/>
              </a:prstGeom>
              <a:blipFill>
                <a:blip r:embed="rId2"/>
                <a:stretch>
                  <a:fillRect l="-1419" t="-2941" r="-1419" b="-7563"/>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4B5D05D9-3B99-40AC-801F-6D41A6379BD0}"/>
              </a:ext>
            </a:extLst>
          </p:cNvPr>
          <p:cNvSpPr txBox="1"/>
          <p:nvPr/>
        </p:nvSpPr>
        <p:spPr>
          <a:xfrm>
            <a:off x="7661396" y="1345356"/>
            <a:ext cx="1015512" cy="400110"/>
          </a:xfrm>
          <a:prstGeom prst="rect">
            <a:avLst/>
          </a:prstGeom>
          <a:noFill/>
        </p:spPr>
        <p:txBody>
          <a:bodyPr wrap="square" rtlCol="0">
            <a:spAutoFit/>
          </a:bodyPr>
          <a:lstStyle/>
          <a:p>
            <a:pPr algn="ctr"/>
            <a:r>
              <a:rPr lang="en-IN" sz="2000" dirty="0"/>
              <a:t>Charge </a:t>
            </a:r>
          </a:p>
        </p:txBody>
      </p:sp>
      <p:sp>
        <p:nvSpPr>
          <p:cNvPr id="19" name="TextBox 18">
            <a:extLst>
              <a:ext uri="{FF2B5EF4-FFF2-40B4-BE49-F238E27FC236}">
                <a16:creationId xmlns:a16="http://schemas.microsoft.com/office/drawing/2014/main" id="{DDD44FED-7AA5-44B7-9AFD-19FF0580F4B1}"/>
              </a:ext>
            </a:extLst>
          </p:cNvPr>
          <p:cNvSpPr txBox="1"/>
          <p:nvPr/>
        </p:nvSpPr>
        <p:spPr>
          <a:xfrm>
            <a:off x="6860198" y="632861"/>
            <a:ext cx="1015512" cy="400110"/>
          </a:xfrm>
          <a:prstGeom prst="rect">
            <a:avLst/>
          </a:prstGeom>
          <a:noFill/>
        </p:spPr>
        <p:txBody>
          <a:bodyPr wrap="square" rtlCol="0">
            <a:spAutoFit/>
          </a:bodyPr>
          <a:lstStyle/>
          <a:p>
            <a:pPr algn="ctr"/>
            <a:r>
              <a:rPr lang="en-IN" sz="2000" dirty="0"/>
              <a:t>Spin</a:t>
            </a:r>
          </a:p>
        </p:txBody>
      </p:sp>
      <p:sp>
        <p:nvSpPr>
          <p:cNvPr id="20" name="TextBox 19">
            <a:extLst>
              <a:ext uri="{FF2B5EF4-FFF2-40B4-BE49-F238E27FC236}">
                <a16:creationId xmlns:a16="http://schemas.microsoft.com/office/drawing/2014/main" id="{EB585A74-10FD-49B0-BF0C-AA87B153DEC8}"/>
              </a:ext>
            </a:extLst>
          </p:cNvPr>
          <p:cNvSpPr txBox="1"/>
          <p:nvPr/>
        </p:nvSpPr>
        <p:spPr>
          <a:xfrm>
            <a:off x="4767628" y="1622054"/>
            <a:ext cx="808892" cy="461665"/>
          </a:xfrm>
          <a:prstGeom prst="rect">
            <a:avLst/>
          </a:prstGeom>
          <a:solidFill>
            <a:schemeClr val="accent1">
              <a:lumMod val="40000"/>
              <a:lumOff val="60000"/>
            </a:schemeClr>
          </a:solidFill>
          <a:ln>
            <a:noFill/>
          </a:ln>
        </p:spPr>
        <p:txBody>
          <a:bodyPr wrap="square" rtlCol="0">
            <a:spAutoFit/>
          </a:bodyPr>
          <a:lstStyle/>
          <a:p>
            <a:pPr algn="just"/>
            <a:r>
              <a:rPr lang="en-IN" sz="2400" dirty="0"/>
              <a:t>0 / 1 </a:t>
            </a:r>
          </a:p>
        </p:txBody>
      </p:sp>
      <p:sp>
        <p:nvSpPr>
          <p:cNvPr id="21" name="Arrow: Left-Right 20">
            <a:extLst>
              <a:ext uri="{FF2B5EF4-FFF2-40B4-BE49-F238E27FC236}">
                <a16:creationId xmlns:a16="http://schemas.microsoft.com/office/drawing/2014/main" id="{E6B56A16-161E-494C-A43D-E8C1B3C75591}"/>
              </a:ext>
            </a:extLst>
          </p:cNvPr>
          <p:cNvSpPr/>
          <p:nvPr/>
        </p:nvSpPr>
        <p:spPr>
          <a:xfrm>
            <a:off x="3807063" y="1745466"/>
            <a:ext cx="801205" cy="24159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Up 21">
            <a:extLst>
              <a:ext uri="{FF2B5EF4-FFF2-40B4-BE49-F238E27FC236}">
                <a16:creationId xmlns:a16="http://schemas.microsoft.com/office/drawing/2014/main" id="{DCEF7E9D-4E00-43F5-812A-AE1457F556DD}"/>
              </a:ext>
            </a:extLst>
          </p:cNvPr>
          <p:cNvSpPr/>
          <p:nvPr/>
        </p:nvSpPr>
        <p:spPr>
          <a:xfrm>
            <a:off x="888023" y="919189"/>
            <a:ext cx="281354" cy="6274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Up 22">
            <a:extLst>
              <a:ext uri="{FF2B5EF4-FFF2-40B4-BE49-F238E27FC236}">
                <a16:creationId xmlns:a16="http://schemas.microsoft.com/office/drawing/2014/main" id="{00ED1455-4D21-4A53-886F-7D41E5B807D8}"/>
              </a:ext>
            </a:extLst>
          </p:cNvPr>
          <p:cNvSpPr/>
          <p:nvPr/>
        </p:nvSpPr>
        <p:spPr>
          <a:xfrm rot="10800000">
            <a:off x="2706930" y="958361"/>
            <a:ext cx="281354" cy="6274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0306B41E-5D7A-43D2-906E-5C5371885FE7}"/>
              </a:ext>
            </a:extLst>
          </p:cNvPr>
          <p:cNvSpPr txBox="1"/>
          <p:nvPr/>
        </p:nvSpPr>
        <p:spPr>
          <a:xfrm>
            <a:off x="1235870" y="987948"/>
            <a:ext cx="1327638" cy="461665"/>
          </a:xfrm>
          <a:prstGeom prst="rect">
            <a:avLst/>
          </a:prstGeom>
          <a:noFill/>
        </p:spPr>
        <p:txBody>
          <a:bodyPr wrap="square" rtlCol="0">
            <a:spAutoFit/>
          </a:bodyPr>
          <a:lstStyle/>
          <a:p>
            <a:pPr algn="ctr"/>
            <a:r>
              <a:rPr lang="en-IN" sz="2400" dirty="0"/>
              <a:t>Spin</a:t>
            </a:r>
          </a:p>
        </p:txBody>
      </p:sp>
    </p:spTree>
    <p:extLst>
      <p:ext uri="{BB962C8B-B14F-4D97-AF65-F5344CB8AC3E}">
        <p14:creationId xmlns:p14="http://schemas.microsoft.com/office/powerpoint/2010/main" val="1232890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6084-896D-4972-9838-5B52560AC4CA}"/>
              </a:ext>
            </a:extLst>
          </p:cNvPr>
          <p:cNvSpPr>
            <a:spLocks noGrp="1"/>
          </p:cNvSpPr>
          <p:nvPr>
            <p:ph type="title"/>
          </p:nvPr>
        </p:nvSpPr>
        <p:spPr/>
        <p:txBody>
          <a:bodyPr/>
          <a:lstStyle/>
          <a:p>
            <a:r>
              <a:rPr lang="en-US" dirty="0"/>
              <a:t>Content</a:t>
            </a:r>
            <a:endParaRPr lang="en-IN" dirty="0"/>
          </a:p>
        </p:txBody>
      </p:sp>
      <p:sp>
        <p:nvSpPr>
          <p:cNvPr id="3" name="Date Placeholder 2">
            <a:extLst>
              <a:ext uri="{FF2B5EF4-FFF2-40B4-BE49-F238E27FC236}">
                <a16:creationId xmlns:a16="http://schemas.microsoft.com/office/drawing/2014/main" id="{4DE7E513-1085-4AF9-83C5-16582C2D460C}"/>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300702DD-80EA-4B6B-BECB-EC41C9136B84}"/>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919E817A-68BD-4E31-BA5C-29B1033CC87D}"/>
              </a:ext>
            </a:extLst>
          </p:cNvPr>
          <p:cNvSpPr>
            <a:spLocks noGrp="1"/>
          </p:cNvSpPr>
          <p:nvPr>
            <p:ph type="sldNum" sz="quarter" idx="12"/>
          </p:nvPr>
        </p:nvSpPr>
        <p:spPr/>
        <p:txBody>
          <a:bodyPr/>
          <a:lstStyle/>
          <a:p>
            <a:fld id="{8E7B0F21-D4CD-49F4-A017-610E9F53B950}" type="slidenum">
              <a:rPr lang="en-IN" smtClean="0"/>
              <a:pPr/>
              <a:t>24</a:t>
            </a:fld>
            <a:endParaRPr lang="en-IN" dirty="0"/>
          </a:p>
        </p:txBody>
      </p:sp>
      <p:sp>
        <p:nvSpPr>
          <p:cNvPr id="6" name="TextBox 5">
            <a:extLst>
              <a:ext uri="{FF2B5EF4-FFF2-40B4-BE49-F238E27FC236}">
                <a16:creationId xmlns:a16="http://schemas.microsoft.com/office/drawing/2014/main" id="{D14F0BB2-5AA9-4D0F-9E00-56B1E9308C3F}"/>
              </a:ext>
            </a:extLst>
          </p:cNvPr>
          <p:cNvSpPr txBox="1"/>
          <p:nvPr/>
        </p:nvSpPr>
        <p:spPr>
          <a:xfrm>
            <a:off x="404445" y="888023"/>
            <a:ext cx="4906109" cy="4708981"/>
          </a:xfrm>
          <a:prstGeom prst="rect">
            <a:avLst/>
          </a:prstGeom>
          <a:noFill/>
        </p:spPr>
        <p:txBody>
          <a:bodyPr wrap="square" rtlCol="0">
            <a:spAutoFit/>
          </a:bodyPr>
          <a:lstStyle/>
          <a:p>
            <a:r>
              <a:rPr lang="en-US" sz="2000" dirty="0">
                <a:solidFill>
                  <a:schemeClr val="bg1">
                    <a:lumMod val="75000"/>
                  </a:schemeClr>
                </a:solidFill>
              </a:rPr>
              <a:t>Introduction to Artificial Neural Network</a:t>
            </a:r>
          </a:p>
          <a:p>
            <a:pPr marL="285750" indent="-285750">
              <a:buFont typeface="Arial" panose="020B0604020202020204" pitchFamily="34" charset="0"/>
              <a:buChar char="•"/>
            </a:pPr>
            <a:r>
              <a:rPr lang="en-US" sz="2000" dirty="0">
                <a:solidFill>
                  <a:schemeClr val="bg1">
                    <a:lumMod val="75000"/>
                  </a:schemeClr>
                </a:solidFill>
              </a:rPr>
              <a:t>Training and Testing Phase</a:t>
            </a:r>
          </a:p>
          <a:p>
            <a:pPr marL="285750" indent="-285750">
              <a:buFont typeface="Arial" panose="020B0604020202020204" pitchFamily="34" charset="0"/>
              <a:buChar char="•"/>
            </a:pPr>
            <a:r>
              <a:rPr lang="en-US" sz="2000" dirty="0">
                <a:solidFill>
                  <a:schemeClr val="bg1">
                    <a:lumMod val="75000"/>
                  </a:schemeClr>
                </a:solidFill>
              </a:rPr>
              <a:t>Perceptron, Activation Function</a:t>
            </a:r>
          </a:p>
          <a:p>
            <a:pPr marL="285750" indent="-285750">
              <a:buFont typeface="Arial" panose="020B0604020202020204" pitchFamily="34" charset="0"/>
              <a:buChar char="•"/>
            </a:pPr>
            <a:r>
              <a:rPr lang="en-US" sz="2000" dirty="0">
                <a:solidFill>
                  <a:schemeClr val="bg1">
                    <a:lumMod val="75000"/>
                  </a:schemeClr>
                </a:solidFill>
              </a:rPr>
              <a:t>Forward Propagation</a:t>
            </a:r>
          </a:p>
          <a:p>
            <a:pPr marL="285750" indent="-285750">
              <a:buFont typeface="Arial" panose="020B0604020202020204" pitchFamily="34" charset="0"/>
              <a:buChar char="•"/>
            </a:pPr>
            <a:r>
              <a:rPr lang="en-US" sz="2000" dirty="0">
                <a:solidFill>
                  <a:schemeClr val="bg1">
                    <a:lumMod val="75000"/>
                  </a:schemeClr>
                </a:solidFill>
              </a:rPr>
              <a:t>Gradient Descent, Backpropagation </a:t>
            </a:r>
          </a:p>
          <a:p>
            <a:pPr marL="285750" indent="-285750">
              <a:buFont typeface="Arial" panose="020B0604020202020204" pitchFamily="34" charset="0"/>
              <a:buChar char="•"/>
            </a:pPr>
            <a:r>
              <a:rPr lang="en-US" sz="2000" dirty="0">
                <a:solidFill>
                  <a:schemeClr val="bg1">
                    <a:lumMod val="75000"/>
                  </a:schemeClr>
                </a:solidFill>
              </a:rPr>
              <a:t>7x5 Character Recognition Model</a:t>
            </a:r>
          </a:p>
          <a:p>
            <a:endParaRPr lang="en-US" sz="2000" dirty="0"/>
          </a:p>
          <a:p>
            <a:endParaRPr lang="en-US" sz="2000" dirty="0"/>
          </a:p>
          <a:p>
            <a:r>
              <a:rPr lang="en-US" sz="2000" dirty="0"/>
              <a:t>Neural Network Using Spintronics</a:t>
            </a:r>
          </a:p>
          <a:p>
            <a:pPr marL="285750" indent="-285750">
              <a:buFont typeface="Arial" panose="020B0604020202020204" pitchFamily="34" charset="0"/>
              <a:buChar char="•"/>
            </a:pPr>
            <a:r>
              <a:rPr lang="en-US" sz="2000" dirty="0"/>
              <a:t>Magnetic Anisotropy</a:t>
            </a:r>
          </a:p>
          <a:p>
            <a:pPr marL="285750" indent="-285750">
              <a:buFont typeface="Arial" panose="020B0604020202020204" pitchFamily="34" charset="0"/>
              <a:buChar char="•"/>
            </a:pPr>
            <a:r>
              <a:rPr lang="en-US" sz="2000" dirty="0"/>
              <a:t>Potential Landscape of a Magnet</a:t>
            </a:r>
          </a:p>
          <a:p>
            <a:pPr marL="285750" indent="-285750">
              <a:buFont typeface="Arial" panose="020B0604020202020204" pitchFamily="34" charset="0"/>
              <a:buChar char="•"/>
            </a:pPr>
            <a:r>
              <a:rPr lang="en-US" sz="2000" dirty="0"/>
              <a:t>Magnetic Field applied in the Hard axis and Easy axis </a:t>
            </a:r>
          </a:p>
          <a:p>
            <a:pPr marL="285750" indent="-285750">
              <a:buFont typeface="Arial" panose="020B0604020202020204" pitchFamily="34" charset="0"/>
              <a:buChar char="•"/>
            </a:pPr>
            <a:r>
              <a:rPr lang="en-US" sz="2000" dirty="0"/>
              <a:t>Multiferroics</a:t>
            </a:r>
          </a:p>
          <a:p>
            <a:pPr marL="285750" indent="-285750">
              <a:buFont typeface="Arial" panose="020B0604020202020204" pitchFamily="34" charset="0"/>
              <a:buChar char="•"/>
            </a:pPr>
            <a:r>
              <a:rPr lang="en-US" sz="2000" dirty="0"/>
              <a:t>Design of Neural Network in Hardware </a:t>
            </a:r>
          </a:p>
        </p:txBody>
      </p:sp>
      <p:sp>
        <p:nvSpPr>
          <p:cNvPr id="9" name="TextBox 8">
            <a:extLst>
              <a:ext uri="{FF2B5EF4-FFF2-40B4-BE49-F238E27FC236}">
                <a16:creationId xmlns:a16="http://schemas.microsoft.com/office/drawing/2014/main" id="{572F9844-18A1-4F2C-BF41-06B40164ED70}"/>
              </a:ext>
            </a:extLst>
          </p:cNvPr>
          <p:cNvSpPr txBox="1"/>
          <p:nvPr/>
        </p:nvSpPr>
        <p:spPr>
          <a:xfrm>
            <a:off x="5355981" y="888023"/>
            <a:ext cx="3461238" cy="1323439"/>
          </a:xfrm>
          <a:prstGeom prst="rect">
            <a:avLst/>
          </a:prstGeom>
          <a:noFill/>
        </p:spPr>
        <p:txBody>
          <a:bodyPr wrap="square" rtlCol="0">
            <a:spAutoFit/>
          </a:bodyPr>
          <a:lstStyle/>
          <a:p>
            <a:r>
              <a:rPr lang="en-US" sz="2000" dirty="0">
                <a:solidFill>
                  <a:schemeClr val="bg1">
                    <a:lumMod val="75000"/>
                  </a:schemeClr>
                </a:solidFill>
              </a:rPr>
              <a:t>Experimental </a:t>
            </a:r>
          </a:p>
          <a:p>
            <a:pPr marL="285750" indent="-285750">
              <a:buFont typeface="Arial" panose="020B0604020202020204" pitchFamily="34" charset="0"/>
              <a:buChar char="•"/>
            </a:pPr>
            <a:r>
              <a:rPr lang="en-US" sz="2000" dirty="0">
                <a:solidFill>
                  <a:schemeClr val="bg1">
                    <a:lumMod val="75000"/>
                  </a:schemeClr>
                </a:solidFill>
              </a:rPr>
              <a:t>Electromagnet</a:t>
            </a:r>
          </a:p>
          <a:p>
            <a:pPr marL="285750" indent="-285750">
              <a:buFont typeface="Arial" panose="020B0604020202020204" pitchFamily="34" charset="0"/>
              <a:buChar char="•"/>
            </a:pPr>
            <a:r>
              <a:rPr lang="en-US" sz="2000" dirty="0">
                <a:solidFill>
                  <a:schemeClr val="bg1">
                    <a:lumMod val="75000"/>
                  </a:schemeClr>
                </a:solidFill>
              </a:rPr>
              <a:t>Magnetic Thermal annealing </a:t>
            </a:r>
          </a:p>
          <a:p>
            <a:pPr marL="285750" indent="-285750">
              <a:buFont typeface="Arial" panose="020B0604020202020204" pitchFamily="34" charset="0"/>
              <a:buChar char="•"/>
            </a:pPr>
            <a:r>
              <a:rPr lang="en-US" sz="2000" dirty="0">
                <a:solidFill>
                  <a:schemeClr val="bg1">
                    <a:lumMod val="75000"/>
                  </a:schemeClr>
                </a:solidFill>
              </a:rPr>
              <a:t>Gaussmeter</a:t>
            </a:r>
            <a:endParaRPr lang="en-IN" sz="2000" dirty="0">
              <a:solidFill>
                <a:schemeClr val="bg1">
                  <a:lumMod val="75000"/>
                </a:schemeClr>
              </a:solidFill>
            </a:endParaRPr>
          </a:p>
        </p:txBody>
      </p:sp>
    </p:spTree>
    <p:extLst>
      <p:ext uri="{BB962C8B-B14F-4D97-AF65-F5344CB8AC3E}">
        <p14:creationId xmlns:p14="http://schemas.microsoft.com/office/powerpoint/2010/main" val="106497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330F-745A-433E-A9D2-B62E5FBB0A34}"/>
              </a:ext>
            </a:extLst>
          </p:cNvPr>
          <p:cNvSpPr>
            <a:spLocks noGrp="1"/>
          </p:cNvSpPr>
          <p:nvPr>
            <p:ph type="title"/>
          </p:nvPr>
        </p:nvSpPr>
        <p:spPr/>
        <p:txBody>
          <a:bodyPr/>
          <a:lstStyle/>
          <a:p>
            <a:r>
              <a:rPr lang="en-IN" dirty="0"/>
              <a:t>Magnetic Anisotropy</a:t>
            </a:r>
          </a:p>
        </p:txBody>
      </p:sp>
      <p:sp>
        <p:nvSpPr>
          <p:cNvPr id="3" name="Date Placeholder 2">
            <a:extLst>
              <a:ext uri="{FF2B5EF4-FFF2-40B4-BE49-F238E27FC236}">
                <a16:creationId xmlns:a16="http://schemas.microsoft.com/office/drawing/2014/main" id="{BA617421-E860-4DFE-8BC2-FF31ACC8590A}"/>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FEC7C6E2-DF83-4CFF-92E1-6B836C99A42D}"/>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AC7FDC67-4D35-4E74-B474-6DD3B9663976}"/>
              </a:ext>
            </a:extLst>
          </p:cNvPr>
          <p:cNvSpPr>
            <a:spLocks noGrp="1"/>
          </p:cNvSpPr>
          <p:nvPr>
            <p:ph type="sldNum" sz="quarter" idx="12"/>
          </p:nvPr>
        </p:nvSpPr>
        <p:spPr/>
        <p:txBody>
          <a:bodyPr/>
          <a:lstStyle/>
          <a:p>
            <a:fld id="{8E7B0F21-D4CD-49F4-A017-610E9F53B950}" type="slidenum">
              <a:rPr lang="en-IN" smtClean="0"/>
              <a:pPr/>
              <a:t>25</a:t>
            </a:fld>
            <a:endParaRPr lang="en-IN" dirty="0"/>
          </a:p>
        </p:txBody>
      </p:sp>
      <p:grpSp>
        <p:nvGrpSpPr>
          <p:cNvPr id="25" name="Group 24">
            <a:extLst>
              <a:ext uri="{FF2B5EF4-FFF2-40B4-BE49-F238E27FC236}">
                <a16:creationId xmlns:a16="http://schemas.microsoft.com/office/drawing/2014/main" id="{EBEB582E-8054-47A2-A613-7D3B60C052D6}"/>
              </a:ext>
            </a:extLst>
          </p:cNvPr>
          <p:cNvGrpSpPr/>
          <p:nvPr/>
        </p:nvGrpSpPr>
        <p:grpSpPr>
          <a:xfrm>
            <a:off x="391045" y="791809"/>
            <a:ext cx="2365217" cy="3036086"/>
            <a:chOff x="395345" y="787766"/>
            <a:chExt cx="2365217" cy="3036086"/>
          </a:xfrm>
        </p:grpSpPr>
        <p:grpSp>
          <p:nvGrpSpPr>
            <p:cNvPr id="26" name="Group 25">
              <a:extLst>
                <a:ext uri="{FF2B5EF4-FFF2-40B4-BE49-F238E27FC236}">
                  <a16:creationId xmlns:a16="http://schemas.microsoft.com/office/drawing/2014/main" id="{1567CDE8-AA2F-4A26-BC9C-A205DAEC9246}"/>
                </a:ext>
              </a:extLst>
            </p:cNvPr>
            <p:cNvGrpSpPr/>
            <p:nvPr/>
          </p:nvGrpSpPr>
          <p:grpSpPr>
            <a:xfrm>
              <a:off x="441024" y="787766"/>
              <a:ext cx="2273413" cy="2540097"/>
              <a:chOff x="440943" y="1278558"/>
              <a:chExt cx="2273413" cy="2540097"/>
            </a:xfrm>
          </p:grpSpPr>
          <p:sp>
            <p:nvSpPr>
              <p:cNvPr id="29" name="Freeform: Shape 28">
                <a:extLst>
                  <a:ext uri="{FF2B5EF4-FFF2-40B4-BE49-F238E27FC236}">
                    <a16:creationId xmlns:a16="http://schemas.microsoft.com/office/drawing/2014/main" id="{AFD8F6B6-F297-469D-90BE-261F2C6C449B}"/>
                  </a:ext>
                </a:extLst>
              </p:cNvPr>
              <p:cNvSpPr/>
              <p:nvPr/>
            </p:nvSpPr>
            <p:spPr>
              <a:xfrm>
                <a:off x="440943" y="1814046"/>
                <a:ext cx="2158737" cy="1362532"/>
              </a:xfrm>
              <a:custGeom>
                <a:avLst/>
                <a:gdLst>
                  <a:gd name="connsiteX0" fmla="*/ 0 w 2158738"/>
                  <a:gd name="connsiteY0" fmla="*/ 0 h 1362532"/>
                  <a:gd name="connsiteX1" fmla="*/ 688156 w 2158738"/>
                  <a:gd name="connsiteY1" fmla="*/ 1329179 h 1362532"/>
                  <a:gd name="connsiteX2" fmla="*/ 1168923 w 2158738"/>
                  <a:gd name="connsiteY2" fmla="*/ 772998 h 1362532"/>
                  <a:gd name="connsiteX3" fmla="*/ 1630837 w 2158738"/>
                  <a:gd name="connsiteY3" fmla="*/ 1348033 h 1362532"/>
                  <a:gd name="connsiteX4" fmla="*/ 2158738 w 2158738"/>
                  <a:gd name="connsiteY4" fmla="*/ 37707 h 1362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738" h="1362532">
                    <a:moveTo>
                      <a:pt x="0" y="0"/>
                    </a:moveTo>
                    <a:cubicBezTo>
                      <a:pt x="246668" y="600173"/>
                      <a:pt x="493336" y="1200346"/>
                      <a:pt x="688156" y="1329179"/>
                    </a:cubicBezTo>
                    <a:cubicBezTo>
                      <a:pt x="882977" y="1458012"/>
                      <a:pt x="1011810" y="769856"/>
                      <a:pt x="1168923" y="772998"/>
                    </a:cubicBezTo>
                    <a:cubicBezTo>
                      <a:pt x="1326036" y="776140"/>
                      <a:pt x="1465868" y="1470581"/>
                      <a:pt x="1630837" y="1348033"/>
                    </a:cubicBezTo>
                    <a:cubicBezTo>
                      <a:pt x="1795806" y="1225485"/>
                      <a:pt x="1977272" y="631596"/>
                      <a:pt x="2158738" y="3770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765CE436-5883-4ADB-B542-797A74A852CC}"/>
                  </a:ext>
                </a:extLst>
              </p:cNvPr>
              <p:cNvSpPr/>
              <p:nvPr/>
            </p:nvSpPr>
            <p:spPr>
              <a:xfrm>
                <a:off x="942135" y="2811453"/>
                <a:ext cx="443060" cy="365125"/>
              </a:xfrm>
              <a:prstGeom prst="ellipse">
                <a:avLst/>
              </a:prstGeom>
              <a:solidFill>
                <a:srgbClr val="FF0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4E0374F5-9242-4AE1-9030-57C995A4255B}"/>
                  </a:ext>
                </a:extLst>
              </p:cNvPr>
              <p:cNvSpPr/>
              <p:nvPr/>
            </p:nvSpPr>
            <p:spPr>
              <a:xfrm>
                <a:off x="1847109" y="2811453"/>
                <a:ext cx="443060" cy="365125"/>
              </a:xfrm>
              <a:prstGeom prst="ellipse">
                <a:avLst/>
              </a:prstGeom>
              <a:solidFill>
                <a:srgbClr val="FF0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Up 31">
                <a:extLst>
                  <a:ext uri="{FF2B5EF4-FFF2-40B4-BE49-F238E27FC236}">
                    <a16:creationId xmlns:a16="http://schemas.microsoft.com/office/drawing/2014/main" id="{8B883830-7CA4-43AA-ABD6-633E95985623}"/>
                  </a:ext>
                </a:extLst>
              </p:cNvPr>
              <p:cNvSpPr/>
              <p:nvPr/>
            </p:nvSpPr>
            <p:spPr>
              <a:xfrm>
                <a:off x="1496054" y="2604311"/>
                <a:ext cx="210910" cy="521974"/>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3" name="Straight Connector 32">
                <a:extLst>
                  <a:ext uri="{FF2B5EF4-FFF2-40B4-BE49-F238E27FC236}">
                    <a16:creationId xmlns:a16="http://schemas.microsoft.com/office/drawing/2014/main" id="{9FDFEAAE-6710-4221-89E8-B0E24AE9302B}"/>
                  </a:ext>
                </a:extLst>
              </p:cNvPr>
              <p:cNvCxnSpPr>
                <a:cxnSpLocks/>
              </p:cNvCxnSpPr>
              <p:nvPr/>
            </p:nvCxnSpPr>
            <p:spPr>
              <a:xfrm>
                <a:off x="440943" y="3176578"/>
                <a:ext cx="2273413"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4" name="Arrow: Up 33">
                <a:extLst>
                  <a:ext uri="{FF2B5EF4-FFF2-40B4-BE49-F238E27FC236}">
                    <a16:creationId xmlns:a16="http://schemas.microsoft.com/office/drawing/2014/main" id="{77293CEF-E65A-494A-A9FC-A339E9E916DE}"/>
                  </a:ext>
                </a:extLst>
              </p:cNvPr>
              <p:cNvSpPr/>
              <p:nvPr/>
            </p:nvSpPr>
            <p:spPr>
              <a:xfrm>
                <a:off x="1931558" y="3252427"/>
                <a:ext cx="274162" cy="566228"/>
              </a:xfrm>
              <a:prstGeom prst="upArrow">
                <a:avLst/>
              </a:prstGeom>
              <a:solidFill>
                <a:srgbClr val="4472C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Up 34">
                <a:extLst>
                  <a:ext uri="{FF2B5EF4-FFF2-40B4-BE49-F238E27FC236}">
                    <a16:creationId xmlns:a16="http://schemas.microsoft.com/office/drawing/2014/main" id="{29CAD1A9-D2A5-478F-B5E2-35B9BA377D57}"/>
                  </a:ext>
                </a:extLst>
              </p:cNvPr>
              <p:cNvSpPr/>
              <p:nvPr/>
            </p:nvSpPr>
            <p:spPr>
              <a:xfrm>
                <a:off x="1026584" y="3252427"/>
                <a:ext cx="274162" cy="566228"/>
              </a:xfrm>
              <a:prstGeom prst="upArrow">
                <a:avLst/>
              </a:prstGeom>
              <a:solidFill>
                <a:srgbClr val="4472C4"/>
              </a:solidFill>
              <a:ln w="25400">
                <a:no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8FD871-7371-40EF-BC68-2B17FF5A0F5D}"/>
                      </a:ext>
                    </a:extLst>
                  </p:cNvPr>
                  <p:cNvSpPr txBox="1"/>
                  <p:nvPr/>
                </p:nvSpPr>
                <p:spPr>
                  <a:xfrm>
                    <a:off x="1157576" y="2059862"/>
                    <a:ext cx="85037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𝑬</m:t>
                          </m:r>
                          <m:r>
                            <a:rPr lang="en-IN" sz="2000" b="1" i="1" dirty="0" smtClean="0">
                              <a:latin typeface="Cambria Math" panose="02040503050406030204" pitchFamily="18" charset="0"/>
                            </a:rPr>
                            <m:t> </m:t>
                          </m:r>
                          <m:r>
                            <a:rPr lang="en-IN" sz="2000" b="1" i="1" baseline="-25000" dirty="0">
                              <a:latin typeface="Cambria Math" panose="02040503050406030204" pitchFamily="18" charset="0"/>
                            </a:rPr>
                            <m:t>𝒃𝒂𝒓𝒓𝒊𝒆𝒓</m:t>
                          </m:r>
                        </m:oMath>
                      </m:oMathPara>
                    </a14:m>
                    <a:endParaRPr lang="en-IN" sz="2000" b="1" baseline="-25000" dirty="0"/>
                  </a:p>
                </p:txBody>
              </p:sp>
            </mc:Choice>
            <mc:Fallback xmlns="">
              <p:sp>
                <p:nvSpPr>
                  <p:cNvPr id="14" name="TextBox 13">
                    <a:extLst>
                      <a:ext uri="{FF2B5EF4-FFF2-40B4-BE49-F238E27FC236}">
                        <a16:creationId xmlns:a16="http://schemas.microsoft.com/office/drawing/2014/main" id="{0BA9B2B5-B2A3-4EE8-9E08-251EB14940DC}"/>
                      </a:ext>
                    </a:extLst>
                  </p:cNvPr>
                  <p:cNvSpPr txBox="1">
                    <a:spLocks noRot="1" noChangeAspect="1" noMove="1" noResize="1" noEditPoints="1" noAdjustHandles="1" noChangeArrowheads="1" noChangeShapeType="1" noTextEdit="1"/>
                  </p:cNvSpPr>
                  <p:nvPr/>
                </p:nvSpPr>
                <p:spPr>
                  <a:xfrm>
                    <a:off x="1157576" y="2059862"/>
                    <a:ext cx="850377" cy="400110"/>
                  </a:xfrm>
                  <a:prstGeom prst="rect">
                    <a:avLst/>
                  </a:prstGeom>
                  <a:blipFill>
                    <a:blip r:embed="rId16"/>
                    <a:stretch>
                      <a:fillRect r="-19286" b="-3030"/>
                    </a:stretch>
                  </a:blipFill>
                </p:spPr>
                <p:txBody>
                  <a:bodyPr/>
                  <a:lstStyle/>
                  <a:p>
                    <a:r>
                      <a:rPr lang="en-IN">
                        <a:noFill/>
                      </a:rPr>
                      <a:t> </a:t>
                    </a:r>
                  </a:p>
                </p:txBody>
              </p:sp>
            </mc:Fallback>
          </mc:AlternateContent>
          <p:sp>
            <p:nvSpPr>
              <p:cNvPr id="37" name="TextBox 36">
                <a:extLst>
                  <a:ext uri="{FF2B5EF4-FFF2-40B4-BE49-F238E27FC236}">
                    <a16:creationId xmlns:a16="http://schemas.microsoft.com/office/drawing/2014/main" id="{A85E67B0-7B53-415A-9F9D-B3EB188FD251}"/>
                  </a:ext>
                </a:extLst>
              </p:cNvPr>
              <p:cNvSpPr txBox="1"/>
              <p:nvPr/>
            </p:nvSpPr>
            <p:spPr>
              <a:xfrm>
                <a:off x="952958" y="1278558"/>
                <a:ext cx="1286286" cy="830997"/>
              </a:xfrm>
              <a:prstGeom prst="rect">
                <a:avLst/>
              </a:prstGeom>
              <a:solidFill>
                <a:schemeClr val="accent4">
                  <a:lumMod val="60000"/>
                  <a:lumOff val="40000"/>
                </a:schemeClr>
              </a:solidFill>
            </p:spPr>
            <p:txBody>
              <a:bodyPr wrap="square" rtlCol="0">
                <a:spAutoFit/>
              </a:bodyPr>
              <a:lstStyle/>
              <a:p>
                <a:pPr algn="ctr"/>
                <a:r>
                  <a:rPr lang="en-US" sz="2400" b="1" dirty="0"/>
                  <a:t>30-80 KT at 300 K</a:t>
                </a:r>
                <a:endParaRPr lang="en-IN" sz="2400" b="1"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70EF5A9-35E4-4075-A94F-CA94E5D7FDE4}"/>
                    </a:ext>
                  </a:extLst>
                </p:cNvPr>
                <p:cNvSpPr txBox="1"/>
                <p:nvPr/>
              </p:nvSpPr>
              <p:spPr>
                <a:xfrm>
                  <a:off x="395345" y="3401943"/>
                  <a:ext cx="12262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IN" sz="2000" b="0" i="1" dirty="0" smtClean="0">
                                <a:latin typeface="Cambria Math" panose="02040503050406030204" pitchFamily="18" charset="0"/>
                              </a:rPr>
                              <m:t>18</m:t>
                            </m:r>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81" name="TextBox 80">
                  <a:extLst>
                    <a:ext uri="{FF2B5EF4-FFF2-40B4-BE49-F238E27FC236}">
                      <a16:creationId xmlns:a16="http://schemas.microsoft.com/office/drawing/2014/main" id="{F97AA14B-E51C-4D01-AEEB-A43753E113DB}"/>
                    </a:ext>
                  </a:extLst>
                </p:cNvPr>
                <p:cNvSpPr txBox="1">
                  <a:spLocks noRot="1" noChangeAspect="1" noMove="1" noResize="1" noEditPoints="1" noAdjustHandles="1" noChangeArrowheads="1" noChangeShapeType="1" noTextEdit="1"/>
                </p:cNvSpPr>
                <p:nvPr/>
              </p:nvSpPr>
              <p:spPr>
                <a:xfrm>
                  <a:off x="395345" y="3401943"/>
                  <a:ext cx="1226200" cy="400110"/>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24D2561-18BE-46F7-B13E-596FB38FDCDC}"/>
                    </a:ext>
                  </a:extLst>
                </p:cNvPr>
                <p:cNvSpPr txBox="1"/>
                <p:nvPr/>
              </p:nvSpPr>
              <p:spPr>
                <a:xfrm>
                  <a:off x="1747174" y="3423742"/>
                  <a:ext cx="101338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82" name="TextBox 81">
                  <a:extLst>
                    <a:ext uri="{FF2B5EF4-FFF2-40B4-BE49-F238E27FC236}">
                      <a16:creationId xmlns:a16="http://schemas.microsoft.com/office/drawing/2014/main" id="{3BD5C3F1-479C-4C0A-902B-B4BAC2822F9E}"/>
                    </a:ext>
                  </a:extLst>
                </p:cNvPr>
                <p:cNvSpPr txBox="1">
                  <a:spLocks noRot="1" noChangeAspect="1" noMove="1" noResize="1" noEditPoints="1" noAdjustHandles="1" noChangeArrowheads="1" noChangeShapeType="1" noTextEdit="1"/>
                </p:cNvSpPr>
                <p:nvPr/>
              </p:nvSpPr>
              <p:spPr>
                <a:xfrm>
                  <a:off x="1747174" y="3423742"/>
                  <a:ext cx="1013388" cy="400110"/>
                </a:xfrm>
                <a:prstGeom prst="rect">
                  <a:avLst/>
                </a:prstGeom>
                <a:blipFill>
                  <a:blip r:embed="rId18"/>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9C507B-FA75-437C-AEEB-10207946E446}"/>
                  </a:ext>
                </a:extLst>
              </p:cNvPr>
              <p:cNvSpPr txBox="1"/>
              <p:nvPr/>
            </p:nvSpPr>
            <p:spPr>
              <a:xfrm>
                <a:off x="308578" y="3880176"/>
                <a:ext cx="3785845"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𝐸</m:t>
                          </m:r>
                        </m:e>
                        <m:sub>
                          <m:r>
                            <a:rPr lang="en-IN" sz="2400" b="0" i="1" smtClean="0">
                              <a:latin typeface="Cambria Math" panose="02040503050406030204" pitchFamily="18" charset="0"/>
                            </a:rPr>
                            <m:t>𝑏𝑎𝑟𝑟𝑖𝑒𝑟</m:t>
                          </m:r>
                        </m:sub>
                      </m:sSub>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2</m:t>
                          </m:r>
                        </m:den>
                      </m:f>
                      <m:r>
                        <m:rPr>
                          <m:sty m:val="p"/>
                        </m:rPr>
                        <a:rPr lang="en-IN" sz="2400" b="0" i="0" smtClean="0">
                          <a:latin typeface="Cambria Math" panose="02040503050406030204" pitchFamily="18" charset="0"/>
                        </a:rPr>
                        <m:t>Ω</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𝜇</m:t>
                          </m:r>
                        </m:e>
                        <m:sub>
                          <m:r>
                            <a:rPr lang="en-IN" sz="2400" b="0" i="1" smtClean="0">
                              <a:latin typeface="Cambria Math" panose="02040503050406030204" pitchFamily="18" charset="0"/>
                            </a:rPr>
                            <m:t>0</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𝑀</m:t>
                          </m:r>
                        </m:e>
                        <m:sub>
                          <m:r>
                            <a:rPr lang="en-IN" sz="2400" b="0" i="1" smtClean="0">
                              <a:latin typeface="Cambria Math" panose="02040503050406030204" pitchFamily="18" charset="0"/>
                            </a:rPr>
                            <m:t>𝑠</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𝐻</m:t>
                          </m:r>
                        </m:e>
                        <m:sub>
                          <m:r>
                            <a:rPr lang="en-IN" sz="2400" b="0" i="1" smtClean="0">
                              <a:latin typeface="Cambria Math" panose="02040503050406030204" pitchFamily="18" charset="0"/>
                            </a:rPr>
                            <m:t>𝑘</m:t>
                          </m:r>
                        </m:sub>
                      </m:sSub>
                      <m:func>
                        <m:funcPr>
                          <m:ctrlPr>
                            <a:rPr lang="en-IN" sz="2400" b="0" i="1" smtClean="0">
                              <a:latin typeface="Cambria Math" panose="02040503050406030204" pitchFamily="18" charset="0"/>
                            </a:rPr>
                          </m:ctrlPr>
                        </m:funcPr>
                        <m:fName>
                          <m:sSup>
                            <m:sSupPr>
                              <m:ctrlPr>
                                <a:rPr lang="en-IN" sz="2400" b="0" i="1" smtClean="0">
                                  <a:latin typeface="Cambria Math" panose="02040503050406030204" pitchFamily="18" charset="0"/>
                                </a:rPr>
                              </m:ctrlPr>
                            </m:sSupPr>
                            <m:e>
                              <m:r>
                                <m:rPr>
                                  <m:sty m:val="p"/>
                                </m:rPr>
                                <a:rPr lang="en-IN" sz="2400" b="0" i="0" smtClean="0">
                                  <a:latin typeface="Cambria Math" panose="02040503050406030204" pitchFamily="18" charset="0"/>
                                </a:rPr>
                                <m:t>sin</m:t>
                              </m:r>
                            </m:e>
                            <m:sup>
                              <m:r>
                                <a:rPr lang="en-IN" sz="2400" b="0" i="1" smtClean="0">
                                  <a:latin typeface="Cambria Math" panose="02040503050406030204" pitchFamily="18" charset="0"/>
                                </a:rPr>
                                <m:t>2</m:t>
                              </m:r>
                            </m:sup>
                          </m:sSup>
                        </m:fName>
                        <m:e>
                          <m:r>
                            <a:rPr lang="en-IN" sz="2400" b="0" i="1" smtClean="0">
                              <a:latin typeface="Cambria Math" panose="02040503050406030204" pitchFamily="18" charset="0"/>
                            </a:rPr>
                            <m:t>𝜃</m:t>
                          </m:r>
                        </m:e>
                      </m:func>
                    </m:oMath>
                  </m:oMathPara>
                </a14:m>
                <a:endParaRPr lang="en-IN" sz="2400" dirty="0"/>
              </a:p>
            </p:txBody>
          </p:sp>
        </mc:Choice>
        <mc:Fallback xmlns="">
          <p:sp>
            <p:nvSpPr>
              <p:cNvPr id="6" name="TextBox 5">
                <a:extLst>
                  <a:ext uri="{FF2B5EF4-FFF2-40B4-BE49-F238E27FC236}">
                    <a16:creationId xmlns:a16="http://schemas.microsoft.com/office/drawing/2014/main" id="{8C9C507B-FA75-437C-AEEB-10207946E446}"/>
                  </a:ext>
                </a:extLst>
              </p:cNvPr>
              <p:cNvSpPr txBox="1">
                <a:spLocks noRot="1" noChangeAspect="1" noMove="1" noResize="1" noEditPoints="1" noAdjustHandles="1" noChangeArrowheads="1" noChangeShapeType="1" noTextEdit="1"/>
              </p:cNvSpPr>
              <p:nvPr/>
            </p:nvSpPr>
            <p:spPr>
              <a:xfrm>
                <a:off x="308578" y="3880176"/>
                <a:ext cx="3785845" cy="691471"/>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B43B07D-5F0C-4BA0-9EDD-11F08358BE36}"/>
                  </a:ext>
                </a:extLst>
              </p:cNvPr>
              <p:cNvSpPr txBox="1"/>
              <p:nvPr/>
            </p:nvSpPr>
            <p:spPr>
              <a:xfrm>
                <a:off x="308577" y="4672505"/>
                <a:ext cx="14202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Ω</m:t>
                      </m:r>
                      <m:r>
                        <a:rPr lang="en-IN" sz="2400" b="0" i="0" smtClean="0">
                          <a:latin typeface="Cambria Math" panose="02040503050406030204" pitchFamily="18" charset="0"/>
                        </a:rPr>
                        <m:t>:</m:t>
                      </m:r>
                      <m:r>
                        <m:rPr>
                          <m:sty m:val="p"/>
                        </m:rPr>
                        <a:rPr lang="en-IN" sz="2400" b="0" i="0" smtClean="0">
                          <a:latin typeface="Cambria Math" panose="02040503050406030204" pitchFamily="18" charset="0"/>
                        </a:rPr>
                        <m:t>Volume</m:t>
                      </m:r>
                    </m:oMath>
                  </m:oMathPara>
                </a14:m>
                <a:endParaRPr lang="en-IN" sz="2400" dirty="0"/>
              </a:p>
            </p:txBody>
          </p:sp>
        </mc:Choice>
        <mc:Fallback xmlns="">
          <p:sp>
            <p:nvSpPr>
              <p:cNvPr id="38" name="TextBox 37">
                <a:extLst>
                  <a:ext uri="{FF2B5EF4-FFF2-40B4-BE49-F238E27FC236}">
                    <a16:creationId xmlns:a16="http://schemas.microsoft.com/office/drawing/2014/main" id="{5B43B07D-5F0C-4BA0-9EDD-11F08358BE36}"/>
                  </a:ext>
                </a:extLst>
              </p:cNvPr>
              <p:cNvSpPr txBox="1">
                <a:spLocks noRot="1" noChangeAspect="1" noMove="1" noResize="1" noEditPoints="1" noAdjustHandles="1" noChangeArrowheads="1" noChangeShapeType="1" noTextEdit="1"/>
              </p:cNvSpPr>
              <p:nvPr/>
            </p:nvSpPr>
            <p:spPr>
              <a:xfrm>
                <a:off x="308577" y="4672505"/>
                <a:ext cx="1420261" cy="369332"/>
              </a:xfrm>
              <a:prstGeom prst="rect">
                <a:avLst/>
              </a:prstGeom>
              <a:blipFill>
                <a:blip r:embed="rId20"/>
                <a:stretch>
                  <a:fillRect l="-4721" r="-515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679AA27-D02F-4B31-9B04-B6EF07D1BA91}"/>
                  </a:ext>
                </a:extLst>
              </p:cNvPr>
              <p:cNvSpPr txBox="1"/>
              <p:nvPr/>
            </p:nvSpPr>
            <p:spPr>
              <a:xfrm>
                <a:off x="308577" y="5210420"/>
                <a:ext cx="1486048" cy="421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𝑀</m:t>
                          </m:r>
                        </m:e>
                        <m:sub>
                          <m:r>
                            <a:rPr lang="en-IN" sz="2400" b="0" i="1" smtClean="0">
                              <a:latin typeface="Cambria Math" panose="02040503050406030204" pitchFamily="18" charset="0"/>
                            </a:rPr>
                            <m:t>𝑠</m:t>
                          </m:r>
                        </m:sub>
                      </m:sSub>
                      <m:r>
                        <a:rPr lang="en-IN" sz="2400" b="0" i="1" smtClean="0">
                          <a:latin typeface="Cambria Math" panose="02040503050406030204" pitchFamily="18" charset="0"/>
                        </a:rPr>
                        <m:t> </m:t>
                      </m:r>
                      <m:r>
                        <a:rPr lang="en-IN" sz="2400" b="0" i="1" smtClean="0">
                          <a:latin typeface="Cambria Math" panose="02040503050406030204" pitchFamily="18" charset="0"/>
                        </a:rPr>
                        <m:t>𝑖𝑛</m:t>
                      </m:r>
                      <m:r>
                        <a:rPr lang="en-IN" sz="2400" b="0" i="1" smtClean="0">
                          <a:latin typeface="Cambria Math" panose="02040503050406030204" pitchFamily="18" charset="0"/>
                        </a:rPr>
                        <m:t> </m:t>
                      </m:r>
                      <m:f>
                        <m:fPr>
                          <m:type m:val="skw"/>
                          <m:ctrlPr>
                            <a:rPr lang="en-IN" sz="2400" b="0" i="1" smtClean="0">
                              <a:latin typeface="Cambria Math" panose="02040503050406030204" pitchFamily="18" charset="0"/>
                            </a:rPr>
                          </m:ctrlPr>
                        </m:fPr>
                        <m:num>
                          <m:r>
                            <a:rPr lang="en-IN" sz="2400" b="0" i="1" smtClean="0">
                              <a:latin typeface="Cambria Math" panose="02040503050406030204" pitchFamily="18" charset="0"/>
                            </a:rPr>
                            <m:t>𝐴</m:t>
                          </m:r>
                        </m:num>
                        <m:den>
                          <m:r>
                            <a:rPr lang="en-IN" sz="2400" b="0" i="1" smtClean="0">
                              <a:latin typeface="Cambria Math" panose="02040503050406030204" pitchFamily="18" charset="0"/>
                            </a:rPr>
                            <m:t>𝑚</m:t>
                          </m:r>
                        </m:den>
                      </m:f>
                    </m:oMath>
                  </m:oMathPara>
                </a14:m>
                <a:endParaRPr lang="en-IN" sz="2400" dirty="0"/>
              </a:p>
            </p:txBody>
          </p:sp>
        </mc:Choice>
        <mc:Fallback xmlns="">
          <p:sp>
            <p:nvSpPr>
              <p:cNvPr id="39" name="TextBox 38">
                <a:extLst>
                  <a:ext uri="{FF2B5EF4-FFF2-40B4-BE49-F238E27FC236}">
                    <a16:creationId xmlns:a16="http://schemas.microsoft.com/office/drawing/2014/main" id="{3679AA27-D02F-4B31-9B04-B6EF07D1BA91}"/>
                  </a:ext>
                </a:extLst>
              </p:cNvPr>
              <p:cNvSpPr txBox="1">
                <a:spLocks noRot="1" noChangeAspect="1" noMove="1" noResize="1" noEditPoints="1" noAdjustHandles="1" noChangeArrowheads="1" noChangeShapeType="1" noTextEdit="1"/>
              </p:cNvSpPr>
              <p:nvPr/>
            </p:nvSpPr>
            <p:spPr>
              <a:xfrm>
                <a:off x="308577" y="5210420"/>
                <a:ext cx="1486048" cy="421269"/>
              </a:xfrm>
              <a:prstGeom prst="rect">
                <a:avLst/>
              </a:prstGeom>
              <a:blipFill>
                <a:blip r:embed="rId21"/>
                <a:stretch>
                  <a:fillRect/>
                </a:stretch>
              </a:blipFill>
            </p:spPr>
            <p:txBody>
              <a:bodyPr/>
              <a:lstStyle/>
              <a:p>
                <a:r>
                  <a:rPr lang="en-IN">
                    <a:noFill/>
                  </a:rPr>
                  <a:t> </a:t>
                </a:r>
              </a:p>
            </p:txBody>
          </p:sp>
        </mc:Fallback>
      </mc:AlternateContent>
      <p:grpSp>
        <p:nvGrpSpPr>
          <p:cNvPr id="40" name="Group 39">
            <a:extLst>
              <a:ext uri="{FF2B5EF4-FFF2-40B4-BE49-F238E27FC236}">
                <a16:creationId xmlns:a16="http://schemas.microsoft.com/office/drawing/2014/main" id="{1C355C23-1737-4C4D-8FEF-184ADCF0F6FB}"/>
              </a:ext>
            </a:extLst>
          </p:cNvPr>
          <p:cNvGrpSpPr/>
          <p:nvPr/>
        </p:nvGrpSpPr>
        <p:grpSpPr>
          <a:xfrm>
            <a:off x="3183764" y="795576"/>
            <a:ext cx="2706971" cy="1671522"/>
            <a:chOff x="2976752" y="852434"/>
            <a:chExt cx="3260734" cy="1763790"/>
          </a:xfrm>
        </p:grpSpPr>
        <p:cxnSp>
          <p:nvCxnSpPr>
            <p:cNvPr id="41" name="Straight Arrow Connector 40">
              <a:extLst>
                <a:ext uri="{FF2B5EF4-FFF2-40B4-BE49-F238E27FC236}">
                  <a16:creationId xmlns:a16="http://schemas.microsoft.com/office/drawing/2014/main" id="{8B53AF94-54D5-4C54-96FB-11D32F419DD5}"/>
                </a:ext>
              </a:extLst>
            </p:cNvPr>
            <p:cNvCxnSpPr>
              <a:cxnSpLocks/>
            </p:cNvCxnSpPr>
            <p:nvPr/>
          </p:nvCxnSpPr>
          <p:spPr>
            <a:xfrm flipV="1">
              <a:off x="4055338" y="1315282"/>
              <a:ext cx="6424" cy="7436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450B4A5-CF77-4F21-8E11-68840B861D68}"/>
                </a:ext>
              </a:extLst>
            </p:cNvPr>
            <p:cNvCxnSpPr/>
            <p:nvPr/>
          </p:nvCxnSpPr>
          <p:spPr>
            <a:xfrm>
              <a:off x="4055888" y="2056605"/>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282FBE4-713B-4279-B031-EBC8EDC88319}"/>
                </a:ext>
              </a:extLst>
            </p:cNvPr>
            <p:cNvCxnSpPr/>
            <p:nvPr/>
          </p:nvCxnSpPr>
          <p:spPr>
            <a:xfrm flipH="1">
              <a:off x="3246326" y="2056605"/>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27EDCB3-49B9-43C1-98B8-0ADCDC1F98D5}"/>
                </a:ext>
              </a:extLst>
            </p:cNvPr>
            <p:cNvCxnSpPr>
              <a:cxnSpLocks/>
            </p:cNvCxnSpPr>
            <p:nvPr/>
          </p:nvCxnSpPr>
          <p:spPr>
            <a:xfrm flipV="1">
              <a:off x="4055888" y="1597712"/>
              <a:ext cx="1011742" cy="4460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4C08A20-A3B8-4922-AD31-59CC1DE91305}"/>
                </a:ext>
              </a:extLst>
            </p:cNvPr>
            <p:cNvSpPr txBox="1"/>
            <p:nvPr/>
          </p:nvSpPr>
          <p:spPr>
            <a:xfrm>
              <a:off x="5262871" y="1812896"/>
              <a:ext cx="362122" cy="461665"/>
            </a:xfrm>
            <a:prstGeom prst="rect">
              <a:avLst/>
            </a:prstGeom>
            <a:noFill/>
          </p:spPr>
          <p:txBody>
            <a:bodyPr wrap="square" rtlCol="0">
              <a:spAutoFit/>
            </a:bodyPr>
            <a:lstStyle/>
            <a:p>
              <a:r>
                <a:rPr lang="en-IN" sz="2400" b="1" dirty="0"/>
                <a:t>z</a:t>
              </a:r>
            </a:p>
          </p:txBody>
        </p:sp>
        <p:sp>
          <p:nvSpPr>
            <p:cNvPr id="46" name="TextBox 45">
              <a:extLst>
                <a:ext uri="{FF2B5EF4-FFF2-40B4-BE49-F238E27FC236}">
                  <a16:creationId xmlns:a16="http://schemas.microsoft.com/office/drawing/2014/main" id="{42D92482-9E1C-442B-9E48-33CEF91CBA1D}"/>
                </a:ext>
              </a:extLst>
            </p:cNvPr>
            <p:cNvSpPr txBox="1"/>
            <p:nvPr/>
          </p:nvSpPr>
          <p:spPr>
            <a:xfrm>
              <a:off x="2976752" y="2096906"/>
              <a:ext cx="362122" cy="461665"/>
            </a:xfrm>
            <a:prstGeom prst="rect">
              <a:avLst/>
            </a:prstGeom>
            <a:noFill/>
          </p:spPr>
          <p:txBody>
            <a:bodyPr wrap="square" rtlCol="0">
              <a:spAutoFit/>
            </a:bodyPr>
            <a:lstStyle/>
            <a:p>
              <a:r>
                <a:rPr lang="en-IN" sz="2400" b="1" dirty="0"/>
                <a:t>y</a:t>
              </a:r>
            </a:p>
          </p:txBody>
        </p:sp>
        <p:cxnSp>
          <p:nvCxnSpPr>
            <p:cNvPr id="47" name="Straight Connector 46">
              <a:extLst>
                <a:ext uri="{FF2B5EF4-FFF2-40B4-BE49-F238E27FC236}">
                  <a16:creationId xmlns:a16="http://schemas.microsoft.com/office/drawing/2014/main" id="{ED6626EE-E768-452C-B8FE-ED77980A0493}"/>
                </a:ext>
              </a:extLst>
            </p:cNvPr>
            <p:cNvCxnSpPr/>
            <p:nvPr/>
          </p:nvCxnSpPr>
          <p:spPr>
            <a:xfrm flipH="1">
              <a:off x="3651107" y="1597712"/>
              <a:ext cx="1364676"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615EF19-35C1-4B74-8278-2B814C9FE6C4}"/>
                </a:ext>
              </a:extLst>
            </p:cNvPr>
            <p:cNvCxnSpPr/>
            <p:nvPr/>
          </p:nvCxnSpPr>
          <p:spPr>
            <a:xfrm flipH="1" flipV="1">
              <a:off x="3651107" y="1597712"/>
              <a:ext cx="404781" cy="41549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B87364C-A252-47EA-8B94-E85F88E833D1}"/>
                    </a:ext>
                  </a:extLst>
                </p:cNvPr>
                <p:cNvSpPr txBox="1"/>
                <p:nvPr/>
              </p:nvSpPr>
              <p:spPr>
                <a:xfrm>
                  <a:off x="4834722" y="1676479"/>
                  <a:ext cx="3621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oMath>
                    </m:oMathPara>
                  </a14:m>
                  <a:endParaRPr lang="en-IN" sz="2400" b="1" dirty="0"/>
                </a:p>
              </p:txBody>
            </p:sp>
          </mc:Choice>
          <mc:Fallback xmlns="">
            <p:sp>
              <p:nvSpPr>
                <p:cNvPr id="55" name="TextBox 54">
                  <a:extLst>
                    <a:ext uri="{FF2B5EF4-FFF2-40B4-BE49-F238E27FC236}">
                      <a16:creationId xmlns:a16="http://schemas.microsoft.com/office/drawing/2014/main" id="{B5472224-5C7C-421A-8ADE-FC4A5E0BFA4A}"/>
                    </a:ext>
                  </a:extLst>
                </p:cNvPr>
                <p:cNvSpPr txBox="1">
                  <a:spLocks noRot="1" noChangeAspect="1" noMove="1" noResize="1" noEditPoints="1" noAdjustHandles="1" noChangeArrowheads="1" noChangeShapeType="1" noTextEdit="1"/>
                </p:cNvSpPr>
                <p:nvPr/>
              </p:nvSpPr>
              <p:spPr>
                <a:xfrm>
                  <a:off x="4834722" y="1676479"/>
                  <a:ext cx="362122" cy="461665"/>
                </a:xfrm>
                <a:prstGeom prst="rect">
                  <a:avLst/>
                </a:prstGeom>
                <a:blipFill>
                  <a:blip r:embed="rId10"/>
                  <a:stretch>
                    <a:fillRect l="-6122" r="-22449" b="-14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490274F-CFC8-4CAC-916B-2813AC5CCD2C}"/>
                    </a:ext>
                  </a:extLst>
                </p:cNvPr>
                <p:cNvSpPr txBox="1"/>
                <p:nvPr/>
              </p:nvSpPr>
              <p:spPr>
                <a:xfrm>
                  <a:off x="3552949" y="1751475"/>
                  <a:ext cx="3621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i="1" dirty="0" smtClean="0">
                            <a:latin typeface="Cambria Math" panose="02040503050406030204" pitchFamily="18" charset="0"/>
                          </a:rPr>
                          <m:t>ϕ</m:t>
                        </m:r>
                      </m:oMath>
                    </m:oMathPara>
                  </a14:m>
                  <a:endParaRPr lang="en-IN" sz="2400" dirty="0"/>
                </a:p>
              </p:txBody>
            </p:sp>
          </mc:Choice>
          <mc:Fallback xmlns="">
            <p:sp>
              <p:nvSpPr>
                <p:cNvPr id="56" name="TextBox 55">
                  <a:extLst>
                    <a:ext uri="{FF2B5EF4-FFF2-40B4-BE49-F238E27FC236}">
                      <a16:creationId xmlns:a16="http://schemas.microsoft.com/office/drawing/2014/main" id="{1C161B9F-16D9-44B8-AD21-04D6FE8B982A}"/>
                    </a:ext>
                  </a:extLst>
                </p:cNvPr>
                <p:cNvSpPr txBox="1">
                  <a:spLocks noRot="1" noChangeAspect="1" noMove="1" noResize="1" noEditPoints="1" noAdjustHandles="1" noChangeArrowheads="1" noChangeShapeType="1" noTextEdit="1"/>
                </p:cNvSpPr>
                <p:nvPr/>
              </p:nvSpPr>
              <p:spPr>
                <a:xfrm>
                  <a:off x="3552949" y="1751475"/>
                  <a:ext cx="362122" cy="461665"/>
                </a:xfrm>
                <a:prstGeom prst="rect">
                  <a:avLst/>
                </a:prstGeom>
                <a:blipFill>
                  <a:blip r:embed="rId11"/>
                  <a:stretch>
                    <a:fillRect l="-16327" r="-48980" b="-23611"/>
                  </a:stretch>
                </a:blipFill>
              </p:spPr>
              <p:txBody>
                <a:bodyPr/>
                <a:lstStyle/>
                <a:p>
                  <a:r>
                    <a:rPr lang="en-IN">
                      <a:noFill/>
                    </a:rPr>
                    <a:t> </a:t>
                  </a:r>
                </a:p>
              </p:txBody>
            </p:sp>
          </mc:Fallback>
        </mc:AlternateContent>
        <p:sp>
          <p:nvSpPr>
            <p:cNvPr id="51" name="TextBox 50">
              <a:extLst>
                <a:ext uri="{FF2B5EF4-FFF2-40B4-BE49-F238E27FC236}">
                  <a16:creationId xmlns:a16="http://schemas.microsoft.com/office/drawing/2014/main" id="{A6360480-C629-4828-8B52-6C2101E2D3EB}"/>
                </a:ext>
              </a:extLst>
            </p:cNvPr>
            <p:cNvSpPr txBox="1"/>
            <p:nvPr/>
          </p:nvSpPr>
          <p:spPr>
            <a:xfrm>
              <a:off x="4159413" y="1107539"/>
              <a:ext cx="2078073" cy="422196"/>
            </a:xfrm>
            <a:prstGeom prst="rect">
              <a:avLst/>
            </a:prstGeom>
            <a:noFill/>
          </p:spPr>
          <p:txBody>
            <a:bodyPr wrap="square" rtlCol="0">
              <a:spAutoFit/>
            </a:bodyPr>
            <a:lstStyle/>
            <a:p>
              <a:r>
                <a:rPr lang="en-IN" sz="2000" b="1" dirty="0">
                  <a:solidFill>
                    <a:srgbClr val="C00000"/>
                  </a:solidFill>
                </a:rPr>
                <a:t>Magnetization</a:t>
              </a:r>
            </a:p>
          </p:txBody>
        </p:sp>
        <p:cxnSp>
          <p:nvCxnSpPr>
            <p:cNvPr id="52" name="Straight Arrow Connector 51">
              <a:extLst>
                <a:ext uri="{FF2B5EF4-FFF2-40B4-BE49-F238E27FC236}">
                  <a16:creationId xmlns:a16="http://schemas.microsoft.com/office/drawing/2014/main" id="{426F722C-2434-48E5-8157-4F71441F0E45}"/>
                </a:ext>
              </a:extLst>
            </p:cNvPr>
            <p:cNvCxnSpPr/>
            <p:nvPr/>
          </p:nvCxnSpPr>
          <p:spPr>
            <a:xfrm>
              <a:off x="4055888" y="2056604"/>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E6B3B9D-CC80-4AD4-B822-4E801C85ACEE}"/>
                </a:ext>
              </a:extLst>
            </p:cNvPr>
            <p:cNvCxnSpPr/>
            <p:nvPr/>
          </p:nvCxnSpPr>
          <p:spPr>
            <a:xfrm flipH="1">
              <a:off x="3246326" y="2056604"/>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8AD50E3-3E8D-4F81-A56F-792061953EB8}"/>
                </a:ext>
              </a:extLst>
            </p:cNvPr>
            <p:cNvCxnSpPr/>
            <p:nvPr/>
          </p:nvCxnSpPr>
          <p:spPr>
            <a:xfrm flipH="1">
              <a:off x="3651107" y="1596528"/>
              <a:ext cx="1364676"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561F926-575E-4E53-9CD1-4A240C4CAFA7}"/>
                </a:ext>
              </a:extLst>
            </p:cNvPr>
            <p:cNvCxnSpPr/>
            <p:nvPr/>
          </p:nvCxnSpPr>
          <p:spPr>
            <a:xfrm>
              <a:off x="4055338" y="2056175"/>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092C31B-2766-445A-88FE-58AC184E9F70}"/>
                </a:ext>
              </a:extLst>
            </p:cNvPr>
            <p:cNvCxnSpPr/>
            <p:nvPr/>
          </p:nvCxnSpPr>
          <p:spPr>
            <a:xfrm flipH="1">
              <a:off x="3245776" y="2056603"/>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21222F7-798D-4651-A7D8-FBF01BA65AE6}"/>
                </a:ext>
              </a:extLst>
            </p:cNvPr>
            <p:cNvSpPr txBox="1"/>
            <p:nvPr/>
          </p:nvSpPr>
          <p:spPr>
            <a:xfrm>
              <a:off x="3880701" y="852434"/>
              <a:ext cx="362122" cy="461665"/>
            </a:xfrm>
            <a:prstGeom prst="rect">
              <a:avLst/>
            </a:prstGeom>
            <a:noFill/>
          </p:spPr>
          <p:txBody>
            <a:bodyPr wrap="square" rtlCol="0">
              <a:spAutoFit/>
            </a:bodyPr>
            <a:lstStyle/>
            <a:p>
              <a:r>
                <a:rPr lang="en-IN" sz="2400" b="1" dirty="0"/>
                <a:t>x</a:t>
              </a:r>
            </a:p>
          </p:txBody>
        </p:sp>
        <p:pic>
          <p:nvPicPr>
            <p:cNvPr id="58" name="Graphic 57" descr="Line arrow Counter clockwise curve">
              <a:extLst>
                <a:ext uri="{FF2B5EF4-FFF2-40B4-BE49-F238E27FC236}">
                  <a16:creationId xmlns:a16="http://schemas.microsoft.com/office/drawing/2014/main" id="{6575DD4C-C5A4-435B-A798-538BD6F8C4C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93411" y="1769946"/>
              <a:ext cx="290867" cy="290867"/>
            </a:xfrm>
            <a:prstGeom prst="rect">
              <a:avLst/>
            </a:prstGeom>
          </p:spPr>
        </p:pic>
        <p:pic>
          <p:nvPicPr>
            <p:cNvPr id="59" name="Graphic 58" descr="Line arrow Counter clockwise curve">
              <a:extLst>
                <a:ext uri="{FF2B5EF4-FFF2-40B4-BE49-F238E27FC236}">
                  <a16:creationId xmlns:a16="http://schemas.microsoft.com/office/drawing/2014/main" id="{6173286F-2A04-4CE1-BE73-2293B5EC0F5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14566399">
              <a:off x="3833968" y="1612550"/>
              <a:ext cx="264425" cy="264425"/>
            </a:xfrm>
            <a:prstGeom prst="rect">
              <a:avLst/>
            </a:prstGeom>
          </p:spPr>
        </p:pic>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323709E-217A-43D0-BA7E-02F8871A6823}"/>
                  </a:ext>
                </a:extLst>
              </p:cNvPr>
              <p:cNvSpPr txBox="1"/>
              <p:nvPr/>
            </p:nvSpPr>
            <p:spPr>
              <a:xfrm>
                <a:off x="2806639" y="2970434"/>
                <a:ext cx="3272306" cy="4249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𝐻</m:t>
                          </m:r>
                        </m:e>
                        <m:sub>
                          <m:r>
                            <a:rPr lang="en-IN" sz="2400" b="0" i="1" smtClean="0">
                              <a:latin typeface="Cambria Math" panose="02040503050406030204" pitchFamily="18" charset="0"/>
                            </a:rPr>
                            <m:t>𝑘</m:t>
                          </m:r>
                        </m:sub>
                      </m:sSub>
                      <m:r>
                        <a:rPr lang="en-IN" sz="2400" b="0" i="1" smtClean="0">
                          <a:latin typeface="Cambria Math" panose="02040503050406030204" pitchFamily="18" charset="0"/>
                        </a:rPr>
                        <m:t>=</m:t>
                      </m:r>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𝑑</m:t>
                              </m:r>
                              <m:r>
                                <a:rPr lang="en-IN" sz="2400" b="0" i="1" smtClean="0">
                                  <a:latin typeface="Cambria Math" panose="02040503050406030204" pitchFamily="18" charset="0"/>
                                </a:rPr>
                                <m:t>_</m:t>
                              </m:r>
                              <m:r>
                                <a:rPr lang="en-IN" sz="2400" b="0" i="1" smtClean="0">
                                  <a:latin typeface="Cambria Math" panose="02040503050406030204" pitchFamily="18" charset="0"/>
                                </a:rPr>
                                <m:t>𝑦𝑦</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𝑑</m:t>
                              </m:r>
                              <m:r>
                                <a:rPr lang="en-IN" sz="2400" b="0" i="1" smtClean="0">
                                  <a:latin typeface="Cambria Math" panose="02040503050406030204" pitchFamily="18" charset="0"/>
                                </a:rPr>
                                <m:t>_</m:t>
                              </m:r>
                              <m:r>
                                <a:rPr lang="en-IN" sz="2400" b="0" i="1" smtClean="0">
                                  <a:latin typeface="Cambria Math" panose="02040503050406030204" pitchFamily="18" charset="0"/>
                                </a:rPr>
                                <m:t>𝑧𝑧</m:t>
                              </m:r>
                            </m:sub>
                          </m:sSub>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𝑀</m:t>
                          </m:r>
                        </m:e>
                        <m:sub>
                          <m:r>
                            <a:rPr lang="en-IN" sz="2400" b="0" i="1" smtClean="0">
                              <a:latin typeface="Cambria Math" panose="02040503050406030204" pitchFamily="18" charset="0"/>
                            </a:rPr>
                            <m:t>𝑠</m:t>
                          </m:r>
                        </m:sub>
                      </m:sSub>
                    </m:oMath>
                  </m:oMathPara>
                </a14:m>
                <a:endParaRPr lang="en-IN" sz="2400" dirty="0"/>
              </a:p>
            </p:txBody>
          </p:sp>
        </mc:Choice>
        <mc:Fallback xmlns="">
          <p:sp>
            <p:nvSpPr>
              <p:cNvPr id="9" name="TextBox 8">
                <a:extLst>
                  <a:ext uri="{FF2B5EF4-FFF2-40B4-BE49-F238E27FC236}">
                    <a16:creationId xmlns:a16="http://schemas.microsoft.com/office/drawing/2014/main" id="{2323709E-217A-43D0-BA7E-02F8871A6823}"/>
                  </a:ext>
                </a:extLst>
              </p:cNvPr>
              <p:cNvSpPr txBox="1">
                <a:spLocks noRot="1" noChangeAspect="1" noMove="1" noResize="1" noEditPoints="1" noAdjustHandles="1" noChangeArrowheads="1" noChangeShapeType="1" noTextEdit="1"/>
              </p:cNvSpPr>
              <p:nvPr/>
            </p:nvSpPr>
            <p:spPr>
              <a:xfrm>
                <a:off x="2806639" y="2970434"/>
                <a:ext cx="3272306" cy="424925"/>
              </a:xfrm>
              <a:prstGeom prst="rect">
                <a:avLst/>
              </a:prstGeom>
              <a:blipFill>
                <a:blip r:embed="rId26"/>
                <a:stretch>
                  <a:fillRect/>
                </a:stretch>
              </a:blipFill>
            </p:spPr>
            <p:txBody>
              <a:bodyPr/>
              <a:lstStyle/>
              <a:p>
                <a:r>
                  <a:rPr lang="en-IN">
                    <a:noFill/>
                  </a:rPr>
                  <a:t> </a:t>
                </a:r>
              </a:p>
            </p:txBody>
          </p:sp>
        </mc:Fallback>
      </mc:AlternateContent>
      <p:sp>
        <p:nvSpPr>
          <p:cNvPr id="60" name="TextBox 59">
            <a:extLst>
              <a:ext uri="{FF2B5EF4-FFF2-40B4-BE49-F238E27FC236}">
                <a16:creationId xmlns:a16="http://schemas.microsoft.com/office/drawing/2014/main" id="{F6321020-0DE4-473D-97DE-DE8B7A0C43E5}"/>
              </a:ext>
            </a:extLst>
          </p:cNvPr>
          <p:cNvSpPr txBox="1"/>
          <p:nvPr/>
        </p:nvSpPr>
        <p:spPr>
          <a:xfrm>
            <a:off x="6202236" y="779794"/>
            <a:ext cx="2400376" cy="830997"/>
          </a:xfrm>
          <a:prstGeom prst="rect">
            <a:avLst/>
          </a:prstGeom>
          <a:solidFill>
            <a:schemeClr val="accent4">
              <a:lumMod val="60000"/>
              <a:lumOff val="40000"/>
            </a:schemeClr>
          </a:solidFill>
        </p:spPr>
        <p:txBody>
          <a:bodyPr wrap="square" rtlCol="0">
            <a:spAutoFit/>
          </a:bodyPr>
          <a:lstStyle/>
          <a:p>
            <a:pPr algn="ctr"/>
            <a:r>
              <a:rPr lang="en-US" sz="2400" b="1" dirty="0"/>
              <a:t>In-plane </a:t>
            </a:r>
          </a:p>
          <a:p>
            <a:pPr algn="ctr"/>
            <a:r>
              <a:rPr lang="en-US" sz="2400" b="1" dirty="0"/>
              <a:t>Shape anisotropy</a:t>
            </a:r>
            <a:endParaRPr lang="en-IN" sz="2400" b="1" dirty="0"/>
          </a:p>
        </p:txBody>
      </p:sp>
      <p:grpSp>
        <p:nvGrpSpPr>
          <p:cNvPr id="61" name="Group 60">
            <a:extLst>
              <a:ext uri="{FF2B5EF4-FFF2-40B4-BE49-F238E27FC236}">
                <a16:creationId xmlns:a16="http://schemas.microsoft.com/office/drawing/2014/main" id="{B7A5A00A-816A-4677-ABFF-E45904735D63}"/>
              </a:ext>
            </a:extLst>
          </p:cNvPr>
          <p:cNvGrpSpPr/>
          <p:nvPr/>
        </p:nvGrpSpPr>
        <p:grpSpPr>
          <a:xfrm>
            <a:off x="6523086" y="1682327"/>
            <a:ext cx="2436068" cy="613032"/>
            <a:chOff x="7362414" y="2400872"/>
            <a:chExt cx="2656525" cy="613032"/>
          </a:xfrm>
        </p:grpSpPr>
        <p:grpSp>
          <p:nvGrpSpPr>
            <p:cNvPr id="62" name="Group 61">
              <a:extLst>
                <a:ext uri="{FF2B5EF4-FFF2-40B4-BE49-F238E27FC236}">
                  <a16:creationId xmlns:a16="http://schemas.microsoft.com/office/drawing/2014/main" id="{82FB72D9-F2DF-4FD5-91B4-451A37EF1F28}"/>
                </a:ext>
              </a:extLst>
            </p:cNvPr>
            <p:cNvGrpSpPr/>
            <p:nvPr/>
          </p:nvGrpSpPr>
          <p:grpSpPr>
            <a:xfrm>
              <a:off x="7362414" y="2400872"/>
              <a:ext cx="1668544" cy="613032"/>
              <a:chOff x="6900613" y="1912013"/>
              <a:chExt cx="1668544" cy="613032"/>
            </a:xfrm>
          </p:grpSpPr>
          <p:sp>
            <p:nvSpPr>
              <p:cNvPr id="64" name="Cylinder 63">
                <a:extLst>
                  <a:ext uri="{FF2B5EF4-FFF2-40B4-BE49-F238E27FC236}">
                    <a16:creationId xmlns:a16="http://schemas.microsoft.com/office/drawing/2014/main" id="{1F92366E-C969-4A7A-BFB8-70535DF393C0}"/>
                  </a:ext>
                </a:extLst>
              </p:cNvPr>
              <p:cNvSpPr/>
              <p:nvPr/>
            </p:nvSpPr>
            <p:spPr>
              <a:xfrm>
                <a:off x="6900613" y="1912013"/>
                <a:ext cx="1668544" cy="61303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Arrow: Left-Right 64">
                <a:extLst>
                  <a:ext uri="{FF2B5EF4-FFF2-40B4-BE49-F238E27FC236}">
                    <a16:creationId xmlns:a16="http://schemas.microsoft.com/office/drawing/2014/main" id="{F8B31851-F5A6-414D-B538-76A8B34142AE}"/>
                  </a:ext>
                </a:extLst>
              </p:cNvPr>
              <p:cNvSpPr/>
              <p:nvPr/>
            </p:nvSpPr>
            <p:spPr>
              <a:xfrm>
                <a:off x="7296327" y="2138899"/>
                <a:ext cx="877116" cy="251187"/>
              </a:xfrm>
              <a:prstGeom prst="lef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3" name="TextBox 62">
              <a:extLst>
                <a:ext uri="{FF2B5EF4-FFF2-40B4-BE49-F238E27FC236}">
                  <a16:creationId xmlns:a16="http://schemas.microsoft.com/office/drawing/2014/main" id="{A2B36EE1-5217-4383-9671-0371B055040F}"/>
                </a:ext>
              </a:extLst>
            </p:cNvPr>
            <p:cNvSpPr txBox="1"/>
            <p:nvPr/>
          </p:nvSpPr>
          <p:spPr>
            <a:xfrm>
              <a:off x="8960022" y="2495520"/>
              <a:ext cx="1058917" cy="461665"/>
            </a:xfrm>
            <a:prstGeom prst="rect">
              <a:avLst/>
            </a:prstGeom>
            <a:noFill/>
          </p:spPr>
          <p:txBody>
            <a:bodyPr wrap="square" rtlCol="0">
              <a:spAutoFit/>
            </a:bodyPr>
            <a:lstStyle/>
            <a:p>
              <a:r>
                <a:rPr lang="en-IN" sz="2400" i="0" dirty="0">
                  <a:latin typeface="+mj-lt"/>
                </a:rPr>
                <a:t>CoFeB</a:t>
              </a:r>
              <a:endParaRPr lang="en-IN" sz="2400" dirty="0"/>
            </a:p>
          </p:txBody>
        </p: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56240C0-E42D-49B0-A804-4738B674950C}"/>
                  </a:ext>
                </a:extLst>
              </p:cNvPr>
              <p:cNvSpPr txBox="1"/>
              <p:nvPr/>
            </p:nvSpPr>
            <p:spPr>
              <a:xfrm>
                <a:off x="6644199" y="2432236"/>
                <a:ext cx="1516449" cy="469077"/>
              </a:xfrm>
              <a:prstGeom prst="rect">
                <a:avLst/>
              </a:prstGeom>
              <a:solidFill>
                <a:schemeClr val="accent2">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𝜙</m:t>
                      </m:r>
                      <m:r>
                        <a:rPr lang="en-IN" sz="2400" i="1" dirty="0">
                          <a:latin typeface="Cambria Math" panose="02040503050406030204" pitchFamily="18" charset="0"/>
                        </a:rPr>
                        <m:t>=</m:t>
                      </m:r>
                      <m:r>
                        <a:rPr lang="en-IN" sz="2400" b="1" i="1" dirty="0" smtClean="0">
                          <a:latin typeface="Cambria Math" panose="02040503050406030204" pitchFamily="18" charset="0"/>
                        </a:rPr>
                        <m:t>±</m:t>
                      </m:r>
                      <m:r>
                        <a:rPr lang="en-IN" sz="2400" b="0" i="1" dirty="0" smtClean="0">
                          <a:latin typeface="Cambria Math" panose="02040503050406030204" pitchFamily="18" charset="0"/>
                        </a:rPr>
                        <m:t>9</m:t>
                      </m:r>
                      <m:sSup>
                        <m:sSupPr>
                          <m:ctrlPr>
                            <a:rPr lang="en-IN" sz="2400" i="1" dirty="0" smtClean="0">
                              <a:latin typeface="Cambria Math" panose="02040503050406030204" pitchFamily="18" charset="0"/>
                            </a:rPr>
                          </m:ctrlPr>
                        </m:sSupPr>
                        <m:e>
                          <m:r>
                            <a:rPr lang="en-IN" sz="2400" b="0" i="1" dirty="0" smtClean="0">
                              <a:latin typeface="Cambria Math" panose="02040503050406030204" pitchFamily="18" charset="0"/>
                            </a:rPr>
                            <m:t>0</m:t>
                          </m:r>
                        </m:e>
                        <m:sup>
                          <m:r>
                            <a:rPr lang="en-IN" sz="2400" b="0" i="1" dirty="0" smtClean="0">
                              <a:latin typeface="Cambria Math" panose="02040503050406030204" pitchFamily="18" charset="0"/>
                            </a:rPr>
                            <m:t>𝑜</m:t>
                          </m:r>
                        </m:sup>
                      </m:sSup>
                    </m:oMath>
                  </m:oMathPara>
                </a14:m>
                <a:endParaRPr lang="en-IN" sz="2400" dirty="0"/>
              </a:p>
            </p:txBody>
          </p:sp>
        </mc:Choice>
        <mc:Fallback xmlns="">
          <p:sp>
            <p:nvSpPr>
              <p:cNvPr id="66" name="TextBox 65">
                <a:extLst>
                  <a:ext uri="{FF2B5EF4-FFF2-40B4-BE49-F238E27FC236}">
                    <a16:creationId xmlns:a16="http://schemas.microsoft.com/office/drawing/2014/main" id="{056240C0-E42D-49B0-A804-4738B674950C}"/>
                  </a:ext>
                </a:extLst>
              </p:cNvPr>
              <p:cNvSpPr txBox="1">
                <a:spLocks noRot="1" noChangeAspect="1" noMove="1" noResize="1" noEditPoints="1" noAdjustHandles="1" noChangeArrowheads="1" noChangeShapeType="1" noTextEdit="1"/>
              </p:cNvSpPr>
              <p:nvPr/>
            </p:nvSpPr>
            <p:spPr>
              <a:xfrm>
                <a:off x="6644199" y="2432236"/>
                <a:ext cx="1516449" cy="469077"/>
              </a:xfrm>
              <a:prstGeom prst="rect">
                <a:avLst/>
              </a:prstGeom>
              <a:blipFill>
                <a:blip r:embed="rId27"/>
                <a:stretch>
                  <a:fillRect l="-2811" b="-14286"/>
                </a:stretch>
              </a:blipFill>
            </p:spPr>
            <p:txBody>
              <a:bodyPr/>
              <a:lstStyle/>
              <a:p>
                <a:r>
                  <a:rPr lang="en-IN">
                    <a:noFill/>
                  </a:rPr>
                  <a:t> </a:t>
                </a:r>
              </a:p>
            </p:txBody>
          </p:sp>
        </mc:Fallback>
      </mc:AlternateContent>
      <p:grpSp>
        <p:nvGrpSpPr>
          <p:cNvPr id="67" name="Group 66">
            <a:extLst>
              <a:ext uri="{FF2B5EF4-FFF2-40B4-BE49-F238E27FC236}">
                <a16:creationId xmlns:a16="http://schemas.microsoft.com/office/drawing/2014/main" id="{57C3C4E7-DCA0-4005-9985-2A19C06D95CD}"/>
              </a:ext>
            </a:extLst>
          </p:cNvPr>
          <p:cNvGrpSpPr/>
          <p:nvPr/>
        </p:nvGrpSpPr>
        <p:grpSpPr>
          <a:xfrm>
            <a:off x="3431043" y="4282745"/>
            <a:ext cx="1989383" cy="1820327"/>
            <a:chOff x="647779" y="3071444"/>
            <a:chExt cx="1989383" cy="1820327"/>
          </a:xfrm>
        </p:grpSpPr>
        <p:sp>
          <p:nvSpPr>
            <p:cNvPr id="68" name="TextBox 67">
              <a:extLst>
                <a:ext uri="{FF2B5EF4-FFF2-40B4-BE49-F238E27FC236}">
                  <a16:creationId xmlns:a16="http://schemas.microsoft.com/office/drawing/2014/main" id="{60A3B03F-9219-4FC1-BCD8-B34E2C2EED42}"/>
                </a:ext>
              </a:extLst>
            </p:cNvPr>
            <p:cNvSpPr txBox="1"/>
            <p:nvPr/>
          </p:nvSpPr>
          <p:spPr>
            <a:xfrm>
              <a:off x="1389865" y="3071444"/>
              <a:ext cx="414319" cy="461665"/>
            </a:xfrm>
            <a:prstGeom prst="rect">
              <a:avLst/>
            </a:prstGeom>
            <a:noFill/>
          </p:spPr>
          <p:txBody>
            <a:bodyPr wrap="square" rtlCol="0">
              <a:spAutoFit/>
            </a:bodyPr>
            <a:lstStyle/>
            <a:p>
              <a:r>
                <a:rPr lang="en-IN" sz="2400" dirty="0"/>
                <a:t>M</a:t>
              </a:r>
            </a:p>
          </p:txBody>
        </p:sp>
        <p:grpSp>
          <p:nvGrpSpPr>
            <p:cNvPr id="69" name="Group 68">
              <a:extLst>
                <a:ext uri="{FF2B5EF4-FFF2-40B4-BE49-F238E27FC236}">
                  <a16:creationId xmlns:a16="http://schemas.microsoft.com/office/drawing/2014/main" id="{63C0161D-00E0-4409-98EF-05B2DF93EE2C}"/>
                </a:ext>
              </a:extLst>
            </p:cNvPr>
            <p:cNvGrpSpPr/>
            <p:nvPr/>
          </p:nvGrpSpPr>
          <p:grpSpPr>
            <a:xfrm>
              <a:off x="647779" y="3408110"/>
              <a:ext cx="1989383" cy="1483661"/>
              <a:chOff x="3081736" y="3394699"/>
              <a:chExt cx="1989383" cy="1483661"/>
            </a:xfrm>
          </p:grpSpPr>
          <p:pic>
            <p:nvPicPr>
              <p:cNvPr id="70" name="Picture 69">
                <a:extLst>
                  <a:ext uri="{FF2B5EF4-FFF2-40B4-BE49-F238E27FC236}">
                    <a16:creationId xmlns:a16="http://schemas.microsoft.com/office/drawing/2014/main" id="{369AA89C-FF7C-47B8-9A7B-97663862946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081736" y="3394699"/>
                <a:ext cx="1747255" cy="1483661"/>
              </a:xfrm>
              <a:prstGeom prst="rect">
                <a:avLst/>
              </a:prstGeom>
            </p:spPr>
          </p:pic>
          <p:sp>
            <p:nvSpPr>
              <p:cNvPr id="71" name="TextBox 70">
                <a:extLst>
                  <a:ext uri="{FF2B5EF4-FFF2-40B4-BE49-F238E27FC236}">
                    <a16:creationId xmlns:a16="http://schemas.microsoft.com/office/drawing/2014/main" id="{94573B70-F22E-4EF1-9295-73B4C2B20D43}"/>
                  </a:ext>
                </a:extLst>
              </p:cNvPr>
              <p:cNvSpPr txBox="1"/>
              <p:nvPr/>
            </p:nvSpPr>
            <p:spPr>
              <a:xfrm>
                <a:off x="4656800" y="3892561"/>
                <a:ext cx="414319" cy="461665"/>
              </a:xfrm>
              <a:prstGeom prst="rect">
                <a:avLst/>
              </a:prstGeom>
              <a:noFill/>
            </p:spPr>
            <p:txBody>
              <a:bodyPr wrap="square" rtlCol="0">
                <a:spAutoFit/>
              </a:bodyPr>
              <a:lstStyle/>
              <a:p>
                <a:r>
                  <a:rPr lang="en-IN" sz="2400" dirty="0"/>
                  <a:t>H</a:t>
                </a:r>
              </a:p>
            </p:txBody>
          </p:sp>
          <p:sp>
            <p:nvSpPr>
              <p:cNvPr id="72" name="TextBox 71">
                <a:extLst>
                  <a:ext uri="{FF2B5EF4-FFF2-40B4-BE49-F238E27FC236}">
                    <a16:creationId xmlns:a16="http://schemas.microsoft.com/office/drawing/2014/main" id="{6B965D5B-162E-4C97-B121-67AE54BC2875}"/>
                  </a:ext>
                </a:extLst>
              </p:cNvPr>
              <p:cNvSpPr txBox="1"/>
              <p:nvPr/>
            </p:nvSpPr>
            <p:spPr>
              <a:xfrm>
                <a:off x="4207276" y="4217724"/>
                <a:ext cx="521861" cy="461665"/>
              </a:xfrm>
              <a:prstGeom prst="rect">
                <a:avLst/>
              </a:prstGeom>
              <a:noFill/>
            </p:spPr>
            <p:txBody>
              <a:bodyPr wrap="square" rtlCol="0">
                <a:spAutoFit/>
              </a:bodyPr>
              <a:lstStyle/>
              <a:p>
                <a:r>
                  <a:rPr lang="en-IN" sz="2400" dirty="0" err="1"/>
                  <a:t>H</a:t>
                </a:r>
                <a:r>
                  <a:rPr lang="en-IN" sz="2400" baseline="-25000" dirty="0" err="1"/>
                  <a:t>k</a:t>
                </a:r>
                <a:endParaRPr lang="en-IN" sz="2400" baseline="-25000" dirty="0"/>
              </a:p>
            </p:txBody>
          </p:sp>
          <p:cxnSp>
            <p:nvCxnSpPr>
              <p:cNvPr id="73" name="Straight Arrow Connector 72">
                <a:extLst>
                  <a:ext uri="{FF2B5EF4-FFF2-40B4-BE49-F238E27FC236}">
                    <a16:creationId xmlns:a16="http://schemas.microsoft.com/office/drawing/2014/main" id="{5A13E635-CF8A-4E9E-9D2A-7604A2BFFC16}"/>
                  </a:ext>
                </a:extLst>
              </p:cNvPr>
              <p:cNvCxnSpPr/>
              <p:nvPr/>
            </p:nvCxnSpPr>
            <p:spPr>
              <a:xfrm flipH="1" flipV="1">
                <a:off x="4170772" y="4138518"/>
                <a:ext cx="246515" cy="2308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4" name="TextBox 73">
            <a:extLst>
              <a:ext uri="{FF2B5EF4-FFF2-40B4-BE49-F238E27FC236}">
                <a16:creationId xmlns:a16="http://schemas.microsoft.com/office/drawing/2014/main" id="{8A6A190D-364D-4671-B987-3F9457D8AF22}"/>
              </a:ext>
            </a:extLst>
          </p:cNvPr>
          <p:cNvSpPr txBox="1"/>
          <p:nvPr/>
        </p:nvSpPr>
        <p:spPr>
          <a:xfrm>
            <a:off x="6641624" y="5486842"/>
            <a:ext cx="1247193" cy="461665"/>
          </a:xfrm>
          <a:prstGeom prst="rect">
            <a:avLst/>
          </a:prstGeom>
          <a:solidFill>
            <a:schemeClr val="accent4">
              <a:lumMod val="60000"/>
              <a:lumOff val="40000"/>
            </a:schemeClr>
          </a:solidFill>
        </p:spPr>
        <p:txBody>
          <a:bodyPr wrap="square" rtlCol="0">
            <a:spAutoFit/>
          </a:bodyPr>
          <a:lstStyle/>
          <a:p>
            <a:pPr algn="ctr"/>
            <a:r>
              <a:rPr lang="en-IN" sz="2400" b="1" i="0" dirty="0"/>
              <a:t>Ellipsoid</a:t>
            </a:r>
            <a:endParaRPr lang="en-IN" sz="2400" b="1" dirty="0"/>
          </a:p>
        </p:txBody>
      </p:sp>
      <p:pic>
        <p:nvPicPr>
          <p:cNvPr id="75" name="Picture 74">
            <a:extLst>
              <a:ext uri="{FF2B5EF4-FFF2-40B4-BE49-F238E27FC236}">
                <a16:creationId xmlns:a16="http://schemas.microsoft.com/office/drawing/2014/main" id="{EBE354D5-B8E7-4D10-BAF0-35D4529678D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75014" y="4811239"/>
            <a:ext cx="1339871" cy="656264"/>
          </a:xfrm>
          <a:prstGeom prst="rect">
            <a:avLst/>
          </a:prstGeom>
        </p:spPr>
      </p:pic>
      <p:pic>
        <p:nvPicPr>
          <p:cNvPr id="76" name="Picture 75">
            <a:extLst>
              <a:ext uri="{FF2B5EF4-FFF2-40B4-BE49-F238E27FC236}">
                <a16:creationId xmlns:a16="http://schemas.microsoft.com/office/drawing/2014/main" id="{293C2E37-9F38-411A-A419-034371AC083E}"/>
              </a:ext>
            </a:extLst>
          </p:cNvPr>
          <p:cNvPicPr>
            <a:picLocks noChangeAspect="1"/>
          </p:cNvPicPr>
          <p:nvPr/>
        </p:nvPicPr>
        <p:blipFill>
          <a:blip r:embed="rId30"/>
          <a:stretch>
            <a:fillRect/>
          </a:stretch>
        </p:blipFill>
        <p:spPr>
          <a:xfrm>
            <a:off x="6885961" y="3499800"/>
            <a:ext cx="753602" cy="760752"/>
          </a:xfrm>
          <a:prstGeom prst="rect">
            <a:avLst/>
          </a:prstGeom>
        </p:spPr>
      </p:pic>
      <p:sp>
        <p:nvSpPr>
          <p:cNvPr id="77" name="TextBox 76">
            <a:extLst>
              <a:ext uri="{FF2B5EF4-FFF2-40B4-BE49-F238E27FC236}">
                <a16:creationId xmlns:a16="http://schemas.microsoft.com/office/drawing/2014/main" id="{B9E696D9-875E-40EF-B668-A5A206B54AEB}"/>
              </a:ext>
            </a:extLst>
          </p:cNvPr>
          <p:cNvSpPr txBox="1"/>
          <p:nvPr/>
        </p:nvSpPr>
        <p:spPr>
          <a:xfrm>
            <a:off x="6725533" y="4344422"/>
            <a:ext cx="1068101" cy="419695"/>
          </a:xfrm>
          <a:prstGeom prst="rect">
            <a:avLst/>
          </a:prstGeom>
          <a:solidFill>
            <a:schemeClr val="accent4">
              <a:lumMod val="60000"/>
              <a:lumOff val="40000"/>
            </a:schemeClr>
          </a:solidFill>
        </p:spPr>
        <p:txBody>
          <a:bodyPr wrap="square" rtlCol="0">
            <a:spAutoFit/>
          </a:bodyPr>
          <a:lstStyle/>
          <a:p>
            <a:pPr algn="ctr"/>
            <a:r>
              <a:rPr lang="en-IN" sz="2400" b="1" i="0" dirty="0"/>
              <a:t>Sphere</a:t>
            </a:r>
            <a:endParaRPr lang="en-IN" sz="2400" b="1" dirty="0"/>
          </a:p>
        </p:txBody>
      </p:sp>
    </p:spTree>
    <p:extLst>
      <p:ext uri="{BB962C8B-B14F-4D97-AF65-F5344CB8AC3E}">
        <p14:creationId xmlns:p14="http://schemas.microsoft.com/office/powerpoint/2010/main" val="1789354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34B34-AB28-489F-B499-858380EA2C5C}"/>
              </a:ext>
            </a:extLst>
          </p:cNvPr>
          <p:cNvSpPr>
            <a:spLocks noGrp="1"/>
          </p:cNvSpPr>
          <p:nvPr>
            <p:ph type="title"/>
          </p:nvPr>
        </p:nvSpPr>
        <p:spPr/>
        <p:txBody>
          <a:bodyPr/>
          <a:lstStyle/>
          <a:p>
            <a:r>
              <a:rPr lang="en-IN" dirty="0"/>
              <a:t>Potential Landscape of Magnet</a:t>
            </a:r>
          </a:p>
        </p:txBody>
      </p:sp>
      <p:sp>
        <p:nvSpPr>
          <p:cNvPr id="3" name="Date Placeholder 2">
            <a:extLst>
              <a:ext uri="{FF2B5EF4-FFF2-40B4-BE49-F238E27FC236}">
                <a16:creationId xmlns:a16="http://schemas.microsoft.com/office/drawing/2014/main" id="{07379085-C19B-4501-9412-2889EF47BF23}"/>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3F8A7AFF-ECBA-4D9E-ADBB-501AFEC36017}"/>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B3CEDEB4-A292-4877-A4CF-79569ED455BC}"/>
              </a:ext>
            </a:extLst>
          </p:cNvPr>
          <p:cNvSpPr>
            <a:spLocks noGrp="1"/>
          </p:cNvSpPr>
          <p:nvPr>
            <p:ph type="sldNum" sz="quarter" idx="12"/>
          </p:nvPr>
        </p:nvSpPr>
        <p:spPr/>
        <p:txBody>
          <a:bodyPr/>
          <a:lstStyle/>
          <a:p>
            <a:fld id="{8E7B0F21-D4CD-49F4-A017-610E9F53B950}" type="slidenum">
              <a:rPr lang="en-IN" smtClean="0"/>
              <a:pPr/>
              <a:t>26</a:t>
            </a:fld>
            <a:endParaRPr lang="en-IN" dirty="0"/>
          </a:p>
        </p:txBody>
      </p:sp>
      <p:pic>
        <p:nvPicPr>
          <p:cNvPr id="9" name="Picture 8" descr="Chart, surface chart&#10;&#10;Description automatically generated">
            <a:extLst>
              <a:ext uri="{FF2B5EF4-FFF2-40B4-BE49-F238E27FC236}">
                <a16:creationId xmlns:a16="http://schemas.microsoft.com/office/drawing/2014/main" id="{D7EDE62D-8453-41CD-B2CF-5C590842EA69}"/>
              </a:ext>
            </a:extLst>
          </p:cNvPr>
          <p:cNvPicPr>
            <a:picLocks noChangeAspect="1"/>
          </p:cNvPicPr>
          <p:nvPr/>
        </p:nvPicPr>
        <p:blipFill rotWithShape="1">
          <a:blip r:embed="rId2">
            <a:extLst>
              <a:ext uri="{28A0092B-C50C-407E-A947-70E740481C1C}">
                <a14:useLocalDpi xmlns:a14="http://schemas.microsoft.com/office/drawing/2010/main" val="0"/>
              </a:ext>
            </a:extLst>
          </a:blip>
          <a:srcRect l="10097" t="6481" r="8558" b="7067"/>
          <a:stretch/>
        </p:blipFill>
        <p:spPr>
          <a:xfrm>
            <a:off x="3119671" y="3114332"/>
            <a:ext cx="6024329" cy="315458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FF2333-CC88-4B12-9B89-EA63209F48ED}"/>
                  </a:ext>
                </a:extLst>
              </p:cNvPr>
              <p:cNvSpPr txBox="1"/>
              <p:nvPr/>
            </p:nvSpPr>
            <p:spPr>
              <a:xfrm rot="20568445">
                <a:off x="6757131" y="5848335"/>
                <a:ext cx="248822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𝜙</m:t>
                      </m:r>
                      <m:r>
                        <a:rPr lang="en-IN" sz="2800" b="0" i="1" smtClean="0">
                          <a:latin typeface="Cambria Math" panose="02040503050406030204" pitchFamily="18" charset="0"/>
                        </a:rPr>
                        <m:t> ( </m:t>
                      </m:r>
                      <m:r>
                        <a:rPr lang="en-IN" sz="2800" b="0" i="1" smtClean="0">
                          <a:latin typeface="Cambria Math" panose="02040503050406030204" pitchFamily="18" charset="0"/>
                        </a:rPr>
                        <m:t>𝑖𝑛</m:t>
                      </m:r>
                      <m:r>
                        <a:rPr lang="en-IN" sz="2800" b="0" i="1" smtClean="0">
                          <a:latin typeface="Cambria Math" panose="02040503050406030204" pitchFamily="18" charset="0"/>
                        </a:rPr>
                        <m:t> </m:t>
                      </m:r>
                      <m:r>
                        <a:rPr lang="en-IN" sz="2800" b="0" i="1" smtClean="0">
                          <a:latin typeface="Cambria Math" panose="02040503050406030204" pitchFamily="18" charset="0"/>
                        </a:rPr>
                        <m:t>𝑑𝑒𝑔𝑟𝑒𝑒</m:t>
                      </m:r>
                      <m:r>
                        <a:rPr lang="en-IN" sz="2800" b="0" i="1" smtClean="0">
                          <a:latin typeface="Cambria Math" panose="02040503050406030204" pitchFamily="18" charset="0"/>
                        </a:rPr>
                        <m:t>)</m:t>
                      </m:r>
                    </m:oMath>
                  </m:oMathPara>
                </a14:m>
                <a:endParaRPr lang="en-IN" sz="2800" dirty="0"/>
              </a:p>
            </p:txBody>
          </p:sp>
        </mc:Choice>
        <mc:Fallback xmlns="">
          <p:sp>
            <p:nvSpPr>
              <p:cNvPr id="10" name="TextBox 9">
                <a:extLst>
                  <a:ext uri="{FF2B5EF4-FFF2-40B4-BE49-F238E27FC236}">
                    <a16:creationId xmlns:a16="http://schemas.microsoft.com/office/drawing/2014/main" id="{CAFF2333-CC88-4B12-9B89-EA63209F48ED}"/>
                  </a:ext>
                </a:extLst>
              </p:cNvPr>
              <p:cNvSpPr txBox="1">
                <a:spLocks noRot="1" noChangeAspect="1" noMove="1" noResize="1" noEditPoints="1" noAdjustHandles="1" noChangeArrowheads="1" noChangeShapeType="1" noTextEdit="1"/>
              </p:cNvSpPr>
              <p:nvPr/>
            </p:nvSpPr>
            <p:spPr>
              <a:xfrm rot="20568445">
                <a:off x="6757131" y="5848335"/>
                <a:ext cx="2488224"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0D7444-0001-4391-A474-C49D463D9CD1}"/>
                  </a:ext>
                </a:extLst>
              </p:cNvPr>
              <p:cNvSpPr txBox="1"/>
              <p:nvPr/>
            </p:nvSpPr>
            <p:spPr>
              <a:xfrm rot="664294">
                <a:off x="3187275" y="5777985"/>
                <a:ext cx="248822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𝜃</m:t>
                      </m:r>
                      <m:r>
                        <a:rPr lang="en-IN" sz="2800" b="0" i="1" smtClean="0">
                          <a:latin typeface="Cambria Math" panose="02040503050406030204" pitchFamily="18" charset="0"/>
                        </a:rPr>
                        <m:t> ( </m:t>
                      </m:r>
                      <m:r>
                        <a:rPr lang="en-IN" sz="2800" b="0" i="1" smtClean="0">
                          <a:latin typeface="Cambria Math" panose="02040503050406030204" pitchFamily="18" charset="0"/>
                        </a:rPr>
                        <m:t>𝑖𝑛</m:t>
                      </m:r>
                      <m:r>
                        <a:rPr lang="en-IN" sz="2800" b="0" i="1" smtClean="0">
                          <a:latin typeface="Cambria Math" panose="02040503050406030204" pitchFamily="18" charset="0"/>
                        </a:rPr>
                        <m:t> </m:t>
                      </m:r>
                      <m:r>
                        <a:rPr lang="en-IN" sz="2800" b="0" i="1" smtClean="0">
                          <a:latin typeface="Cambria Math" panose="02040503050406030204" pitchFamily="18" charset="0"/>
                        </a:rPr>
                        <m:t>𝑑𝑒𝑔𝑟𝑒𝑒</m:t>
                      </m:r>
                      <m:r>
                        <a:rPr lang="en-IN" sz="2800" b="0" i="1" smtClean="0">
                          <a:latin typeface="Cambria Math" panose="02040503050406030204" pitchFamily="18" charset="0"/>
                        </a:rPr>
                        <m:t>)</m:t>
                      </m:r>
                    </m:oMath>
                  </m:oMathPara>
                </a14:m>
                <a:endParaRPr lang="en-IN" sz="2800" dirty="0"/>
              </a:p>
            </p:txBody>
          </p:sp>
        </mc:Choice>
        <mc:Fallback xmlns="">
          <p:sp>
            <p:nvSpPr>
              <p:cNvPr id="11" name="TextBox 10">
                <a:extLst>
                  <a:ext uri="{FF2B5EF4-FFF2-40B4-BE49-F238E27FC236}">
                    <a16:creationId xmlns:a16="http://schemas.microsoft.com/office/drawing/2014/main" id="{620D7444-0001-4391-A474-C49D463D9CD1}"/>
                  </a:ext>
                </a:extLst>
              </p:cNvPr>
              <p:cNvSpPr txBox="1">
                <a:spLocks noRot="1" noChangeAspect="1" noMove="1" noResize="1" noEditPoints="1" noAdjustHandles="1" noChangeArrowheads="1" noChangeShapeType="1" noTextEdit="1"/>
              </p:cNvSpPr>
              <p:nvPr/>
            </p:nvSpPr>
            <p:spPr>
              <a:xfrm rot="664294">
                <a:off x="3187275" y="5777985"/>
                <a:ext cx="2488224" cy="523220"/>
              </a:xfrm>
              <a:prstGeom prst="rect">
                <a:avLst/>
              </a:prstGeom>
              <a:blipFill>
                <a:blip r:embed="rId4"/>
                <a:stretch>
                  <a:fillRect/>
                </a:stretch>
              </a:blipFill>
            </p:spPr>
            <p:txBody>
              <a:bodyPr/>
              <a:lstStyle/>
              <a:p>
                <a:r>
                  <a:rPr lang="en-IN">
                    <a:noFill/>
                  </a:rPr>
                  <a:t> </a:t>
                </a:r>
              </a:p>
            </p:txBody>
          </p:sp>
        </mc:Fallback>
      </mc:AlternateContent>
      <p:pic>
        <p:nvPicPr>
          <p:cNvPr id="13" name="Picture 12" descr="Diagram, schematic&#10;&#10;Description automatically generated">
            <a:extLst>
              <a:ext uri="{FF2B5EF4-FFF2-40B4-BE49-F238E27FC236}">
                <a16:creationId xmlns:a16="http://schemas.microsoft.com/office/drawing/2014/main" id="{39D29E59-E6EB-44BD-A135-3038704026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28834"/>
            <a:ext cx="2542391" cy="180427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9BE5F6-E430-43CB-AD6D-3FE7A72491A0}"/>
                  </a:ext>
                </a:extLst>
              </p:cNvPr>
              <p:cNvSpPr txBox="1"/>
              <p:nvPr/>
            </p:nvSpPr>
            <p:spPr>
              <a:xfrm>
                <a:off x="3160191" y="1314059"/>
                <a:ext cx="5742405" cy="633828"/>
              </a:xfrm>
              <a:prstGeom prst="rect">
                <a:avLst/>
              </a:prstGeom>
              <a:solidFill>
                <a:schemeClr val="accent4">
                  <a:lumMod val="60000"/>
                  <a:lumOff val="4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b="0" i="1" smtClean="0">
                              <a:latin typeface="Cambria Math" panose="02040503050406030204" pitchFamily="18" charset="0"/>
                            </a:rPr>
                          </m:ctrlPr>
                        </m:sSubPr>
                        <m:e>
                          <m:r>
                            <a:rPr lang="en-IN" sz="2200" b="0" i="1" smtClean="0">
                              <a:latin typeface="Cambria Math" panose="02040503050406030204" pitchFamily="18" charset="0"/>
                            </a:rPr>
                            <m:t>𝐸</m:t>
                          </m:r>
                        </m:e>
                        <m:sub>
                          <m:r>
                            <a:rPr lang="en-IN" sz="2200" b="0" i="1" smtClean="0">
                              <a:latin typeface="Cambria Math" panose="02040503050406030204" pitchFamily="18" charset="0"/>
                            </a:rPr>
                            <m:t>𝑠h𝑎𝑝𝑒</m:t>
                          </m:r>
                        </m:sub>
                      </m:sSub>
                      <m:d>
                        <m:dPr>
                          <m:ctrlPr>
                            <a:rPr lang="en-IN" sz="2200" b="0" i="1" smtClean="0">
                              <a:latin typeface="Cambria Math" panose="02040503050406030204" pitchFamily="18" charset="0"/>
                            </a:rPr>
                          </m:ctrlPr>
                        </m:dPr>
                        <m:e>
                          <m:r>
                            <a:rPr lang="en-IN" sz="2200" b="0" i="1" smtClean="0">
                              <a:latin typeface="Cambria Math" panose="02040503050406030204" pitchFamily="18" charset="0"/>
                            </a:rPr>
                            <m:t>𝜃</m:t>
                          </m:r>
                          <m:r>
                            <a:rPr lang="en-IN" sz="2200" b="0" i="1" smtClean="0">
                              <a:latin typeface="Cambria Math" panose="02040503050406030204" pitchFamily="18" charset="0"/>
                            </a:rPr>
                            <m:t>,</m:t>
                          </m:r>
                          <m:r>
                            <a:rPr lang="en-IN" sz="2200" b="0" i="1" smtClean="0">
                              <a:latin typeface="Cambria Math" panose="02040503050406030204" pitchFamily="18" charset="0"/>
                            </a:rPr>
                            <m:t>𝜙</m:t>
                          </m:r>
                        </m:e>
                      </m:d>
                      <m:r>
                        <a:rPr lang="en-IN" sz="2200" b="0" i="1" smtClean="0">
                          <a:latin typeface="Cambria Math" panose="02040503050406030204" pitchFamily="18" charset="0"/>
                        </a:rPr>
                        <m:t>=</m:t>
                      </m:r>
                      <m:f>
                        <m:fPr>
                          <m:ctrlPr>
                            <a:rPr lang="en-IN" sz="2200" b="0" i="1" smtClean="0">
                              <a:latin typeface="Cambria Math" panose="02040503050406030204" pitchFamily="18" charset="0"/>
                            </a:rPr>
                          </m:ctrlPr>
                        </m:fPr>
                        <m:num>
                          <m:r>
                            <a:rPr lang="en-IN" sz="2200" b="0" i="1" smtClean="0">
                              <a:latin typeface="Cambria Math" panose="02040503050406030204" pitchFamily="18" charset="0"/>
                            </a:rPr>
                            <m:t>1</m:t>
                          </m:r>
                        </m:num>
                        <m:den>
                          <m:r>
                            <a:rPr lang="en-IN" sz="2200" b="0" i="1" smtClean="0">
                              <a:latin typeface="Cambria Math" panose="02040503050406030204" pitchFamily="18" charset="0"/>
                            </a:rPr>
                            <m:t>2</m:t>
                          </m:r>
                        </m:den>
                      </m:f>
                      <m:sSub>
                        <m:sSubPr>
                          <m:ctrlPr>
                            <a:rPr lang="en-IN" sz="2200" b="0" i="1" smtClean="0">
                              <a:latin typeface="Cambria Math" panose="02040503050406030204" pitchFamily="18" charset="0"/>
                            </a:rPr>
                          </m:ctrlPr>
                        </m:sSubPr>
                        <m:e>
                          <m:r>
                            <a:rPr lang="en-IN" sz="2200" b="0" i="1" smtClean="0">
                              <a:latin typeface="Cambria Math" panose="02040503050406030204" pitchFamily="18" charset="0"/>
                            </a:rPr>
                            <m:t>𝜇</m:t>
                          </m:r>
                        </m:e>
                        <m:sub>
                          <m:r>
                            <a:rPr lang="en-IN" sz="2200" b="0" i="1" smtClean="0">
                              <a:latin typeface="Cambria Math" panose="02040503050406030204" pitchFamily="18" charset="0"/>
                            </a:rPr>
                            <m:t>0</m:t>
                          </m:r>
                        </m:sub>
                      </m:sSub>
                      <m:sSub>
                        <m:sSubPr>
                          <m:ctrlPr>
                            <a:rPr lang="en-IN" sz="2200" b="0" i="1" smtClean="0">
                              <a:latin typeface="Cambria Math" panose="02040503050406030204" pitchFamily="18" charset="0"/>
                            </a:rPr>
                          </m:ctrlPr>
                        </m:sSubPr>
                        <m:e>
                          <m:r>
                            <a:rPr lang="en-IN" sz="2200" b="0" i="1" smtClean="0">
                              <a:latin typeface="Cambria Math" panose="02040503050406030204" pitchFamily="18" charset="0"/>
                            </a:rPr>
                            <m:t>𝑀</m:t>
                          </m:r>
                        </m:e>
                        <m:sub>
                          <m:r>
                            <a:rPr lang="en-IN" sz="2200" b="0" i="1" smtClean="0">
                              <a:latin typeface="Cambria Math" panose="02040503050406030204" pitchFamily="18" charset="0"/>
                            </a:rPr>
                            <m:t>𝑠</m:t>
                          </m:r>
                        </m:sub>
                      </m:sSub>
                      <m:d>
                        <m:dPr>
                          <m:begChr m:val="["/>
                          <m:endChr m:val="]"/>
                          <m:ctrlPr>
                            <a:rPr lang="en-IN" sz="2200" b="0" i="1" smtClean="0">
                              <a:latin typeface="Cambria Math" panose="02040503050406030204" pitchFamily="18" charset="0"/>
                            </a:rPr>
                          </m:ctrlPr>
                        </m:dPr>
                        <m:e>
                          <m:sSub>
                            <m:sSubPr>
                              <m:ctrlPr>
                                <a:rPr lang="en-IN" sz="2200" b="0" i="1" smtClean="0">
                                  <a:latin typeface="Cambria Math" panose="02040503050406030204" pitchFamily="18" charset="0"/>
                                </a:rPr>
                              </m:ctrlPr>
                            </m:sSubPr>
                            <m:e>
                              <m:r>
                                <a:rPr lang="en-IN" sz="2200" b="0" i="1" smtClean="0">
                                  <a:latin typeface="Cambria Math" panose="02040503050406030204" pitchFamily="18" charset="0"/>
                                </a:rPr>
                                <m:t>𝐻</m:t>
                              </m:r>
                            </m:e>
                            <m:sub>
                              <m:r>
                                <a:rPr lang="en-IN" sz="2200" b="0" i="1" smtClean="0">
                                  <a:latin typeface="Cambria Math" panose="02040503050406030204" pitchFamily="18" charset="0"/>
                                </a:rPr>
                                <m:t>𝑘</m:t>
                              </m:r>
                            </m:sub>
                          </m:sSub>
                          <m:r>
                            <a:rPr lang="en-IN" sz="2200" b="0" i="1" smtClean="0">
                              <a:latin typeface="Cambria Math" panose="02040503050406030204" pitchFamily="18" charset="0"/>
                            </a:rPr>
                            <m:t>+ </m:t>
                          </m:r>
                          <m:sSub>
                            <m:sSubPr>
                              <m:ctrlPr>
                                <a:rPr lang="en-IN" sz="2200" b="0" i="1" smtClean="0">
                                  <a:latin typeface="Cambria Math" panose="02040503050406030204" pitchFamily="18" charset="0"/>
                                </a:rPr>
                              </m:ctrlPr>
                            </m:sSubPr>
                            <m:e>
                              <m:r>
                                <a:rPr lang="en-IN" sz="2200" b="0" i="1" smtClean="0">
                                  <a:latin typeface="Cambria Math" panose="02040503050406030204" pitchFamily="18" charset="0"/>
                                </a:rPr>
                                <m:t>𝐻</m:t>
                              </m:r>
                            </m:e>
                            <m:sub>
                              <m:r>
                                <a:rPr lang="en-IN" sz="2200" b="0" i="1" smtClean="0">
                                  <a:latin typeface="Cambria Math" panose="02040503050406030204" pitchFamily="18" charset="0"/>
                                </a:rPr>
                                <m:t>𝑑</m:t>
                              </m:r>
                            </m:sub>
                          </m:sSub>
                          <m:func>
                            <m:funcPr>
                              <m:ctrlPr>
                                <a:rPr lang="en-IN" sz="2200" b="0" i="1" smtClean="0">
                                  <a:latin typeface="Cambria Math" panose="02040503050406030204" pitchFamily="18" charset="0"/>
                                </a:rPr>
                              </m:ctrlPr>
                            </m:funcPr>
                            <m:fName>
                              <m:sSup>
                                <m:sSupPr>
                                  <m:ctrlPr>
                                    <a:rPr lang="en-IN" sz="2200" b="0" i="1" smtClean="0">
                                      <a:latin typeface="Cambria Math" panose="02040503050406030204" pitchFamily="18" charset="0"/>
                                    </a:rPr>
                                  </m:ctrlPr>
                                </m:sSupPr>
                                <m:e>
                                  <m:r>
                                    <m:rPr>
                                      <m:sty m:val="p"/>
                                    </m:rPr>
                                    <a:rPr lang="en-IN" sz="2200" b="0" i="0" smtClean="0">
                                      <a:latin typeface="Cambria Math" panose="02040503050406030204" pitchFamily="18" charset="0"/>
                                    </a:rPr>
                                    <m:t>cos</m:t>
                                  </m:r>
                                </m:e>
                                <m:sup>
                                  <m:r>
                                    <a:rPr lang="en-IN" sz="2200" b="0" i="1" smtClean="0">
                                      <a:latin typeface="Cambria Math" panose="02040503050406030204" pitchFamily="18" charset="0"/>
                                    </a:rPr>
                                    <m:t>2</m:t>
                                  </m:r>
                                </m:sup>
                              </m:sSup>
                            </m:fName>
                            <m:e>
                              <m:r>
                                <a:rPr lang="en-IN" sz="2200" b="0" i="1" smtClean="0">
                                  <a:latin typeface="Cambria Math" panose="02040503050406030204" pitchFamily="18" charset="0"/>
                                </a:rPr>
                                <m:t>𝜙</m:t>
                              </m:r>
                            </m:e>
                          </m:func>
                        </m:e>
                      </m:d>
                      <m:r>
                        <m:rPr>
                          <m:sty m:val="p"/>
                        </m:rPr>
                        <a:rPr lang="en-IN" sz="2200" b="0" i="0" smtClean="0">
                          <a:latin typeface="Cambria Math" panose="02040503050406030204" pitchFamily="18" charset="0"/>
                        </a:rPr>
                        <m:t>Ω</m:t>
                      </m:r>
                      <m:sSup>
                        <m:sSupPr>
                          <m:ctrlPr>
                            <a:rPr lang="en-IN" sz="2200" b="0" i="1" smtClean="0">
                              <a:latin typeface="Cambria Math" panose="02040503050406030204" pitchFamily="18" charset="0"/>
                            </a:rPr>
                          </m:ctrlPr>
                        </m:sSupPr>
                        <m:e>
                          <m:r>
                            <a:rPr lang="en-IN" sz="2200" b="0" i="0" smtClean="0">
                              <a:latin typeface="Cambria Math" panose="02040503050406030204" pitchFamily="18" charset="0"/>
                            </a:rPr>
                            <m:t> </m:t>
                          </m:r>
                          <m:r>
                            <m:rPr>
                              <m:sty m:val="p"/>
                            </m:rPr>
                            <a:rPr lang="en-IN" sz="2200" b="0" i="0" smtClean="0">
                              <a:latin typeface="Cambria Math" panose="02040503050406030204" pitchFamily="18" charset="0"/>
                            </a:rPr>
                            <m:t>sin</m:t>
                          </m:r>
                        </m:e>
                        <m:sup>
                          <m:r>
                            <a:rPr lang="en-IN" sz="2200" b="0" i="0" smtClean="0">
                              <a:latin typeface="Cambria Math" panose="02040503050406030204" pitchFamily="18" charset="0"/>
                            </a:rPr>
                            <m:t>2</m:t>
                          </m:r>
                        </m:sup>
                      </m:sSup>
                      <m:r>
                        <a:rPr lang="en-IN" sz="2200" b="0" i="1" smtClean="0">
                          <a:latin typeface="Cambria Math" panose="02040503050406030204" pitchFamily="18" charset="0"/>
                        </a:rPr>
                        <m:t>𝜃</m:t>
                      </m:r>
                    </m:oMath>
                  </m:oMathPara>
                </a14:m>
                <a:endParaRPr lang="en-IN" sz="2200" dirty="0"/>
              </a:p>
            </p:txBody>
          </p:sp>
        </mc:Choice>
        <mc:Fallback xmlns="">
          <p:sp>
            <p:nvSpPr>
              <p:cNvPr id="14" name="TextBox 13">
                <a:extLst>
                  <a:ext uri="{FF2B5EF4-FFF2-40B4-BE49-F238E27FC236}">
                    <a16:creationId xmlns:a16="http://schemas.microsoft.com/office/drawing/2014/main" id="{CD9BE5F6-E430-43CB-AD6D-3FE7A72491A0}"/>
                  </a:ext>
                </a:extLst>
              </p:cNvPr>
              <p:cNvSpPr txBox="1">
                <a:spLocks noRot="1" noChangeAspect="1" noMove="1" noResize="1" noEditPoints="1" noAdjustHandles="1" noChangeArrowheads="1" noChangeShapeType="1" noTextEdit="1"/>
              </p:cNvSpPr>
              <p:nvPr/>
            </p:nvSpPr>
            <p:spPr>
              <a:xfrm>
                <a:off x="3160191" y="1314059"/>
                <a:ext cx="5742405" cy="63382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2F2EE09-7CA7-4998-B5E9-95CD4DAA8C0E}"/>
                  </a:ext>
                </a:extLst>
              </p:cNvPr>
              <p:cNvSpPr txBox="1"/>
              <p:nvPr/>
            </p:nvSpPr>
            <p:spPr>
              <a:xfrm>
                <a:off x="-96900" y="2498106"/>
                <a:ext cx="3550679" cy="17207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𝑀</m:t>
                          </m:r>
                        </m:e>
                        <m:sub>
                          <m:r>
                            <a:rPr lang="en-IN" b="0" i="1" smtClean="0">
                              <a:latin typeface="Cambria Math" panose="02040503050406030204" pitchFamily="18" charset="0"/>
                            </a:rPr>
                            <m:t>𝑠</m:t>
                          </m:r>
                        </m:sub>
                      </m:sSub>
                      <m:r>
                        <a:rPr lang="en-IN" b="0" i="1" smtClean="0">
                          <a:latin typeface="Cambria Math" panose="02040503050406030204" pitchFamily="18" charset="0"/>
                        </a:rPr>
                        <m:t>=8×</m:t>
                      </m:r>
                      <m:sSup>
                        <m:sSupPr>
                          <m:ctrlPr>
                            <a:rPr lang="en-IN" b="0" i="1" smtClean="0">
                              <a:latin typeface="Cambria Math" panose="02040503050406030204" pitchFamily="18" charset="0"/>
                            </a:rPr>
                          </m:ctrlPr>
                        </m:sSupPr>
                        <m:e>
                          <m:r>
                            <a:rPr lang="en-IN" b="0" i="1" smtClean="0">
                              <a:latin typeface="Cambria Math" panose="02040503050406030204" pitchFamily="18" charset="0"/>
                            </a:rPr>
                            <m:t>10</m:t>
                          </m:r>
                        </m:e>
                        <m:sup>
                          <m:r>
                            <a:rPr lang="en-IN" b="0" i="1" smtClean="0">
                              <a:latin typeface="Cambria Math" panose="02040503050406030204" pitchFamily="18" charset="0"/>
                            </a:rPr>
                            <m:t>5</m:t>
                          </m:r>
                        </m:sup>
                      </m:sSup>
                      <m:f>
                        <m:fPr>
                          <m:ctrlPr>
                            <a:rPr lang="en-IN" b="0" i="1" smtClean="0">
                              <a:latin typeface="Cambria Math" panose="02040503050406030204" pitchFamily="18" charset="0"/>
                            </a:rPr>
                          </m:ctrlPr>
                        </m:fPr>
                        <m:num>
                          <m:r>
                            <a:rPr lang="en-IN" b="0" i="1" smtClean="0">
                              <a:latin typeface="Cambria Math" panose="02040503050406030204" pitchFamily="18" charset="0"/>
                            </a:rPr>
                            <m:t>𝐴</m:t>
                          </m:r>
                        </m:num>
                        <m:den>
                          <m:r>
                            <a:rPr lang="en-IN" b="0" i="1" smtClean="0">
                              <a:latin typeface="Cambria Math" panose="02040503050406030204" pitchFamily="18" charset="0"/>
                            </a:rPr>
                            <m:t>𝑚</m:t>
                          </m:r>
                        </m:den>
                      </m:f>
                    </m:oMath>
                  </m:oMathPara>
                </a14:m>
                <a:endParaRPr lang="en-IN" dirty="0"/>
              </a:p>
              <a:p>
                <a:endParaRPr lang="en-IN" dirty="0"/>
              </a:p>
              <a:p>
                <a:pPr/>
                <a14:m>
                  <m:oMathPara xmlns:m="http://schemas.openxmlformats.org/officeDocument/2006/math">
                    <m:oMathParaPr>
                      <m:jc m:val="centerGroup"/>
                    </m:oMathParaPr>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𝑡</m:t>
                          </m:r>
                        </m:e>
                      </m:d>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100</m:t>
                          </m:r>
                          <m:r>
                            <a:rPr lang="en-IN" b="0" i="1" smtClean="0">
                              <a:latin typeface="Cambria Math" panose="02040503050406030204" pitchFamily="18" charset="0"/>
                            </a:rPr>
                            <m:t>𝑛𝑚</m:t>
                          </m:r>
                          <m:r>
                            <a:rPr lang="en-IN" b="0" i="1" smtClean="0">
                              <a:latin typeface="Cambria Math" panose="02040503050406030204" pitchFamily="18" charset="0"/>
                            </a:rPr>
                            <m:t>, 90</m:t>
                          </m:r>
                          <m:r>
                            <a:rPr lang="en-IN" b="0" i="1" smtClean="0">
                              <a:latin typeface="Cambria Math" panose="02040503050406030204" pitchFamily="18" charset="0"/>
                            </a:rPr>
                            <m:t>𝑛𝑚</m:t>
                          </m:r>
                          <m:r>
                            <a:rPr lang="en-IN" b="0" i="1" smtClean="0">
                              <a:latin typeface="Cambria Math" panose="02040503050406030204" pitchFamily="18" charset="0"/>
                            </a:rPr>
                            <m:t>, 6</m:t>
                          </m:r>
                          <m:r>
                            <a:rPr lang="en-IN" b="0" i="1" smtClean="0">
                              <a:latin typeface="Cambria Math" panose="02040503050406030204" pitchFamily="18" charset="0"/>
                            </a:rPr>
                            <m:t>𝑛𝑚</m:t>
                          </m:r>
                        </m:e>
                      </m:d>
                    </m:oMath>
                  </m:oMathPara>
                </a14:m>
                <a:endParaRPr lang="en-IN" b="0" dirty="0"/>
              </a:p>
              <a:p>
                <a:endParaRPr lang="en-IN" b="0" dirty="0"/>
              </a:p>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𝑑</m:t>
                          </m:r>
                        </m:sub>
                      </m:sSub>
                      <m:r>
                        <a:rPr lang="en-IN" b="0" i="1" smtClean="0">
                          <a:latin typeface="Cambria Math" panose="02040503050406030204" pitchFamily="18" charset="0"/>
                        </a:rPr>
                        <m:t>=(0.8529, 0.0788, 0.0683)</m:t>
                      </m:r>
                    </m:oMath>
                  </m:oMathPara>
                </a14:m>
                <a:endParaRPr lang="en-IN" dirty="0"/>
              </a:p>
            </p:txBody>
          </p:sp>
        </mc:Choice>
        <mc:Fallback xmlns="">
          <p:sp>
            <p:nvSpPr>
              <p:cNvPr id="15" name="TextBox 14">
                <a:extLst>
                  <a:ext uri="{FF2B5EF4-FFF2-40B4-BE49-F238E27FC236}">
                    <a16:creationId xmlns:a16="http://schemas.microsoft.com/office/drawing/2014/main" id="{92F2EE09-7CA7-4998-B5E9-95CD4DAA8C0E}"/>
                  </a:ext>
                </a:extLst>
              </p:cNvPr>
              <p:cNvSpPr txBox="1">
                <a:spLocks noRot="1" noChangeAspect="1" noMove="1" noResize="1" noEditPoints="1" noAdjustHandles="1" noChangeArrowheads="1" noChangeShapeType="1" noTextEdit="1"/>
              </p:cNvSpPr>
              <p:nvPr/>
            </p:nvSpPr>
            <p:spPr>
              <a:xfrm>
                <a:off x="-96900" y="2498106"/>
                <a:ext cx="3550679" cy="1720727"/>
              </a:xfrm>
              <a:prstGeom prst="rect">
                <a:avLst/>
              </a:prstGeom>
              <a:blipFill>
                <a:blip r:embed="rId7"/>
                <a:stretch>
                  <a:fillRect b="-212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18FD89-144E-49DD-9983-D0430ABFBB41}"/>
                  </a:ext>
                </a:extLst>
              </p:cNvPr>
              <p:cNvSpPr txBox="1"/>
              <p:nvPr/>
            </p:nvSpPr>
            <p:spPr>
              <a:xfrm>
                <a:off x="2480714" y="2137107"/>
                <a:ext cx="3550679" cy="10066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𝑘</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𝑑</m:t>
                              </m:r>
                              <m:r>
                                <a:rPr lang="en-IN" b="0" i="1" smtClean="0">
                                  <a:latin typeface="Cambria Math" panose="02040503050406030204" pitchFamily="18" charset="0"/>
                                </a:rPr>
                                <m:t>_</m:t>
                              </m:r>
                              <m:r>
                                <a:rPr lang="en-IN" b="0" i="1" smtClean="0">
                                  <a:latin typeface="Cambria Math" panose="02040503050406030204" pitchFamily="18" charset="0"/>
                                </a:rPr>
                                <m:t>𝑦𝑦</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𝑑</m:t>
                              </m:r>
                              <m:r>
                                <a:rPr lang="en-IN" b="0" i="1" smtClean="0">
                                  <a:latin typeface="Cambria Math" panose="02040503050406030204" pitchFamily="18" charset="0"/>
                                </a:rPr>
                                <m:t>_</m:t>
                              </m:r>
                              <m:r>
                                <a:rPr lang="en-IN" b="0" i="1" smtClean="0">
                                  <a:latin typeface="Cambria Math" panose="02040503050406030204" pitchFamily="18" charset="0"/>
                                </a:rPr>
                                <m:t>𝑧𝑧</m:t>
                              </m:r>
                            </m:sub>
                          </m:sSub>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𝑀</m:t>
                          </m:r>
                        </m:e>
                        <m:sub>
                          <m:r>
                            <a:rPr lang="en-IN" b="0" i="1" smtClean="0">
                              <a:latin typeface="Cambria Math" panose="02040503050406030204" pitchFamily="18" charset="0"/>
                            </a:rPr>
                            <m:t>𝑠</m:t>
                          </m:r>
                        </m:sub>
                      </m:sSub>
                    </m:oMath>
                  </m:oMathPara>
                </a14:m>
                <a:endParaRPr lang="en-IN" b="0" dirty="0"/>
              </a:p>
              <a:p>
                <a:endParaRPr lang="en-IN" b="0" dirty="0"/>
              </a:p>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𝑑</m:t>
                          </m:r>
                        </m:sub>
                      </m:sSub>
                      <m:r>
                        <a:rPr lang="en-IN" b="0" i="1" smtClean="0">
                          <a:latin typeface="Cambria Math" panose="02040503050406030204" pitchFamily="18" charset="0"/>
                        </a:rPr>
                        <m:t>=</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𝑑</m:t>
                              </m:r>
                              <m:r>
                                <a:rPr lang="en-IN" b="0" i="1" smtClean="0">
                                  <a:latin typeface="Cambria Math" panose="02040503050406030204" pitchFamily="18" charset="0"/>
                                </a:rPr>
                                <m:t>_</m:t>
                              </m:r>
                              <m:r>
                                <a:rPr lang="en-IN" b="0" i="1" smtClean="0">
                                  <a:latin typeface="Cambria Math" panose="02040503050406030204" pitchFamily="18" charset="0"/>
                                </a:rPr>
                                <m:t>𝑥𝑥</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𝑁</m:t>
                              </m:r>
                            </m:e>
                            <m:sub>
                              <m:r>
                                <a:rPr lang="en-IN" b="0" i="1" smtClean="0">
                                  <a:latin typeface="Cambria Math" panose="02040503050406030204" pitchFamily="18" charset="0"/>
                                </a:rPr>
                                <m:t>𝑑</m:t>
                              </m:r>
                              <m:r>
                                <a:rPr lang="en-IN" b="0" i="1" smtClean="0">
                                  <a:latin typeface="Cambria Math" panose="02040503050406030204" pitchFamily="18" charset="0"/>
                                </a:rPr>
                                <m:t>_</m:t>
                              </m:r>
                              <m:r>
                                <a:rPr lang="en-IN" b="0" i="1" smtClean="0">
                                  <a:latin typeface="Cambria Math" panose="02040503050406030204" pitchFamily="18" charset="0"/>
                                </a:rPr>
                                <m:t>𝑦𝑦</m:t>
                              </m:r>
                            </m:sub>
                          </m:sSub>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𝑀</m:t>
                          </m:r>
                        </m:e>
                        <m:sub>
                          <m:r>
                            <a:rPr lang="en-IN" b="0" i="1" smtClean="0">
                              <a:latin typeface="Cambria Math" panose="02040503050406030204" pitchFamily="18" charset="0"/>
                            </a:rPr>
                            <m:t>𝑠</m:t>
                          </m:r>
                        </m:sub>
                      </m:sSub>
                    </m:oMath>
                  </m:oMathPara>
                </a14:m>
                <a:endParaRPr lang="en-IN" dirty="0"/>
              </a:p>
            </p:txBody>
          </p:sp>
        </mc:Choice>
        <mc:Fallback xmlns="">
          <p:sp>
            <p:nvSpPr>
              <p:cNvPr id="16" name="TextBox 15">
                <a:extLst>
                  <a:ext uri="{FF2B5EF4-FFF2-40B4-BE49-F238E27FC236}">
                    <a16:creationId xmlns:a16="http://schemas.microsoft.com/office/drawing/2014/main" id="{D618FD89-144E-49DD-9983-D0430ABFBB41}"/>
                  </a:ext>
                </a:extLst>
              </p:cNvPr>
              <p:cNvSpPr txBox="1">
                <a:spLocks noRot="1" noChangeAspect="1" noMove="1" noResize="1" noEditPoints="1" noAdjustHandles="1" noChangeArrowheads="1" noChangeShapeType="1" noTextEdit="1"/>
              </p:cNvSpPr>
              <p:nvPr/>
            </p:nvSpPr>
            <p:spPr>
              <a:xfrm>
                <a:off x="2480714" y="2137107"/>
                <a:ext cx="3550679" cy="1006686"/>
              </a:xfrm>
              <a:prstGeom prst="rect">
                <a:avLst/>
              </a:prstGeom>
              <a:blipFill>
                <a:blip r:embed="rId8"/>
                <a:stretch>
                  <a:fillRect b="-606"/>
                </a:stretch>
              </a:blipFill>
            </p:spPr>
            <p:txBody>
              <a:bodyPr/>
              <a:lstStyle/>
              <a:p>
                <a:r>
                  <a:rPr lang="en-IN">
                    <a:noFill/>
                  </a:rPr>
                  <a:t> </a:t>
                </a:r>
              </a:p>
            </p:txBody>
          </p:sp>
        </mc:Fallback>
      </mc:AlternateContent>
    </p:spTree>
    <p:extLst>
      <p:ext uri="{BB962C8B-B14F-4D97-AF65-F5344CB8AC3E}">
        <p14:creationId xmlns:p14="http://schemas.microsoft.com/office/powerpoint/2010/main" val="1296891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D1FA-857F-4B0E-904B-006651E89EF8}"/>
              </a:ext>
            </a:extLst>
          </p:cNvPr>
          <p:cNvSpPr>
            <a:spLocks noGrp="1"/>
          </p:cNvSpPr>
          <p:nvPr>
            <p:ph type="title"/>
          </p:nvPr>
        </p:nvSpPr>
        <p:spPr/>
        <p:txBody>
          <a:bodyPr/>
          <a:lstStyle/>
          <a:p>
            <a:r>
              <a:rPr lang="en-IN" dirty="0"/>
              <a:t>Magnetic Field applied along in-plane hard axis</a:t>
            </a:r>
          </a:p>
        </p:txBody>
      </p:sp>
      <p:sp>
        <p:nvSpPr>
          <p:cNvPr id="3" name="Date Placeholder 2">
            <a:extLst>
              <a:ext uri="{FF2B5EF4-FFF2-40B4-BE49-F238E27FC236}">
                <a16:creationId xmlns:a16="http://schemas.microsoft.com/office/drawing/2014/main" id="{680CA954-F5A6-475E-85BE-D338673329A1}"/>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9FDF52A-13FA-405F-B5DE-0503D19E92D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8B755593-A1B9-4935-A085-D69B83C04261}"/>
              </a:ext>
            </a:extLst>
          </p:cNvPr>
          <p:cNvSpPr>
            <a:spLocks noGrp="1"/>
          </p:cNvSpPr>
          <p:nvPr>
            <p:ph type="sldNum" sz="quarter" idx="12"/>
          </p:nvPr>
        </p:nvSpPr>
        <p:spPr/>
        <p:txBody>
          <a:bodyPr/>
          <a:lstStyle/>
          <a:p>
            <a:fld id="{8E7B0F21-D4CD-49F4-A017-610E9F53B950}" type="slidenum">
              <a:rPr lang="en-IN" smtClean="0"/>
              <a:pPr/>
              <a:t>27</a:t>
            </a:fld>
            <a:endParaRPr lang="en-IN" dirty="0"/>
          </a:p>
        </p:txBody>
      </p:sp>
      <p:pic>
        <p:nvPicPr>
          <p:cNvPr id="7" name="Picture 6">
            <a:extLst>
              <a:ext uri="{FF2B5EF4-FFF2-40B4-BE49-F238E27FC236}">
                <a16:creationId xmlns:a16="http://schemas.microsoft.com/office/drawing/2014/main" id="{C965143F-F4E3-48FC-94C5-F936B2F92F72}"/>
              </a:ext>
            </a:extLst>
          </p:cNvPr>
          <p:cNvPicPr>
            <a:picLocks noChangeAspect="1"/>
          </p:cNvPicPr>
          <p:nvPr/>
        </p:nvPicPr>
        <p:blipFill rotWithShape="1">
          <a:blip r:embed="rId2">
            <a:extLst>
              <a:ext uri="{28A0092B-C50C-407E-A947-70E740481C1C}">
                <a14:useLocalDpi xmlns:a14="http://schemas.microsoft.com/office/drawing/2010/main" val="0"/>
              </a:ext>
            </a:extLst>
          </a:blip>
          <a:srcRect l="7979" t="4974" r="6814" b="6126"/>
          <a:stretch/>
        </p:blipFill>
        <p:spPr>
          <a:xfrm>
            <a:off x="89180" y="2743201"/>
            <a:ext cx="6661830" cy="351692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6BD2D27-60F4-49AC-BDCD-A91FC1A48399}"/>
                  </a:ext>
                </a:extLst>
              </p:cNvPr>
              <p:cNvSpPr txBox="1"/>
              <p:nvPr/>
            </p:nvSpPr>
            <p:spPr>
              <a:xfrm>
                <a:off x="5105436" y="769539"/>
                <a:ext cx="4153573"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𝐸</m:t>
                      </m:r>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𝜇</m:t>
                          </m:r>
                        </m:e>
                        <m:sub>
                          <m:r>
                            <a:rPr lang="en-IN" sz="2000" b="0" i="1" smtClean="0">
                              <a:latin typeface="Cambria Math" panose="02040503050406030204" pitchFamily="18" charset="0"/>
                            </a:rPr>
                            <m:t>0</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𝑀</m:t>
                          </m:r>
                        </m:e>
                        <m:sub>
                          <m:r>
                            <a:rPr lang="en-IN" sz="2000" b="0" i="1" smtClean="0">
                              <a:latin typeface="Cambria Math" panose="02040503050406030204" pitchFamily="18" charset="0"/>
                            </a:rPr>
                            <m:t>𝑠</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𝐻</m:t>
                          </m:r>
                        </m:e>
                        <m:sub>
                          <m:r>
                            <a:rPr lang="en-IN" sz="2000" b="0" i="1" smtClean="0">
                              <a:latin typeface="Cambria Math" panose="02040503050406030204" pitchFamily="18" charset="0"/>
                            </a:rPr>
                            <m:t>𝑘</m:t>
                          </m:r>
                        </m:sub>
                      </m:sSub>
                      <m:func>
                        <m:funcPr>
                          <m:ctrlPr>
                            <a:rPr lang="en-IN" sz="2000" b="0" i="1" smtClean="0">
                              <a:latin typeface="Cambria Math" panose="02040503050406030204" pitchFamily="18" charset="0"/>
                            </a:rPr>
                          </m:ctrlPr>
                        </m:funcPr>
                        <m:fName>
                          <m:sSup>
                            <m:sSupPr>
                              <m:ctrlPr>
                                <a:rPr lang="en-IN" sz="2000" b="0" i="1" smtClean="0">
                                  <a:latin typeface="Cambria Math" panose="02040503050406030204" pitchFamily="18" charset="0"/>
                                </a:rPr>
                              </m:ctrlPr>
                            </m:sSupPr>
                            <m:e>
                              <m:r>
                                <m:rPr>
                                  <m:sty m:val="p"/>
                                </m:rPr>
                                <a:rPr lang="en-IN" sz="2000" b="0" i="0" smtClean="0">
                                  <a:latin typeface="Cambria Math" panose="02040503050406030204" pitchFamily="18" charset="0"/>
                                </a:rPr>
                                <m:t>sin</m:t>
                              </m:r>
                            </m:e>
                            <m:sup>
                              <m:r>
                                <a:rPr lang="en-IN" sz="2000" b="0" i="1" smtClean="0">
                                  <a:latin typeface="Cambria Math" panose="02040503050406030204" pitchFamily="18" charset="0"/>
                                </a:rPr>
                                <m:t>2</m:t>
                              </m:r>
                            </m:sup>
                          </m:sSup>
                        </m:fName>
                        <m:e>
                          <m:r>
                            <a:rPr lang="en-IN" sz="2000" b="0" i="1" smtClean="0">
                              <a:latin typeface="Cambria Math" panose="02040503050406030204" pitchFamily="18" charset="0"/>
                            </a:rPr>
                            <m:t>𝜃</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𝜇</m:t>
                              </m:r>
                            </m:e>
                            <m:sub>
                              <m:r>
                                <a:rPr lang="en-IN" sz="2000" b="0" i="1" smtClean="0">
                                  <a:latin typeface="Cambria Math" panose="02040503050406030204" pitchFamily="18" charset="0"/>
                                </a:rPr>
                                <m:t>0</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𝑀</m:t>
                              </m:r>
                            </m:e>
                            <m:sub>
                              <m:r>
                                <a:rPr lang="en-IN" sz="2000" b="0" i="1" smtClean="0">
                                  <a:latin typeface="Cambria Math" panose="02040503050406030204" pitchFamily="18" charset="0"/>
                                </a:rPr>
                                <m:t>𝑠</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𝐻</m:t>
                              </m:r>
                            </m:e>
                            <m:sub>
                              <m:r>
                                <a:rPr lang="en-IN" sz="2000" b="0" i="1" smtClean="0">
                                  <a:latin typeface="Cambria Math" panose="02040503050406030204" pitchFamily="18" charset="0"/>
                                </a:rPr>
                                <m:t>𝑦</m:t>
                              </m:r>
                            </m:sub>
                          </m:sSub>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sin</m:t>
                              </m:r>
                            </m:fName>
                            <m:e>
                              <m:r>
                                <a:rPr lang="en-IN" sz="2000" b="0" i="1" smtClean="0">
                                  <a:latin typeface="Cambria Math" panose="02040503050406030204" pitchFamily="18" charset="0"/>
                                </a:rPr>
                                <m:t>𝜃</m:t>
                              </m:r>
                              <m:r>
                                <a:rPr lang="en-IN" sz="2000" b="0" i="1" smtClean="0">
                                  <a:latin typeface="Cambria Math" panose="02040503050406030204" pitchFamily="18" charset="0"/>
                                </a:rPr>
                                <m:t>  </m:t>
                              </m:r>
                            </m:e>
                          </m:func>
                        </m:e>
                      </m:func>
                    </m:oMath>
                  </m:oMathPara>
                </a14:m>
                <a:endParaRPr lang="en-IN" sz="2000" dirty="0"/>
              </a:p>
            </p:txBody>
          </p:sp>
        </mc:Choice>
        <mc:Fallback xmlns="">
          <p:sp>
            <p:nvSpPr>
              <p:cNvPr id="12" name="TextBox 11">
                <a:extLst>
                  <a:ext uri="{FF2B5EF4-FFF2-40B4-BE49-F238E27FC236}">
                    <a16:creationId xmlns:a16="http://schemas.microsoft.com/office/drawing/2014/main" id="{86BD2D27-60F4-49AC-BDCD-A91FC1A48399}"/>
                  </a:ext>
                </a:extLst>
              </p:cNvPr>
              <p:cNvSpPr txBox="1">
                <a:spLocks noRot="1" noChangeAspect="1" noMove="1" noResize="1" noEditPoints="1" noAdjustHandles="1" noChangeArrowheads="1" noChangeShapeType="1" noTextEdit="1"/>
              </p:cNvSpPr>
              <p:nvPr/>
            </p:nvSpPr>
            <p:spPr>
              <a:xfrm>
                <a:off x="5105436" y="769539"/>
                <a:ext cx="4153573" cy="57618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4A7B8B-6185-4F98-AD56-1B656D0B26AA}"/>
                  </a:ext>
                </a:extLst>
              </p:cNvPr>
              <p:cNvSpPr txBox="1"/>
              <p:nvPr/>
            </p:nvSpPr>
            <p:spPr>
              <a:xfrm>
                <a:off x="6702167" y="1362241"/>
                <a:ext cx="76886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i="1" smtClean="0">
                              <a:latin typeface="Cambria Math" panose="02040503050406030204" pitchFamily="18" charset="0"/>
                            </a:rPr>
                          </m:ctrlPr>
                        </m:fPr>
                        <m:num>
                          <m:r>
                            <a:rPr lang="en-IN" b="0" i="1" smtClean="0">
                              <a:latin typeface="Cambria Math" panose="02040503050406030204" pitchFamily="18" charset="0"/>
                            </a:rPr>
                            <m:t>𝑑𝐸</m:t>
                          </m:r>
                        </m:num>
                        <m:den>
                          <m:r>
                            <a:rPr lang="en-IN" b="0" i="1" smtClean="0">
                              <a:latin typeface="Cambria Math" panose="02040503050406030204" pitchFamily="18" charset="0"/>
                            </a:rPr>
                            <m:t>𝑑</m:t>
                          </m:r>
                          <m:r>
                            <a:rPr lang="en-IN" b="0" i="1" smtClean="0">
                              <a:latin typeface="Cambria Math" panose="02040503050406030204" pitchFamily="18" charset="0"/>
                            </a:rPr>
                            <m:t>𝜃</m:t>
                          </m:r>
                        </m:den>
                      </m:f>
                      <m:r>
                        <a:rPr lang="en-IN" b="0" i="1" smtClean="0">
                          <a:latin typeface="Cambria Math" panose="02040503050406030204" pitchFamily="18" charset="0"/>
                        </a:rPr>
                        <m:t>=0</m:t>
                      </m:r>
                    </m:oMath>
                  </m:oMathPara>
                </a14:m>
                <a:endParaRPr lang="en-IN" dirty="0"/>
              </a:p>
            </p:txBody>
          </p:sp>
        </mc:Choice>
        <mc:Fallback xmlns="">
          <p:sp>
            <p:nvSpPr>
              <p:cNvPr id="13" name="TextBox 12">
                <a:extLst>
                  <a:ext uri="{FF2B5EF4-FFF2-40B4-BE49-F238E27FC236}">
                    <a16:creationId xmlns:a16="http://schemas.microsoft.com/office/drawing/2014/main" id="{D14A7B8B-6185-4F98-AD56-1B656D0B26AA}"/>
                  </a:ext>
                </a:extLst>
              </p:cNvPr>
              <p:cNvSpPr txBox="1">
                <a:spLocks noRot="1" noChangeAspect="1" noMove="1" noResize="1" noEditPoints="1" noAdjustHandles="1" noChangeArrowheads="1" noChangeShapeType="1" noTextEdit="1"/>
              </p:cNvSpPr>
              <p:nvPr/>
            </p:nvSpPr>
            <p:spPr>
              <a:xfrm>
                <a:off x="6702167" y="1362241"/>
                <a:ext cx="768865" cy="525978"/>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3D4246E-E267-4935-A036-3DCF3D04C019}"/>
                  </a:ext>
                </a:extLst>
              </p:cNvPr>
              <p:cNvSpPr txBox="1"/>
              <p:nvPr/>
            </p:nvSpPr>
            <p:spPr>
              <a:xfrm>
                <a:off x="5105436" y="1999045"/>
                <a:ext cx="1409938" cy="572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r>
                            <a:rPr lang="en-IN" b="0" i="1" smtClean="0">
                              <a:latin typeface="Cambria Math" panose="02040503050406030204" pitchFamily="18" charset="0"/>
                            </a:rPr>
                            <m:t>𝜃</m:t>
                          </m:r>
                          <m:r>
                            <a:rPr lang="en-IN" b="0" i="1" baseline="-25000" smtClean="0">
                              <a:latin typeface="Cambria Math" panose="02040503050406030204" pitchFamily="18" charset="0"/>
                            </a:rPr>
                            <m:t>𝑚𝑖𝑛</m:t>
                          </m:r>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𝑦</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𝑘</m:t>
                                  </m:r>
                                </m:sub>
                              </m:sSub>
                            </m:den>
                          </m:f>
                          <m:r>
                            <a:rPr lang="en-IN" b="0" i="1" smtClean="0">
                              <a:latin typeface="Cambria Math" panose="02040503050406030204" pitchFamily="18" charset="0"/>
                            </a:rPr>
                            <m:t> </m:t>
                          </m:r>
                        </m:e>
                      </m:func>
                    </m:oMath>
                  </m:oMathPara>
                </a14:m>
                <a:endParaRPr lang="en-IN" dirty="0"/>
              </a:p>
            </p:txBody>
          </p:sp>
        </mc:Choice>
        <mc:Fallback xmlns="">
          <p:sp>
            <p:nvSpPr>
              <p:cNvPr id="14" name="TextBox 13">
                <a:extLst>
                  <a:ext uri="{FF2B5EF4-FFF2-40B4-BE49-F238E27FC236}">
                    <a16:creationId xmlns:a16="http://schemas.microsoft.com/office/drawing/2014/main" id="{73D4246E-E267-4935-A036-3DCF3D04C019}"/>
                  </a:ext>
                </a:extLst>
              </p:cNvPr>
              <p:cNvSpPr txBox="1">
                <a:spLocks noRot="1" noChangeAspect="1" noMove="1" noResize="1" noEditPoints="1" noAdjustHandles="1" noChangeArrowheads="1" noChangeShapeType="1" noTextEdit="1"/>
              </p:cNvSpPr>
              <p:nvPr/>
            </p:nvSpPr>
            <p:spPr>
              <a:xfrm>
                <a:off x="5105436" y="1999045"/>
                <a:ext cx="1409938" cy="572914"/>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1B2CDD-F156-479D-ACF7-CD664E83AE52}"/>
                  </a:ext>
                </a:extLst>
              </p:cNvPr>
              <p:cNvSpPr txBox="1"/>
              <p:nvPr/>
            </p:nvSpPr>
            <p:spPr>
              <a:xfrm>
                <a:off x="7182222" y="1970825"/>
                <a:ext cx="185262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𝜃</m:t>
                      </m:r>
                      <m:r>
                        <a:rPr lang="en-IN" b="0" i="1" baseline="-25000" smtClean="0">
                          <a:latin typeface="Cambria Math" panose="02040503050406030204" pitchFamily="18" charset="0"/>
                        </a:rPr>
                        <m:t>𝑚𝑖𝑛</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sin</m:t>
                              </m:r>
                            </m:e>
                            <m:sup>
                              <m:r>
                                <a:rPr lang="en-IN" b="0" i="1" smtClean="0">
                                  <a:latin typeface="Cambria Math" panose="02040503050406030204" pitchFamily="18" charset="0"/>
                                </a:rPr>
                                <m:t>−1</m:t>
                              </m:r>
                            </m:sup>
                          </m:sSup>
                        </m:fName>
                        <m:e>
                          <m:d>
                            <m:dPr>
                              <m:ctrlPr>
                                <a:rPr lang="en-IN" b="0" i="1" smtClean="0">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𝑦</m:t>
                                      </m:r>
                                    </m:sub>
                                  </m:sSub>
                                </m:num>
                                <m:den>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𝑘</m:t>
                                      </m:r>
                                    </m:sub>
                                  </m:sSub>
                                </m:den>
                              </m:f>
                            </m:e>
                          </m:d>
                        </m:e>
                      </m:func>
                    </m:oMath>
                  </m:oMathPara>
                </a14:m>
                <a:endParaRPr lang="en-IN" dirty="0"/>
              </a:p>
            </p:txBody>
          </p:sp>
        </mc:Choice>
        <mc:Fallback xmlns="">
          <p:sp>
            <p:nvSpPr>
              <p:cNvPr id="15" name="TextBox 14">
                <a:extLst>
                  <a:ext uri="{FF2B5EF4-FFF2-40B4-BE49-F238E27FC236}">
                    <a16:creationId xmlns:a16="http://schemas.microsoft.com/office/drawing/2014/main" id="{291B2CDD-F156-479D-ACF7-CD664E83AE52}"/>
                  </a:ext>
                </a:extLst>
              </p:cNvPr>
              <p:cNvSpPr txBox="1">
                <a:spLocks noRot="1" noChangeAspect="1" noMove="1" noResize="1" noEditPoints="1" noAdjustHandles="1" noChangeArrowheads="1" noChangeShapeType="1" noTextEdit="1"/>
              </p:cNvSpPr>
              <p:nvPr/>
            </p:nvSpPr>
            <p:spPr>
              <a:xfrm>
                <a:off x="7182222" y="1970825"/>
                <a:ext cx="1852623" cy="622350"/>
              </a:xfrm>
              <a:prstGeom prst="rect">
                <a:avLst/>
              </a:prstGeom>
              <a:blipFill>
                <a:blip r:embed="rId6"/>
                <a:stretch>
                  <a:fillRect/>
                </a:stretch>
              </a:blipFill>
            </p:spPr>
            <p:txBody>
              <a:bodyPr/>
              <a:lstStyle/>
              <a:p>
                <a:r>
                  <a:rPr lang="en-IN">
                    <a:noFill/>
                  </a:rPr>
                  <a:t> </a:t>
                </a:r>
              </a:p>
            </p:txBody>
          </p:sp>
        </mc:Fallback>
      </mc:AlternateContent>
      <p:pic>
        <p:nvPicPr>
          <p:cNvPr id="17" name="Picture 16" descr="Diagram, schematic&#10;&#10;Description automatically generated">
            <a:extLst>
              <a:ext uri="{FF2B5EF4-FFF2-40B4-BE49-F238E27FC236}">
                <a16:creationId xmlns:a16="http://schemas.microsoft.com/office/drawing/2014/main" id="{48BC8242-C10A-418F-AFD3-4177F610B9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538" y="2832473"/>
            <a:ext cx="2404850" cy="170666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B4713D-DF89-4F20-9616-6A3850725C26}"/>
                  </a:ext>
                </a:extLst>
              </p:cNvPr>
              <p:cNvSpPr txBox="1"/>
              <p:nvPr/>
            </p:nvSpPr>
            <p:spPr>
              <a:xfrm>
                <a:off x="3089585" y="6151295"/>
                <a:ext cx="6858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000" b="0" i="1" dirty="0" smtClean="0">
                          <a:latin typeface="Cambria Math" panose="02040503050406030204" pitchFamily="18" charset="0"/>
                        </a:rPr>
                        <m:t>𝜃</m:t>
                      </m:r>
                      <m:r>
                        <a:rPr lang="en-IN" sz="1000" b="0" i="1" dirty="0" smtClean="0">
                          <a:latin typeface="Cambria Math" panose="02040503050406030204" pitchFamily="18" charset="0"/>
                        </a:rPr>
                        <m:t> (</m:t>
                      </m:r>
                      <m:r>
                        <a:rPr lang="en-IN" sz="1000" b="0" i="1" dirty="0" smtClean="0">
                          <a:latin typeface="Cambria Math" panose="02040503050406030204" pitchFamily="18" charset="0"/>
                        </a:rPr>
                        <m:t>𝑑𝑒𝑔𝑟𝑒𝑒</m:t>
                      </m:r>
                      <m:r>
                        <a:rPr lang="en-IN" sz="1000" b="0" i="1" dirty="0" smtClean="0">
                          <a:latin typeface="Cambria Math" panose="02040503050406030204" pitchFamily="18" charset="0"/>
                        </a:rPr>
                        <m:t>)</m:t>
                      </m:r>
                    </m:oMath>
                  </m:oMathPara>
                </a14:m>
                <a:endParaRPr lang="en-IN" sz="1000" dirty="0"/>
              </a:p>
            </p:txBody>
          </p:sp>
        </mc:Choice>
        <mc:Fallback xmlns="">
          <p:sp>
            <p:nvSpPr>
              <p:cNvPr id="16" name="TextBox 15">
                <a:extLst>
                  <a:ext uri="{FF2B5EF4-FFF2-40B4-BE49-F238E27FC236}">
                    <a16:creationId xmlns:a16="http://schemas.microsoft.com/office/drawing/2014/main" id="{5CB4713D-DF89-4F20-9616-6A3850725C26}"/>
                  </a:ext>
                </a:extLst>
              </p:cNvPr>
              <p:cNvSpPr txBox="1">
                <a:spLocks noRot="1" noChangeAspect="1" noMove="1" noResize="1" noEditPoints="1" noAdjustHandles="1" noChangeArrowheads="1" noChangeShapeType="1" noTextEdit="1"/>
              </p:cNvSpPr>
              <p:nvPr/>
            </p:nvSpPr>
            <p:spPr>
              <a:xfrm>
                <a:off x="3089585" y="6151295"/>
                <a:ext cx="685800" cy="246221"/>
              </a:xfrm>
              <a:prstGeom prst="rect">
                <a:avLst/>
              </a:prstGeom>
              <a:blipFill>
                <a:blip r:embed="rId8"/>
                <a:stretch>
                  <a:fillRect r="-12500" b="-7500"/>
                </a:stretch>
              </a:blipFill>
            </p:spPr>
            <p:txBody>
              <a:bodyPr/>
              <a:lstStyle/>
              <a:p>
                <a:r>
                  <a:rPr lang="en-IN">
                    <a:noFill/>
                  </a:rPr>
                  <a:t> </a:t>
                </a:r>
              </a:p>
            </p:txBody>
          </p:sp>
        </mc:Fallback>
      </mc:AlternateContent>
      <p:pic>
        <p:nvPicPr>
          <p:cNvPr id="18" name="Picture 17" descr="Diagram&#10;&#10;Description automatically generated">
            <a:extLst>
              <a:ext uri="{FF2B5EF4-FFF2-40B4-BE49-F238E27FC236}">
                <a16:creationId xmlns:a16="http://schemas.microsoft.com/office/drawing/2014/main" id="{74B8C93D-82CB-4E2C-B518-D2A174A0CD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3629" y="724204"/>
            <a:ext cx="1674903" cy="2018997"/>
          </a:xfrm>
          <a:prstGeom prst="rect">
            <a:avLst/>
          </a:prstGeom>
        </p:spPr>
      </p:pic>
      <p:pic>
        <p:nvPicPr>
          <p:cNvPr id="19" name="Picture 18" descr="A picture containing text, table, accessory&#10;&#10;Description automatically generated">
            <a:extLst>
              <a:ext uri="{FF2B5EF4-FFF2-40B4-BE49-F238E27FC236}">
                <a16:creationId xmlns:a16="http://schemas.microsoft.com/office/drawing/2014/main" id="{0C99D2D8-C0DF-46EE-8157-056247EFFB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4044" y="873568"/>
            <a:ext cx="2690093" cy="1775614"/>
          </a:xfrm>
          <a:prstGeom prst="rect">
            <a:avLst/>
          </a:prstGeom>
        </p:spPr>
      </p:pic>
      <p:sp>
        <p:nvSpPr>
          <p:cNvPr id="6" name="TextBox 5">
            <a:extLst>
              <a:ext uri="{FF2B5EF4-FFF2-40B4-BE49-F238E27FC236}">
                <a16:creationId xmlns:a16="http://schemas.microsoft.com/office/drawing/2014/main" id="{748C8540-86BB-4607-905C-A39513C5C8BD}"/>
              </a:ext>
            </a:extLst>
          </p:cNvPr>
          <p:cNvSpPr txBox="1"/>
          <p:nvPr/>
        </p:nvSpPr>
        <p:spPr>
          <a:xfrm>
            <a:off x="6702167" y="4826977"/>
            <a:ext cx="2204441" cy="646331"/>
          </a:xfrm>
          <a:prstGeom prst="rect">
            <a:avLst/>
          </a:prstGeom>
          <a:solidFill>
            <a:schemeClr val="accent4">
              <a:lumMod val="60000"/>
              <a:lumOff val="40000"/>
            </a:schemeClr>
          </a:solidFill>
        </p:spPr>
        <p:txBody>
          <a:bodyPr wrap="square" rtlCol="0">
            <a:spAutoFit/>
          </a:bodyPr>
          <a:lstStyle/>
          <a:p>
            <a:r>
              <a:rPr lang="en-US" dirty="0"/>
              <a:t>Magnetic Field applied along Y-axis</a:t>
            </a:r>
            <a:endParaRPr lang="en-IN" dirty="0"/>
          </a:p>
        </p:txBody>
      </p:sp>
    </p:spTree>
    <p:extLst>
      <p:ext uri="{BB962C8B-B14F-4D97-AF65-F5344CB8AC3E}">
        <p14:creationId xmlns:p14="http://schemas.microsoft.com/office/powerpoint/2010/main" val="201659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560D8-4DA2-43F2-98FA-EDC32A10E87A}"/>
              </a:ext>
            </a:extLst>
          </p:cNvPr>
          <p:cNvSpPr>
            <a:spLocks noGrp="1"/>
          </p:cNvSpPr>
          <p:nvPr>
            <p:ph type="title"/>
          </p:nvPr>
        </p:nvSpPr>
        <p:spPr/>
        <p:txBody>
          <a:bodyPr/>
          <a:lstStyle/>
          <a:p>
            <a:r>
              <a:rPr lang="en-IN" dirty="0"/>
              <a:t>Magnetic Field applied along in-plane Easy axis</a:t>
            </a:r>
          </a:p>
        </p:txBody>
      </p:sp>
      <p:sp>
        <p:nvSpPr>
          <p:cNvPr id="3" name="Date Placeholder 2">
            <a:extLst>
              <a:ext uri="{FF2B5EF4-FFF2-40B4-BE49-F238E27FC236}">
                <a16:creationId xmlns:a16="http://schemas.microsoft.com/office/drawing/2014/main" id="{9C5BF422-3F6B-49F2-BED0-E8A386766EFE}"/>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7C0190A3-52B7-475C-BA3A-4947486F7E97}"/>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96C8D012-37F8-4B3F-99F4-3BD099980F29}"/>
              </a:ext>
            </a:extLst>
          </p:cNvPr>
          <p:cNvSpPr>
            <a:spLocks noGrp="1"/>
          </p:cNvSpPr>
          <p:nvPr>
            <p:ph type="sldNum" sz="quarter" idx="12"/>
          </p:nvPr>
        </p:nvSpPr>
        <p:spPr/>
        <p:txBody>
          <a:bodyPr/>
          <a:lstStyle/>
          <a:p>
            <a:fld id="{8E7B0F21-D4CD-49F4-A017-610E9F53B950}" type="slidenum">
              <a:rPr lang="en-IN" smtClean="0"/>
              <a:pPr/>
              <a:t>28</a:t>
            </a:fld>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932AAB-A24A-4D52-9F8E-E95F61E45293}"/>
                  </a:ext>
                </a:extLst>
              </p:cNvPr>
              <p:cNvSpPr txBox="1"/>
              <p:nvPr/>
            </p:nvSpPr>
            <p:spPr>
              <a:xfrm>
                <a:off x="3089585" y="6253879"/>
                <a:ext cx="6858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000" b="0" i="1" dirty="0" smtClean="0">
                          <a:latin typeface="Cambria Math" panose="02040503050406030204" pitchFamily="18" charset="0"/>
                        </a:rPr>
                        <m:t>𝜃</m:t>
                      </m:r>
                      <m:r>
                        <a:rPr lang="en-IN" sz="1000" b="0" i="1" dirty="0" smtClean="0">
                          <a:latin typeface="Cambria Math" panose="02040503050406030204" pitchFamily="18" charset="0"/>
                        </a:rPr>
                        <m:t> (</m:t>
                      </m:r>
                      <m:r>
                        <a:rPr lang="en-IN" sz="1000" b="0" i="1" dirty="0" smtClean="0">
                          <a:latin typeface="Cambria Math" panose="02040503050406030204" pitchFamily="18" charset="0"/>
                        </a:rPr>
                        <m:t>𝑑𝑒𝑔𝑟𝑒𝑒</m:t>
                      </m:r>
                      <m:r>
                        <a:rPr lang="en-IN" sz="1000" b="0" i="1" dirty="0" smtClean="0">
                          <a:latin typeface="Cambria Math" panose="02040503050406030204" pitchFamily="18" charset="0"/>
                        </a:rPr>
                        <m:t>)</m:t>
                      </m:r>
                    </m:oMath>
                  </m:oMathPara>
                </a14:m>
                <a:endParaRPr lang="en-IN" sz="1000" dirty="0"/>
              </a:p>
            </p:txBody>
          </p:sp>
        </mc:Choice>
        <mc:Fallback xmlns="">
          <p:sp>
            <p:nvSpPr>
              <p:cNvPr id="8" name="TextBox 7">
                <a:extLst>
                  <a:ext uri="{FF2B5EF4-FFF2-40B4-BE49-F238E27FC236}">
                    <a16:creationId xmlns:a16="http://schemas.microsoft.com/office/drawing/2014/main" id="{99932AAB-A24A-4D52-9F8E-E95F61E45293}"/>
                  </a:ext>
                </a:extLst>
              </p:cNvPr>
              <p:cNvSpPr txBox="1">
                <a:spLocks noRot="1" noChangeAspect="1" noMove="1" noResize="1" noEditPoints="1" noAdjustHandles="1" noChangeArrowheads="1" noChangeShapeType="1" noTextEdit="1"/>
              </p:cNvSpPr>
              <p:nvPr/>
            </p:nvSpPr>
            <p:spPr>
              <a:xfrm>
                <a:off x="3089585" y="6253879"/>
                <a:ext cx="685800" cy="246221"/>
              </a:xfrm>
              <a:prstGeom prst="rect">
                <a:avLst/>
              </a:prstGeom>
              <a:blipFill>
                <a:blip r:embed="rId2"/>
                <a:stretch>
                  <a:fillRect r="-12500" b="-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82C056-E0EB-4E32-A153-F4F2F2BA4AB3}"/>
                  </a:ext>
                </a:extLst>
              </p:cNvPr>
              <p:cNvSpPr txBox="1"/>
              <p:nvPr/>
            </p:nvSpPr>
            <p:spPr>
              <a:xfrm>
                <a:off x="5001221" y="904758"/>
                <a:ext cx="4170757"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𝐸</m:t>
                      </m:r>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𝜇</m:t>
                          </m:r>
                        </m:e>
                        <m:sub>
                          <m:r>
                            <a:rPr lang="en-IN" sz="2000" b="0" i="1" smtClean="0">
                              <a:latin typeface="Cambria Math" panose="02040503050406030204" pitchFamily="18" charset="0"/>
                            </a:rPr>
                            <m:t>0</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𝑀</m:t>
                          </m:r>
                        </m:e>
                        <m:sub>
                          <m:r>
                            <a:rPr lang="en-IN" sz="2000" b="0" i="1" smtClean="0">
                              <a:latin typeface="Cambria Math" panose="02040503050406030204" pitchFamily="18" charset="0"/>
                            </a:rPr>
                            <m:t>𝑠</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𝐻</m:t>
                          </m:r>
                        </m:e>
                        <m:sub>
                          <m:r>
                            <a:rPr lang="en-IN" sz="2000" b="0" i="1" smtClean="0">
                              <a:latin typeface="Cambria Math" panose="02040503050406030204" pitchFamily="18" charset="0"/>
                            </a:rPr>
                            <m:t>𝑘</m:t>
                          </m:r>
                        </m:sub>
                      </m:sSub>
                      <m:func>
                        <m:funcPr>
                          <m:ctrlPr>
                            <a:rPr lang="en-IN" sz="2000" b="0" i="1" smtClean="0">
                              <a:latin typeface="Cambria Math" panose="02040503050406030204" pitchFamily="18" charset="0"/>
                            </a:rPr>
                          </m:ctrlPr>
                        </m:funcPr>
                        <m:fName>
                          <m:sSup>
                            <m:sSupPr>
                              <m:ctrlPr>
                                <a:rPr lang="en-IN" sz="2000" b="0" i="1" smtClean="0">
                                  <a:latin typeface="Cambria Math" panose="02040503050406030204" pitchFamily="18" charset="0"/>
                                </a:rPr>
                              </m:ctrlPr>
                            </m:sSupPr>
                            <m:e>
                              <m:r>
                                <m:rPr>
                                  <m:sty m:val="p"/>
                                </m:rPr>
                                <a:rPr lang="en-IN" sz="2000" b="0" i="0" smtClean="0">
                                  <a:latin typeface="Cambria Math" panose="02040503050406030204" pitchFamily="18" charset="0"/>
                                </a:rPr>
                                <m:t>sin</m:t>
                              </m:r>
                            </m:e>
                            <m:sup>
                              <m:r>
                                <a:rPr lang="en-IN" sz="2000" b="0" i="1" smtClean="0">
                                  <a:latin typeface="Cambria Math" panose="02040503050406030204" pitchFamily="18" charset="0"/>
                                </a:rPr>
                                <m:t>2</m:t>
                              </m:r>
                            </m:sup>
                          </m:sSup>
                        </m:fName>
                        <m:e>
                          <m:r>
                            <a:rPr lang="en-IN" sz="2000" b="0" i="1" smtClean="0">
                              <a:latin typeface="Cambria Math" panose="02040503050406030204" pitchFamily="18" charset="0"/>
                            </a:rPr>
                            <m:t>𝜃</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𝜇</m:t>
                              </m:r>
                            </m:e>
                            <m:sub>
                              <m:r>
                                <a:rPr lang="en-IN" sz="2000" b="0" i="1" smtClean="0">
                                  <a:latin typeface="Cambria Math" panose="02040503050406030204" pitchFamily="18" charset="0"/>
                                </a:rPr>
                                <m:t>0</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𝑀</m:t>
                              </m:r>
                            </m:e>
                            <m:sub>
                              <m:r>
                                <a:rPr lang="en-IN" sz="2000" b="0" i="1" smtClean="0">
                                  <a:latin typeface="Cambria Math" panose="02040503050406030204" pitchFamily="18" charset="0"/>
                                </a:rPr>
                                <m:t>𝑠</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𝐻</m:t>
                              </m:r>
                            </m:e>
                            <m:sub>
                              <m:r>
                                <a:rPr lang="en-IN" sz="2000" b="0" i="1" smtClean="0">
                                  <a:latin typeface="Cambria Math" panose="02040503050406030204" pitchFamily="18" charset="0"/>
                                </a:rPr>
                                <m:t>𝑧</m:t>
                              </m:r>
                            </m:sub>
                          </m:sSub>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cos</m:t>
                              </m:r>
                            </m:fName>
                            <m:e>
                              <m:r>
                                <a:rPr lang="en-IN" sz="2000" b="0" i="1" smtClean="0">
                                  <a:latin typeface="Cambria Math" panose="02040503050406030204" pitchFamily="18" charset="0"/>
                                </a:rPr>
                                <m:t>𝜃</m:t>
                              </m:r>
                              <m:r>
                                <a:rPr lang="en-IN" sz="2000" b="0" i="1" smtClean="0">
                                  <a:latin typeface="Cambria Math" panose="02040503050406030204" pitchFamily="18" charset="0"/>
                                </a:rPr>
                                <m:t>  </m:t>
                              </m:r>
                            </m:e>
                          </m:func>
                        </m:e>
                      </m:func>
                    </m:oMath>
                  </m:oMathPara>
                </a14:m>
                <a:endParaRPr lang="en-IN" sz="2000" dirty="0"/>
              </a:p>
            </p:txBody>
          </p:sp>
        </mc:Choice>
        <mc:Fallback xmlns="">
          <p:sp>
            <p:nvSpPr>
              <p:cNvPr id="11" name="TextBox 10">
                <a:extLst>
                  <a:ext uri="{FF2B5EF4-FFF2-40B4-BE49-F238E27FC236}">
                    <a16:creationId xmlns:a16="http://schemas.microsoft.com/office/drawing/2014/main" id="{9482C056-E0EB-4E32-A153-F4F2F2BA4AB3}"/>
                  </a:ext>
                </a:extLst>
              </p:cNvPr>
              <p:cNvSpPr txBox="1">
                <a:spLocks noRot="1" noChangeAspect="1" noMove="1" noResize="1" noEditPoints="1" noAdjustHandles="1" noChangeArrowheads="1" noChangeShapeType="1" noTextEdit="1"/>
              </p:cNvSpPr>
              <p:nvPr/>
            </p:nvSpPr>
            <p:spPr>
              <a:xfrm>
                <a:off x="5001221" y="904758"/>
                <a:ext cx="4170757" cy="576183"/>
              </a:xfrm>
              <a:prstGeom prst="rect">
                <a:avLst/>
              </a:prstGeom>
              <a:blipFill>
                <a:blip r:embed="rId3"/>
                <a:stretch>
                  <a:fillRect/>
                </a:stretch>
              </a:blipFill>
            </p:spPr>
            <p:txBody>
              <a:bodyPr/>
              <a:lstStyle/>
              <a:p>
                <a:r>
                  <a:rPr lang="en-IN">
                    <a:noFill/>
                  </a:rPr>
                  <a:t> </a:t>
                </a:r>
              </a:p>
            </p:txBody>
          </p:sp>
        </mc:Fallback>
      </mc:AlternateContent>
      <p:pic>
        <p:nvPicPr>
          <p:cNvPr id="17" name="Picture 16" descr="A picture containing text, kitchenware, whisk&#10;&#10;Description automatically generated">
            <a:extLst>
              <a:ext uri="{FF2B5EF4-FFF2-40B4-BE49-F238E27FC236}">
                <a16:creationId xmlns:a16="http://schemas.microsoft.com/office/drawing/2014/main" id="{B3E6B2A4-DE6E-4C2D-954E-064F9DB2E1B3}"/>
              </a:ext>
            </a:extLst>
          </p:cNvPr>
          <p:cNvPicPr>
            <a:picLocks noChangeAspect="1"/>
          </p:cNvPicPr>
          <p:nvPr/>
        </p:nvPicPr>
        <p:blipFill rotWithShape="1">
          <a:blip r:embed="rId4">
            <a:extLst>
              <a:ext uri="{28A0092B-C50C-407E-A947-70E740481C1C}">
                <a14:useLocalDpi xmlns:a14="http://schemas.microsoft.com/office/drawing/2010/main" val="0"/>
              </a:ext>
            </a:extLst>
          </a:blip>
          <a:srcRect l="8846" t="5197" r="8078" b="6189"/>
          <a:stretch/>
        </p:blipFill>
        <p:spPr>
          <a:xfrm>
            <a:off x="0" y="2749178"/>
            <a:ext cx="6668636" cy="3504701"/>
          </a:xfrm>
          <a:prstGeom prst="rect">
            <a:avLst/>
          </a:prstGeom>
        </p:spPr>
      </p:pic>
      <p:pic>
        <p:nvPicPr>
          <p:cNvPr id="14" name="Picture 13" descr="Diagram&#10;&#10;Description automatically generated">
            <a:extLst>
              <a:ext uri="{FF2B5EF4-FFF2-40B4-BE49-F238E27FC236}">
                <a16:creationId xmlns:a16="http://schemas.microsoft.com/office/drawing/2014/main" id="{64FBE173-BFFE-4C07-9471-5C442E06D9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571" y="730181"/>
            <a:ext cx="1674903" cy="2018997"/>
          </a:xfrm>
          <a:prstGeom prst="rect">
            <a:avLst/>
          </a:prstGeom>
        </p:spPr>
      </p:pic>
      <p:pic>
        <p:nvPicPr>
          <p:cNvPr id="16" name="Picture 15" descr="A picture containing text, table, accessory&#10;&#10;Description automatically generated">
            <a:extLst>
              <a:ext uri="{FF2B5EF4-FFF2-40B4-BE49-F238E27FC236}">
                <a16:creationId xmlns:a16="http://schemas.microsoft.com/office/drawing/2014/main" id="{57A78C89-50D8-4578-A7B5-17CBD85988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4044" y="873568"/>
            <a:ext cx="2690093" cy="1775614"/>
          </a:xfrm>
          <a:prstGeom prst="rect">
            <a:avLst/>
          </a:prstGeom>
        </p:spPr>
      </p:pic>
      <p:sp>
        <p:nvSpPr>
          <p:cNvPr id="18" name="TextBox 17">
            <a:extLst>
              <a:ext uri="{FF2B5EF4-FFF2-40B4-BE49-F238E27FC236}">
                <a16:creationId xmlns:a16="http://schemas.microsoft.com/office/drawing/2014/main" id="{7BFC7C91-B2CF-4472-B9C2-8654F0647B7B}"/>
              </a:ext>
            </a:extLst>
          </p:cNvPr>
          <p:cNvSpPr txBox="1"/>
          <p:nvPr/>
        </p:nvSpPr>
        <p:spPr>
          <a:xfrm>
            <a:off x="6702167" y="4826977"/>
            <a:ext cx="2204441" cy="646331"/>
          </a:xfrm>
          <a:prstGeom prst="rect">
            <a:avLst/>
          </a:prstGeom>
          <a:solidFill>
            <a:schemeClr val="accent4">
              <a:lumMod val="60000"/>
              <a:lumOff val="40000"/>
            </a:schemeClr>
          </a:solidFill>
        </p:spPr>
        <p:txBody>
          <a:bodyPr wrap="square" rtlCol="0">
            <a:spAutoFit/>
          </a:bodyPr>
          <a:lstStyle/>
          <a:p>
            <a:r>
              <a:rPr lang="en-US" dirty="0"/>
              <a:t>Magnetic Field applied along Z-axis</a:t>
            </a:r>
            <a:endParaRPr lang="en-IN" dirty="0"/>
          </a:p>
        </p:txBody>
      </p:sp>
      <p:pic>
        <p:nvPicPr>
          <p:cNvPr id="19" name="Picture 18" descr="Diagram, schematic&#10;&#10;Description automatically generated">
            <a:extLst>
              <a:ext uri="{FF2B5EF4-FFF2-40B4-BE49-F238E27FC236}">
                <a16:creationId xmlns:a16="http://schemas.microsoft.com/office/drawing/2014/main" id="{E0ACB9D2-18F4-47E7-9817-449FCDC9CE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538" y="2832473"/>
            <a:ext cx="2404850" cy="1706668"/>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C9FFAB7-42A2-4010-955E-938A7335D859}"/>
                  </a:ext>
                </a:extLst>
              </p:cNvPr>
              <p:cNvSpPr txBox="1"/>
              <p:nvPr/>
            </p:nvSpPr>
            <p:spPr>
              <a:xfrm>
                <a:off x="7182222" y="1970825"/>
                <a:ext cx="185262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𝜃</m:t>
                      </m:r>
                      <m:r>
                        <a:rPr lang="en-IN" b="0" i="1" baseline="-25000" smtClean="0">
                          <a:latin typeface="Cambria Math" panose="02040503050406030204" pitchFamily="18" charset="0"/>
                        </a:rPr>
                        <m:t>𝑚𝑖𝑛</m:t>
                      </m:r>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sin</m:t>
                              </m:r>
                            </m:e>
                            <m:sup>
                              <m:r>
                                <a:rPr lang="en-IN" b="0" i="1" smtClean="0">
                                  <a:latin typeface="Cambria Math" panose="02040503050406030204" pitchFamily="18" charset="0"/>
                                </a:rPr>
                                <m:t>−1</m:t>
                              </m:r>
                            </m:sup>
                          </m:sSup>
                        </m:fName>
                        <m:e>
                          <m:d>
                            <m:dPr>
                              <m:ctrlPr>
                                <a:rPr lang="en-IN" b="0" i="1" smtClean="0">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𝑦</m:t>
                                      </m:r>
                                    </m:sub>
                                  </m:sSub>
                                </m:num>
                                <m:den>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𝑘</m:t>
                                      </m:r>
                                    </m:sub>
                                  </m:sSub>
                                </m:den>
                              </m:f>
                            </m:e>
                          </m:d>
                        </m:e>
                      </m:func>
                    </m:oMath>
                  </m:oMathPara>
                </a14:m>
                <a:endParaRPr lang="en-IN" dirty="0"/>
              </a:p>
            </p:txBody>
          </p:sp>
        </mc:Choice>
        <mc:Fallback xmlns="">
          <p:sp>
            <p:nvSpPr>
              <p:cNvPr id="20" name="TextBox 19">
                <a:extLst>
                  <a:ext uri="{FF2B5EF4-FFF2-40B4-BE49-F238E27FC236}">
                    <a16:creationId xmlns:a16="http://schemas.microsoft.com/office/drawing/2014/main" id="{AC9FFAB7-42A2-4010-955E-938A7335D859}"/>
                  </a:ext>
                </a:extLst>
              </p:cNvPr>
              <p:cNvSpPr txBox="1">
                <a:spLocks noRot="1" noChangeAspect="1" noMove="1" noResize="1" noEditPoints="1" noAdjustHandles="1" noChangeArrowheads="1" noChangeShapeType="1" noTextEdit="1"/>
              </p:cNvSpPr>
              <p:nvPr/>
            </p:nvSpPr>
            <p:spPr>
              <a:xfrm>
                <a:off x="7182222" y="1970825"/>
                <a:ext cx="1852623" cy="622350"/>
              </a:xfrm>
              <a:prstGeom prst="rect">
                <a:avLst/>
              </a:prstGeom>
              <a:blipFill>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802622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08597-55BE-41CF-B80C-4E0C3A6C209A}"/>
              </a:ext>
            </a:extLst>
          </p:cNvPr>
          <p:cNvSpPr>
            <a:spLocks noGrp="1"/>
          </p:cNvSpPr>
          <p:nvPr>
            <p:ph type="title"/>
          </p:nvPr>
        </p:nvSpPr>
        <p:spPr/>
        <p:txBody>
          <a:bodyPr/>
          <a:lstStyle/>
          <a:p>
            <a:r>
              <a:rPr lang="en-US" dirty="0"/>
              <a:t>Magnetostriction</a:t>
            </a:r>
            <a:endParaRPr lang="en-IN" dirty="0"/>
          </a:p>
        </p:txBody>
      </p:sp>
      <p:sp>
        <p:nvSpPr>
          <p:cNvPr id="3" name="Date Placeholder 2">
            <a:extLst>
              <a:ext uri="{FF2B5EF4-FFF2-40B4-BE49-F238E27FC236}">
                <a16:creationId xmlns:a16="http://schemas.microsoft.com/office/drawing/2014/main" id="{8441B95C-F84A-4740-AB4D-71123703FC10}"/>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360DFB03-81F8-49A8-AC7D-E0F7BA4BEEC1}"/>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01B1619E-A999-47D9-8C4A-541ED9F9343B}"/>
              </a:ext>
            </a:extLst>
          </p:cNvPr>
          <p:cNvSpPr>
            <a:spLocks noGrp="1"/>
          </p:cNvSpPr>
          <p:nvPr>
            <p:ph type="sldNum" sz="quarter" idx="12"/>
          </p:nvPr>
        </p:nvSpPr>
        <p:spPr/>
        <p:txBody>
          <a:bodyPr/>
          <a:lstStyle/>
          <a:p>
            <a:fld id="{8E7B0F21-D4CD-49F4-A017-610E9F53B950}" type="slidenum">
              <a:rPr lang="en-IN" smtClean="0"/>
              <a:pPr/>
              <a:t>29</a:t>
            </a:fld>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D26CA6-E8FB-4275-A3C0-228324157ECC}"/>
                  </a:ext>
                </a:extLst>
              </p:cNvPr>
              <p:cNvSpPr txBox="1"/>
              <p:nvPr/>
            </p:nvSpPr>
            <p:spPr>
              <a:xfrm>
                <a:off x="-1" y="581558"/>
                <a:ext cx="9143999" cy="785536"/>
              </a:xfrm>
              <a:prstGeom prst="rect">
                <a:avLst/>
              </a:prstGeom>
              <a:noFill/>
            </p:spPr>
            <p:txBody>
              <a:bodyPr wrap="square" rtlCol="0">
                <a:spAutoFit/>
              </a:bodyPr>
              <a:lstStyle/>
              <a:p>
                <a:r>
                  <a:rPr lang="en-US" b="1" dirty="0"/>
                  <a:t>Magnetostrictive Material </a:t>
                </a:r>
                <a:r>
                  <a:rPr lang="en-US" dirty="0"/>
                  <a:t>: Certain ferromagnetic specimen changes its shape (strain: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𝑙</m:t>
                        </m:r>
                      </m:num>
                      <m:den>
                        <m:r>
                          <a:rPr lang="en-US" b="0" i="1" smtClean="0">
                            <a:latin typeface="Cambria Math" panose="02040503050406030204" pitchFamily="18" charset="0"/>
                          </a:rPr>
                          <m:t>𝑙</m:t>
                        </m:r>
                      </m:den>
                    </m:f>
                  </m:oMath>
                </a14:m>
                <a:r>
                  <a:rPr lang="en-US" dirty="0"/>
                  <a:t>) during the process of magnetization and the phenomenon is known as </a:t>
                </a:r>
                <a:r>
                  <a:rPr lang="en-US" b="1" dirty="0"/>
                  <a:t>Magnetostriction</a:t>
                </a:r>
                <a:r>
                  <a:rPr lang="en-US" dirty="0"/>
                  <a:t> </a:t>
                </a:r>
                <a:endParaRPr lang="en-IN" dirty="0"/>
              </a:p>
            </p:txBody>
          </p:sp>
        </mc:Choice>
        <mc:Fallback xmlns="">
          <p:sp>
            <p:nvSpPr>
              <p:cNvPr id="6" name="TextBox 5">
                <a:extLst>
                  <a:ext uri="{FF2B5EF4-FFF2-40B4-BE49-F238E27FC236}">
                    <a16:creationId xmlns:a16="http://schemas.microsoft.com/office/drawing/2014/main" id="{A4D26CA6-E8FB-4275-A3C0-228324157ECC}"/>
                  </a:ext>
                </a:extLst>
              </p:cNvPr>
              <p:cNvSpPr txBox="1">
                <a:spLocks noRot="1" noChangeAspect="1" noMove="1" noResize="1" noEditPoints="1" noAdjustHandles="1" noChangeArrowheads="1" noChangeShapeType="1" noTextEdit="1"/>
              </p:cNvSpPr>
              <p:nvPr/>
            </p:nvSpPr>
            <p:spPr>
              <a:xfrm>
                <a:off x="-1" y="581558"/>
                <a:ext cx="9143999" cy="785536"/>
              </a:xfrm>
              <a:prstGeom prst="rect">
                <a:avLst/>
              </a:prstGeom>
              <a:blipFill>
                <a:blip r:embed="rId2"/>
                <a:stretch>
                  <a:fillRect l="-533" r="-1000" b="-10078"/>
                </a:stretch>
              </a:blipFill>
            </p:spPr>
            <p:txBody>
              <a:bodyPr/>
              <a:lstStyle/>
              <a:p>
                <a:r>
                  <a:rPr lang="en-IN">
                    <a:noFill/>
                  </a:rPr>
                  <a:t> </a:t>
                </a:r>
              </a:p>
            </p:txBody>
          </p:sp>
        </mc:Fallback>
      </mc:AlternateContent>
      <p:pic>
        <p:nvPicPr>
          <p:cNvPr id="8" name="Picture 7" descr="A picture containing diagram&#10;&#10;Description automatically generated">
            <a:extLst>
              <a:ext uri="{FF2B5EF4-FFF2-40B4-BE49-F238E27FC236}">
                <a16:creationId xmlns:a16="http://schemas.microsoft.com/office/drawing/2014/main" id="{ABEB31D6-FDC6-4A9C-BC65-CFB550410FC2}"/>
              </a:ext>
            </a:extLst>
          </p:cNvPr>
          <p:cNvPicPr>
            <a:picLocks noChangeAspect="1"/>
          </p:cNvPicPr>
          <p:nvPr/>
        </p:nvPicPr>
        <p:blipFill rotWithShape="1">
          <a:blip r:embed="rId3">
            <a:extLst>
              <a:ext uri="{28A0092B-C50C-407E-A947-70E740481C1C}">
                <a14:useLocalDpi xmlns:a14="http://schemas.microsoft.com/office/drawing/2010/main" val="0"/>
              </a:ext>
            </a:extLst>
          </a:blip>
          <a:srcRect l="3675"/>
          <a:stretch/>
        </p:blipFill>
        <p:spPr>
          <a:xfrm>
            <a:off x="-3" y="1367094"/>
            <a:ext cx="2924583" cy="189875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236299E-B680-48D2-AB7E-F7701DDDE189}"/>
                  </a:ext>
                </a:extLst>
              </p:cNvPr>
              <p:cNvSpPr txBox="1"/>
              <p:nvPr/>
            </p:nvSpPr>
            <p:spPr>
              <a:xfrm>
                <a:off x="444681" y="1367094"/>
                <a:ext cx="3045257" cy="276999"/>
              </a:xfrm>
              <a:prstGeom prst="rect">
                <a:avLst/>
              </a:prstGeom>
              <a:solidFill>
                <a:schemeClr val="accent6">
                  <a:lumMod val="60000"/>
                  <a:lumOff val="40000"/>
                </a:schemeClr>
              </a:solid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IN" b="0" dirty="0"/>
                  <a:t> Magnetostriction Co-efficien</a:t>
                </a:r>
                <a:r>
                  <a:rPr lang="en-IN" dirty="0"/>
                  <a:t>t </a:t>
                </a:r>
                <a:endParaRPr lang="en-US" b="0" dirty="0"/>
              </a:p>
            </p:txBody>
          </p:sp>
        </mc:Choice>
        <mc:Fallback xmlns="">
          <p:sp>
            <p:nvSpPr>
              <p:cNvPr id="9" name="TextBox 8">
                <a:extLst>
                  <a:ext uri="{FF2B5EF4-FFF2-40B4-BE49-F238E27FC236}">
                    <a16:creationId xmlns:a16="http://schemas.microsoft.com/office/drawing/2014/main" id="{3236299E-B680-48D2-AB7E-F7701DDDE189}"/>
                  </a:ext>
                </a:extLst>
              </p:cNvPr>
              <p:cNvSpPr txBox="1">
                <a:spLocks noRot="1" noChangeAspect="1" noMove="1" noResize="1" noEditPoints="1" noAdjustHandles="1" noChangeArrowheads="1" noChangeShapeType="1" noTextEdit="1"/>
              </p:cNvSpPr>
              <p:nvPr/>
            </p:nvSpPr>
            <p:spPr>
              <a:xfrm>
                <a:off x="444681" y="1367094"/>
                <a:ext cx="3045257" cy="276999"/>
              </a:xfrm>
              <a:prstGeom prst="rect">
                <a:avLst/>
              </a:prstGeom>
              <a:blipFill>
                <a:blip r:embed="rId4"/>
                <a:stretch>
                  <a:fillRect l="-2806" t="-28261" r="-3808" b="-50000"/>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9D875CEF-094E-427D-BAC7-F6E5AA51B5F6}"/>
              </a:ext>
            </a:extLst>
          </p:cNvPr>
          <p:cNvSpPr txBox="1"/>
          <p:nvPr/>
        </p:nvSpPr>
        <p:spPr>
          <a:xfrm>
            <a:off x="3028950" y="1661499"/>
            <a:ext cx="4853355" cy="369332"/>
          </a:xfrm>
          <a:prstGeom prst="rect">
            <a:avLst/>
          </a:prstGeom>
          <a:solidFill>
            <a:schemeClr val="accent4">
              <a:lumMod val="60000"/>
              <a:lumOff val="40000"/>
            </a:schemeClr>
          </a:solidFill>
        </p:spPr>
        <p:txBody>
          <a:bodyPr wrap="square" rtlCol="0">
            <a:spAutoFit/>
          </a:bodyPr>
          <a:lstStyle/>
          <a:p>
            <a:pPr algn="ctr"/>
            <a:r>
              <a:rPr lang="en-US" dirty="0"/>
              <a:t>Magnetostrictive Anisotropy ↔ Stress Anisotropy</a:t>
            </a:r>
            <a:endParaRPr lang="en-IN"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AA1EE1-1CF4-4D6D-AC97-A685FDF05340}"/>
                  </a:ext>
                </a:extLst>
              </p:cNvPr>
              <p:cNvSpPr txBox="1"/>
              <p:nvPr/>
            </p:nvSpPr>
            <p:spPr>
              <a:xfrm>
                <a:off x="6219422" y="2294277"/>
                <a:ext cx="1551259" cy="576183"/>
              </a:xfrm>
              <a:prstGeom prst="rect">
                <a:avLst/>
              </a:prstGeom>
              <a:noFill/>
              <a:ln>
                <a:solidFill>
                  <a:schemeClr val="tx1"/>
                </a:solidFill>
                <a:prstDash val="dashDot"/>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sz="200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𝜆</m:t>
                      </m:r>
                      <m:r>
                        <a:rPr lang="en-US" sz="2000" b="0" i="1" smtClean="0">
                          <a:latin typeface="Cambria Math" panose="02040503050406030204" pitchFamily="18" charset="0"/>
                        </a:rPr>
                        <m:t> </m:t>
                      </m:r>
                      <m:r>
                        <a:rPr lang="en-US" sz="2000" b="0" i="1" smtClean="0">
                          <a:latin typeface="Cambria Math" panose="02040503050406030204" pitchFamily="18" charset="0"/>
                        </a:rPr>
                        <m:t>𝜎</m:t>
                      </m:r>
                      <m:r>
                        <a:rPr lang="en-US" sz="2000" b="0" i="1" smtClean="0">
                          <a:latin typeface="Cambria Math" panose="02040503050406030204" pitchFamily="18" charset="0"/>
                        </a:rPr>
                        <m:t> </m:t>
                      </m:r>
                      <m:r>
                        <m:rPr>
                          <m:sty m:val="p"/>
                        </m:rPr>
                        <a:rPr lang="en-US" sz="2000" b="0" i="0" smtClean="0">
                          <a:latin typeface="Cambria Math" panose="02040503050406030204" pitchFamily="18" charset="0"/>
                        </a:rPr>
                        <m:t>Ω</m:t>
                      </m:r>
                      <m:r>
                        <a:rPr lang="en-US" sz="2000" b="0" i="0" smtClean="0">
                          <a:latin typeface="Cambria Math" panose="02040503050406030204" pitchFamily="18" charset="0"/>
                        </a:rPr>
                        <m:t> </m:t>
                      </m:r>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Cos</m:t>
                          </m:r>
                        </m:e>
                        <m:sup>
                          <m:r>
                            <a:rPr lang="en-US" sz="2000" b="0" i="0" smtClean="0">
                              <a:latin typeface="Cambria Math" panose="02040503050406030204" pitchFamily="18" charset="0"/>
                            </a:rPr>
                            <m:t>2</m:t>
                          </m:r>
                        </m:sup>
                      </m:sSup>
                      <m:r>
                        <a:rPr lang="en-US" sz="2000" b="0" i="1" smtClean="0">
                          <a:latin typeface="Cambria Math" panose="02040503050406030204" pitchFamily="18" charset="0"/>
                        </a:rPr>
                        <m:t>𝜃</m:t>
                      </m:r>
                    </m:oMath>
                  </m:oMathPara>
                </a14:m>
                <a:endParaRPr lang="en-IN" sz="2000" dirty="0"/>
              </a:p>
            </p:txBody>
          </p:sp>
        </mc:Choice>
        <mc:Fallback xmlns="">
          <p:sp>
            <p:nvSpPr>
              <p:cNvPr id="11" name="TextBox 10">
                <a:extLst>
                  <a:ext uri="{FF2B5EF4-FFF2-40B4-BE49-F238E27FC236}">
                    <a16:creationId xmlns:a16="http://schemas.microsoft.com/office/drawing/2014/main" id="{62AA1EE1-1CF4-4D6D-AC97-A685FDF05340}"/>
                  </a:ext>
                </a:extLst>
              </p:cNvPr>
              <p:cNvSpPr txBox="1">
                <a:spLocks noRot="1" noChangeAspect="1" noMove="1" noResize="1" noEditPoints="1" noAdjustHandles="1" noChangeArrowheads="1" noChangeShapeType="1" noTextEdit="1"/>
              </p:cNvSpPr>
              <p:nvPr/>
            </p:nvSpPr>
            <p:spPr>
              <a:xfrm>
                <a:off x="6219422" y="2294277"/>
                <a:ext cx="1551259" cy="576183"/>
              </a:xfrm>
              <a:prstGeom prst="rect">
                <a:avLst/>
              </a:prstGeom>
              <a:blipFill>
                <a:blip r:embed="rId5"/>
                <a:stretch>
                  <a:fillRect/>
                </a:stretch>
              </a:blipFill>
              <a:ln>
                <a:solidFill>
                  <a:schemeClr val="tx1"/>
                </a:solidFill>
                <a:prstDash val="dashDot"/>
              </a:ln>
            </p:spPr>
            <p:txBody>
              <a:bodyPr/>
              <a:lstStyle/>
              <a:p>
                <a:r>
                  <a:rPr lang="en-IN">
                    <a:noFill/>
                  </a:rPr>
                  <a:t> </a:t>
                </a:r>
              </a:p>
            </p:txBody>
          </p:sp>
        </mc:Fallback>
      </mc:AlternateContent>
      <p:sp>
        <p:nvSpPr>
          <p:cNvPr id="12" name="Left Brace 11">
            <a:extLst>
              <a:ext uri="{FF2B5EF4-FFF2-40B4-BE49-F238E27FC236}">
                <a16:creationId xmlns:a16="http://schemas.microsoft.com/office/drawing/2014/main" id="{508B6F4C-ECA9-4FA9-B835-A5599EACE066}"/>
              </a:ext>
            </a:extLst>
          </p:cNvPr>
          <p:cNvSpPr/>
          <p:nvPr/>
        </p:nvSpPr>
        <p:spPr>
          <a:xfrm rot="16200000">
            <a:off x="6812489" y="1290492"/>
            <a:ext cx="365125" cy="166288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3CCFF1A-459F-4117-B6E4-91150B85B3AE}"/>
                  </a:ext>
                </a:extLst>
              </p:cNvPr>
              <p:cNvSpPr txBox="1"/>
              <p:nvPr/>
            </p:nvSpPr>
            <p:spPr>
              <a:xfrm>
                <a:off x="7882305" y="2259202"/>
                <a:ext cx="123531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𝑆𝑡𝑟𝑒𝑠𝑠</m:t>
                      </m:r>
                    </m:oMath>
                  </m:oMathPara>
                </a14:m>
                <a:endParaRPr lang="en-US" b="0"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
                        <a:rPr lang="en-US" b="0" i="1" smtClean="0">
                          <a:latin typeface="Cambria Math" panose="02040503050406030204" pitchFamily="18" charset="0"/>
                        </a:rPr>
                        <m:t>𝑉𝑜𝑙𝑢𝑚𝑒</m:t>
                      </m:r>
                      <m:r>
                        <a:rPr lang="en-US" b="0" i="1" smtClean="0">
                          <a:latin typeface="Cambria Math" panose="02040503050406030204" pitchFamily="18" charset="0"/>
                        </a:rPr>
                        <m:t> </m:t>
                      </m:r>
                    </m:oMath>
                  </m:oMathPara>
                </a14:m>
                <a:endParaRPr lang="en-IN" dirty="0"/>
              </a:p>
            </p:txBody>
          </p:sp>
        </mc:Choice>
        <mc:Fallback xmlns="">
          <p:sp>
            <p:nvSpPr>
              <p:cNvPr id="13" name="TextBox 12">
                <a:extLst>
                  <a:ext uri="{FF2B5EF4-FFF2-40B4-BE49-F238E27FC236}">
                    <a16:creationId xmlns:a16="http://schemas.microsoft.com/office/drawing/2014/main" id="{13CCFF1A-459F-4117-B6E4-91150B85B3AE}"/>
                  </a:ext>
                </a:extLst>
              </p:cNvPr>
              <p:cNvSpPr txBox="1">
                <a:spLocks noRot="1" noChangeAspect="1" noMove="1" noResize="1" noEditPoints="1" noAdjustHandles="1" noChangeArrowheads="1" noChangeShapeType="1" noTextEdit="1"/>
              </p:cNvSpPr>
              <p:nvPr/>
            </p:nvSpPr>
            <p:spPr>
              <a:xfrm>
                <a:off x="7882305" y="2259202"/>
                <a:ext cx="1235319" cy="646331"/>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881B49-4EC4-49F8-8209-603938E4805D}"/>
                  </a:ext>
                </a:extLst>
              </p:cNvPr>
              <p:cNvSpPr txBox="1"/>
              <p:nvPr/>
            </p:nvSpPr>
            <p:spPr>
              <a:xfrm>
                <a:off x="2924579" y="2631056"/>
                <a:ext cx="3134659" cy="1683538"/>
              </a:xfrm>
              <a:prstGeom prst="rect">
                <a:avLst/>
              </a:prstGeom>
              <a:noFill/>
            </p:spPr>
            <p:txBody>
              <a:bodyPr wrap="square" rtlCol="0">
                <a:spAutoFit/>
              </a:bodyPr>
              <a:lstStyle/>
              <a:p>
                <a:r>
                  <a:rPr lang="en-US" b="1" dirty="0"/>
                  <a:t>Cobalt:</a:t>
                </a:r>
              </a:p>
              <a:p>
                <a:pPr/>
                <a14:m>
                  <m:oMathPara xmlns:m="http://schemas.openxmlformats.org/officeDocument/2006/math">
                    <m:oMathParaPr>
                      <m:jc m:val="center"/>
                    </m:oMathParaPr>
                    <m:oMath xmlns:m="http://schemas.openxmlformats.org/officeDocument/2006/math">
                      <m:f>
                        <m:fPr>
                          <m:ctrlPr>
                            <a:rPr lang="en-IN" sz="1800" i="1" smtClean="0">
                              <a:latin typeface="Cambria Math" panose="02040503050406030204" pitchFamily="18" charset="0"/>
                            </a:rPr>
                          </m:ctrlPr>
                        </m:fPr>
                        <m:num>
                          <m:r>
                            <a:rPr lang="en-US" sz="1800" b="0" i="1" smtClean="0">
                              <a:latin typeface="Cambria Math" panose="02040503050406030204" pitchFamily="18" charset="0"/>
                            </a:rPr>
                            <m:t>3</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𝜆</m:t>
                      </m:r>
                      <m:r>
                        <a:rPr lang="en-US" sz="1800" b="0" i="1" smtClean="0">
                          <a:latin typeface="Cambria Math" panose="02040503050406030204" pitchFamily="18" charset="0"/>
                        </a:rPr>
                        <m:t>=30×</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oMath>
                  </m:oMathPara>
                </a14:m>
                <a:endParaRPr lang="en-IN" dirty="0"/>
              </a:p>
              <a:p>
                <a:r>
                  <a:rPr lang="en-IN" b="1" dirty="0" err="1"/>
                  <a:t>FeGa</a:t>
                </a:r>
                <a:r>
                  <a:rPr lang="en-IN" b="1" dirty="0"/>
                  <a:t>:</a:t>
                </a:r>
              </a:p>
              <a:p>
                <a:pPr/>
                <a14:m>
                  <m:oMathPara xmlns:m="http://schemas.openxmlformats.org/officeDocument/2006/math">
                    <m:oMathParaPr>
                      <m:jc m:val="centerGroup"/>
                    </m:oMathParaPr>
                    <m:oMath xmlns:m="http://schemas.openxmlformats.org/officeDocument/2006/math">
                      <m:f>
                        <m:fPr>
                          <m:ctrlPr>
                            <a:rPr lang="en-IN" sz="1800" i="1" smtClean="0">
                              <a:latin typeface="Cambria Math" panose="02040503050406030204" pitchFamily="18" charset="0"/>
                            </a:rPr>
                          </m:ctrlPr>
                        </m:fPr>
                        <m:num>
                          <m:r>
                            <a:rPr lang="en-US" sz="1800" b="0" i="1" smtClean="0">
                              <a:latin typeface="Cambria Math" panose="02040503050406030204" pitchFamily="18" charset="0"/>
                            </a:rPr>
                            <m:t>3</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𝜆</m:t>
                      </m:r>
                      <m:r>
                        <a:rPr lang="en-US" sz="1800" b="0" i="1" smtClean="0">
                          <a:latin typeface="Cambria Math" panose="02040503050406030204" pitchFamily="18" charset="0"/>
                        </a:rPr>
                        <m:t>=150×</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oMath>
                  </m:oMathPara>
                </a14:m>
                <a:endParaRPr lang="en-IN" dirty="0"/>
              </a:p>
            </p:txBody>
          </p:sp>
        </mc:Choice>
        <mc:Fallback xmlns="">
          <p:sp>
            <p:nvSpPr>
              <p:cNvPr id="14" name="TextBox 13">
                <a:extLst>
                  <a:ext uri="{FF2B5EF4-FFF2-40B4-BE49-F238E27FC236}">
                    <a16:creationId xmlns:a16="http://schemas.microsoft.com/office/drawing/2014/main" id="{1C881B49-4EC4-49F8-8209-603938E4805D}"/>
                  </a:ext>
                </a:extLst>
              </p:cNvPr>
              <p:cNvSpPr txBox="1">
                <a:spLocks noRot="1" noChangeAspect="1" noMove="1" noResize="1" noEditPoints="1" noAdjustHandles="1" noChangeArrowheads="1" noChangeShapeType="1" noTextEdit="1"/>
              </p:cNvSpPr>
              <p:nvPr/>
            </p:nvSpPr>
            <p:spPr>
              <a:xfrm>
                <a:off x="2924579" y="2631056"/>
                <a:ext cx="3134659" cy="1683538"/>
              </a:xfrm>
              <a:prstGeom prst="rect">
                <a:avLst/>
              </a:prstGeom>
              <a:blipFill>
                <a:blip r:embed="rId7"/>
                <a:stretch>
                  <a:fillRect l="-1751" t="-217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680CD1-87A1-43FA-AB9D-A109ABA5140A}"/>
                  </a:ext>
                </a:extLst>
              </p:cNvPr>
              <p:cNvSpPr txBox="1"/>
              <p:nvPr/>
            </p:nvSpPr>
            <p:spPr>
              <a:xfrm>
                <a:off x="148673" y="3429000"/>
                <a:ext cx="1987857" cy="928203"/>
              </a:xfrm>
              <a:prstGeom prst="rect">
                <a:avLst/>
              </a:prstGeom>
              <a:solidFill>
                <a:schemeClr val="accent6">
                  <a:lumMod val="60000"/>
                  <a:lumOff val="4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𝜎</m:t>
                      </m:r>
                      <m:r>
                        <a:rPr lang="en-US" sz="2100" b="0" i="1" smtClean="0">
                          <a:latin typeface="Cambria Math" panose="02040503050406030204" pitchFamily="18" charset="0"/>
                        </a:rPr>
                        <m:t>=</m:t>
                      </m:r>
                      <m:r>
                        <a:rPr lang="en-US" sz="2100" b="0" i="1" smtClean="0">
                          <a:latin typeface="Cambria Math" panose="02040503050406030204" pitchFamily="18" charset="0"/>
                        </a:rPr>
                        <m:t>𝑌</m:t>
                      </m:r>
                      <m:r>
                        <a:rPr lang="en-US" sz="2100" b="0" i="1" smtClean="0">
                          <a:latin typeface="Cambria Math" panose="02040503050406030204" pitchFamily="18" charset="0"/>
                        </a:rPr>
                        <m:t>.</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𝑠𝑡𝑟𝑎𝑖𝑛</m:t>
                          </m:r>
                        </m:e>
                      </m:d>
                    </m:oMath>
                  </m:oMathPara>
                </a14:m>
                <a:endParaRPr lang="en-US" sz="2100" b="0" dirty="0"/>
              </a:p>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m:t>
                      </m:r>
                      <m:r>
                        <a:rPr lang="en-US" sz="2100" b="0" i="1" smtClean="0">
                          <a:latin typeface="Cambria Math" panose="02040503050406030204" pitchFamily="18" charset="0"/>
                        </a:rPr>
                        <m:t>𝑌𝑑</m:t>
                      </m:r>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𝑉</m:t>
                          </m:r>
                        </m:num>
                        <m:den>
                          <m:r>
                            <a:rPr lang="en-US" sz="2100" b="0" i="1" smtClean="0">
                              <a:latin typeface="Cambria Math" panose="02040503050406030204" pitchFamily="18" charset="0"/>
                            </a:rPr>
                            <m:t>𝑡</m:t>
                          </m:r>
                        </m:den>
                      </m:f>
                    </m:oMath>
                  </m:oMathPara>
                </a14:m>
                <a:endParaRPr lang="en-US" sz="2100" b="0" dirty="0"/>
              </a:p>
            </p:txBody>
          </p:sp>
        </mc:Choice>
        <mc:Fallback xmlns="">
          <p:sp>
            <p:nvSpPr>
              <p:cNvPr id="15" name="TextBox 14">
                <a:extLst>
                  <a:ext uri="{FF2B5EF4-FFF2-40B4-BE49-F238E27FC236}">
                    <a16:creationId xmlns:a16="http://schemas.microsoft.com/office/drawing/2014/main" id="{1F680CD1-87A1-43FA-AB9D-A109ABA5140A}"/>
                  </a:ext>
                </a:extLst>
              </p:cNvPr>
              <p:cNvSpPr txBox="1">
                <a:spLocks noRot="1" noChangeAspect="1" noMove="1" noResize="1" noEditPoints="1" noAdjustHandles="1" noChangeArrowheads="1" noChangeShapeType="1" noTextEdit="1"/>
              </p:cNvSpPr>
              <p:nvPr/>
            </p:nvSpPr>
            <p:spPr>
              <a:xfrm>
                <a:off x="148673" y="3429000"/>
                <a:ext cx="1987857" cy="92820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D5584A-1134-4C15-BB3E-E6AD40C49E62}"/>
                  </a:ext>
                </a:extLst>
              </p:cNvPr>
              <p:cNvSpPr txBox="1"/>
              <p:nvPr/>
            </p:nvSpPr>
            <p:spPr>
              <a:xfrm>
                <a:off x="2512364" y="4853976"/>
                <a:ext cx="5369333" cy="1195648"/>
              </a:xfrm>
              <a:prstGeom prst="rect">
                <a:avLst/>
              </a:prstGeom>
              <a:noFill/>
            </p:spPr>
            <p:txBody>
              <a:bodyPr wrap="square" rtlCol="0">
                <a:spAutoFit/>
              </a:bodyPr>
              <a:lstStyle/>
              <a:p>
                <a:r>
                  <a:rPr lang="en-US" sz="2100" b="1" dirty="0"/>
                  <a:t>Stress Anisotropy (for </a:t>
                </a:r>
                <a:r>
                  <a:rPr lang="en-US" sz="2100" b="1" dirty="0" err="1"/>
                  <a:t>FeGa</a:t>
                </a:r>
                <a:r>
                  <a:rPr lang="en-US" sz="2100" b="1" dirty="0"/>
                  <a:t>):</a:t>
                </a:r>
              </a:p>
              <a:p>
                <a:pPr algn="ctr"/>
                <a:r>
                  <a:rPr lang="en-US" sz="2100" dirty="0"/>
                  <a:t> </a:t>
                </a:r>
                <a14:m>
                  <m:oMath xmlns:m="http://schemas.openxmlformats.org/officeDocument/2006/math">
                    <m:f>
                      <m:fPr>
                        <m:ctrlPr>
                          <a:rPr lang="en-IN" sz="2100" i="1" smtClean="0">
                            <a:latin typeface="Cambria Math" panose="02040503050406030204" pitchFamily="18" charset="0"/>
                          </a:rPr>
                        </m:ctrlPr>
                      </m:fPr>
                      <m:num>
                        <m:r>
                          <a:rPr lang="en-US" sz="2100" b="0" i="1" smtClean="0">
                            <a:latin typeface="Cambria Math" panose="02040503050406030204" pitchFamily="18" charset="0"/>
                          </a:rPr>
                          <m:t>3</m:t>
                        </m:r>
                      </m:num>
                      <m:den>
                        <m:r>
                          <a:rPr lang="en-US" sz="2100" b="0" i="1" smtClean="0">
                            <a:latin typeface="Cambria Math" panose="02040503050406030204" pitchFamily="18" charset="0"/>
                          </a:rPr>
                          <m:t>2</m:t>
                        </m:r>
                      </m:den>
                    </m:f>
                    <m:r>
                      <a:rPr lang="en-US" sz="2100" b="0" i="1" smtClean="0">
                        <a:latin typeface="Cambria Math" panose="02040503050406030204" pitchFamily="18" charset="0"/>
                      </a:rPr>
                      <m:t>𝜆</m:t>
                    </m:r>
                    <m:r>
                      <a:rPr lang="en-US" sz="2100" b="0" i="1" smtClean="0">
                        <a:latin typeface="Cambria Math" panose="02040503050406030204" pitchFamily="18" charset="0"/>
                      </a:rPr>
                      <m:t> </m:t>
                    </m:r>
                    <m:r>
                      <a:rPr lang="en-US" sz="2100" b="0" i="1" smtClean="0">
                        <a:latin typeface="Cambria Math" panose="02040503050406030204" pitchFamily="18" charset="0"/>
                      </a:rPr>
                      <m:t>𝜎</m:t>
                    </m:r>
                    <m:r>
                      <a:rPr lang="en-US" sz="2100" b="0" i="1" smtClean="0">
                        <a:latin typeface="Cambria Math" panose="02040503050406030204" pitchFamily="18" charset="0"/>
                      </a:rPr>
                      <m:t> </m:t>
                    </m:r>
                    <m:r>
                      <m:rPr>
                        <m:sty m:val="p"/>
                      </m:rPr>
                      <a:rPr lang="en-US" sz="2100" b="0" i="0" smtClean="0">
                        <a:latin typeface="Cambria Math" panose="02040503050406030204" pitchFamily="18" charset="0"/>
                      </a:rPr>
                      <m:t>Ω</m:t>
                    </m:r>
                    <m:r>
                      <a:rPr lang="en-US" sz="2100" b="0" i="0" smtClean="0">
                        <a:latin typeface="Cambria Math" panose="02040503050406030204" pitchFamily="18" charset="0"/>
                      </a:rPr>
                      <m:t> </m:t>
                    </m:r>
                    <m:sSup>
                      <m:sSupPr>
                        <m:ctrlPr>
                          <a:rPr lang="en-US" sz="2100" b="0" i="1" smtClean="0">
                            <a:latin typeface="Cambria Math" panose="02040503050406030204" pitchFamily="18" charset="0"/>
                          </a:rPr>
                        </m:ctrlPr>
                      </m:sSupPr>
                      <m:e>
                        <m:r>
                          <m:rPr>
                            <m:sty m:val="p"/>
                          </m:rPr>
                          <a:rPr lang="en-US" sz="2100" b="0" i="0" smtClean="0">
                            <a:latin typeface="Cambria Math" panose="02040503050406030204" pitchFamily="18" charset="0"/>
                          </a:rPr>
                          <m:t>Cos</m:t>
                        </m:r>
                      </m:e>
                      <m:sup>
                        <m:r>
                          <a:rPr lang="en-US" sz="2100" b="0" i="0" smtClean="0">
                            <a:latin typeface="Cambria Math" panose="02040503050406030204" pitchFamily="18" charset="0"/>
                          </a:rPr>
                          <m:t>2</m:t>
                        </m:r>
                      </m:sup>
                    </m:sSup>
                    <m:r>
                      <a:rPr lang="en-US" sz="2100" b="0" i="1" smtClean="0">
                        <a:latin typeface="Cambria Math" panose="02040503050406030204" pitchFamily="18" charset="0"/>
                      </a:rPr>
                      <m:t>𝜃</m:t>
                    </m:r>
                  </m:oMath>
                </a14:m>
                <a:endParaRPr lang="en-US" sz="2100" dirty="0"/>
              </a:p>
              <a:p>
                <a:pPr algn="ctr"/>
                <a14:m>
                  <m:oMath xmlns:m="http://schemas.openxmlformats.org/officeDocument/2006/math">
                    <m:r>
                      <a:rPr lang="en-US" sz="2100" b="0" i="1" smtClean="0">
                        <a:latin typeface="Cambria Math" panose="02040503050406030204" pitchFamily="18" charset="0"/>
                      </a:rPr>
                      <m:t>=2.4×</m:t>
                    </m:r>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10</m:t>
                        </m:r>
                      </m:e>
                      <m:sup>
                        <m:r>
                          <a:rPr lang="en-US" sz="2100" b="0" i="1" smtClean="0">
                            <a:latin typeface="Cambria Math" panose="02040503050406030204" pitchFamily="18" charset="0"/>
                          </a:rPr>
                          <m:t>−18</m:t>
                        </m:r>
                      </m:sup>
                    </m:sSup>
                    <m:r>
                      <a:rPr lang="en-US" sz="2100" b="0" i="1" smtClean="0">
                        <a:latin typeface="Cambria Math" panose="02040503050406030204" pitchFamily="18" charset="0"/>
                      </a:rPr>
                      <m:t> </m:t>
                    </m:r>
                    <m:r>
                      <a:rPr lang="en-US" sz="2100" b="0" i="1" smtClean="0">
                        <a:latin typeface="Cambria Math" panose="02040503050406030204" pitchFamily="18" charset="0"/>
                      </a:rPr>
                      <m:t>𝑇</m:t>
                    </m:r>
                  </m:oMath>
                </a14:m>
                <a:r>
                  <a:rPr lang="en-US" sz="2100" b="0" dirty="0"/>
                  <a:t> (max.)</a:t>
                </a:r>
              </a:p>
            </p:txBody>
          </p:sp>
        </mc:Choice>
        <mc:Fallback xmlns="">
          <p:sp>
            <p:nvSpPr>
              <p:cNvPr id="16" name="TextBox 15">
                <a:extLst>
                  <a:ext uri="{FF2B5EF4-FFF2-40B4-BE49-F238E27FC236}">
                    <a16:creationId xmlns:a16="http://schemas.microsoft.com/office/drawing/2014/main" id="{BCD5584A-1134-4C15-BB3E-E6AD40C49E62}"/>
                  </a:ext>
                </a:extLst>
              </p:cNvPr>
              <p:cNvSpPr txBox="1">
                <a:spLocks noRot="1" noChangeAspect="1" noMove="1" noResize="1" noEditPoints="1" noAdjustHandles="1" noChangeArrowheads="1" noChangeShapeType="1" noTextEdit="1"/>
              </p:cNvSpPr>
              <p:nvPr/>
            </p:nvSpPr>
            <p:spPr>
              <a:xfrm>
                <a:off x="2512364" y="4853976"/>
                <a:ext cx="5369333" cy="1195648"/>
              </a:xfrm>
              <a:prstGeom prst="rect">
                <a:avLst/>
              </a:prstGeom>
              <a:blipFill>
                <a:blip r:embed="rId9"/>
                <a:stretch>
                  <a:fillRect l="-1362" t="-3061" b="-969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66BED1-9F0F-4BFF-BE78-03E105DD7541}"/>
                  </a:ext>
                </a:extLst>
              </p:cNvPr>
              <p:cNvSpPr txBox="1"/>
              <p:nvPr/>
            </p:nvSpPr>
            <p:spPr>
              <a:xfrm>
                <a:off x="5838637" y="3568459"/>
                <a:ext cx="2452509" cy="1199816"/>
              </a:xfrm>
              <a:prstGeom prst="rect">
                <a:avLst/>
              </a:prstGeom>
              <a:solidFill>
                <a:schemeClr val="bg1"/>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𝑑</m:t>
                      </m:r>
                      <m:r>
                        <a:rPr lang="en-US" sz="2100" b="0" i="1" smtClean="0">
                          <a:latin typeface="Cambria Math" panose="02040503050406030204" pitchFamily="18" charset="0"/>
                        </a:rPr>
                        <m:t>=3000</m:t>
                      </m:r>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𝑝𝑚</m:t>
                          </m:r>
                        </m:num>
                        <m:den>
                          <m:r>
                            <a:rPr lang="en-US" sz="2100" b="0" i="1" smtClean="0">
                              <a:latin typeface="Cambria Math" panose="02040503050406030204" pitchFamily="18" charset="0"/>
                            </a:rPr>
                            <m:t>𝑉</m:t>
                          </m:r>
                        </m:den>
                      </m:f>
                    </m:oMath>
                  </m:oMathPara>
                </a14:m>
                <a:endParaRPr lang="en-US" sz="2100" dirty="0"/>
              </a:p>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𝑌</m:t>
                      </m:r>
                      <m:r>
                        <a:rPr lang="en-US" sz="2100" b="0" i="1" smtClean="0">
                          <a:latin typeface="Cambria Math" panose="02040503050406030204" pitchFamily="18" charset="0"/>
                        </a:rPr>
                        <m:t>=250×</m:t>
                      </m:r>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10</m:t>
                          </m:r>
                        </m:e>
                        <m:sup>
                          <m:r>
                            <a:rPr lang="en-US" sz="2100" b="0" i="1" smtClean="0">
                              <a:latin typeface="Cambria Math" panose="02040503050406030204" pitchFamily="18" charset="0"/>
                            </a:rPr>
                            <m:t>9</m:t>
                          </m:r>
                        </m:sup>
                      </m:sSup>
                      <m:r>
                        <a:rPr lang="en-US" sz="2100" b="0" i="1" smtClean="0">
                          <a:latin typeface="Cambria Math" panose="02040503050406030204" pitchFamily="18" charset="0"/>
                        </a:rPr>
                        <m:t> </m:t>
                      </m:r>
                      <m:r>
                        <a:rPr lang="en-US" sz="2100" b="0" i="1" smtClean="0">
                          <a:latin typeface="Cambria Math" panose="02040503050406030204" pitchFamily="18" charset="0"/>
                        </a:rPr>
                        <m:t>𝑃𝑎</m:t>
                      </m:r>
                    </m:oMath>
                  </m:oMathPara>
                </a14:m>
                <a:endParaRPr lang="en-US" sz="21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𝑡</m:t>
                      </m:r>
                      <m:r>
                        <a:rPr lang="en-US" sz="2100" b="0" i="1" smtClean="0">
                          <a:latin typeface="Cambria Math" panose="02040503050406030204" pitchFamily="18" charset="0"/>
                        </a:rPr>
                        <m:t>=100 </m:t>
                      </m:r>
                      <m:r>
                        <a:rPr lang="en-US" sz="2100" b="0" i="1" smtClean="0">
                          <a:latin typeface="Cambria Math" panose="02040503050406030204" pitchFamily="18" charset="0"/>
                        </a:rPr>
                        <m:t>𝑛𝑚</m:t>
                      </m:r>
                      <m:r>
                        <a:rPr lang="en-US" sz="2100" b="0" i="1" smtClean="0">
                          <a:latin typeface="Cambria Math" panose="02040503050406030204" pitchFamily="18" charset="0"/>
                        </a:rPr>
                        <m:t> </m:t>
                      </m:r>
                    </m:oMath>
                  </m:oMathPara>
                </a14:m>
                <a:endParaRPr lang="en-US" sz="2100" b="0" dirty="0"/>
              </a:p>
            </p:txBody>
          </p:sp>
        </mc:Choice>
        <mc:Fallback xmlns="">
          <p:sp>
            <p:nvSpPr>
              <p:cNvPr id="17" name="TextBox 16">
                <a:extLst>
                  <a:ext uri="{FF2B5EF4-FFF2-40B4-BE49-F238E27FC236}">
                    <a16:creationId xmlns:a16="http://schemas.microsoft.com/office/drawing/2014/main" id="{7E66BED1-9F0F-4BFF-BE78-03E105DD7541}"/>
                  </a:ext>
                </a:extLst>
              </p:cNvPr>
              <p:cNvSpPr txBox="1">
                <a:spLocks noRot="1" noChangeAspect="1" noMove="1" noResize="1" noEditPoints="1" noAdjustHandles="1" noChangeArrowheads="1" noChangeShapeType="1" noTextEdit="1"/>
              </p:cNvSpPr>
              <p:nvPr/>
            </p:nvSpPr>
            <p:spPr>
              <a:xfrm>
                <a:off x="5838637" y="3568459"/>
                <a:ext cx="2452509" cy="1199816"/>
              </a:xfrm>
              <a:prstGeom prst="rect">
                <a:avLst/>
              </a:prstGeom>
              <a:blipFill>
                <a:blip r:embed="rId10"/>
                <a:stretch>
                  <a:fillRect b="-1005"/>
                </a:stretch>
              </a:blipFill>
              <a:ln>
                <a:solidFill>
                  <a:schemeClr val="tx1"/>
                </a:solidFill>
              </a:ln>
            </p:spPr>
            <p:txBody>
              <a:bodyPr/>
              <a:lstStyle/>
              <a:p>
                <a:r>
                  <a:rPr lang="en-IN">
                    <a:noFill/>
                  </a:rPr>
                  <a:t> </a:t>
                </a:r>
              </a:p>
            </p:txBody>
          </p:sp>
        </mc:Fallback>
      </mc:AlternateContent>
    </p:spTree>
    <p:extLst>
      <p:ext uri="{BB962C8B-B14F-4D97-AF65-F5344CB8AC3E}">
        <p14:creationId xmlns:p14="http://schemas.microsoft.com/office/powerpoint/2010/main" val="3994723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74C0-A9D9-44B9-AC48-0512AC9DDA8B}"/>
              </a:ext>
            </a:extLst>
          </p:cNvPr>
          <p:cNvSpPr>
            <a:spLocks noGrp="1"/>
          </p:cNvSpPr>
          <p:nvPr>
            <p:ph type="title"/>
          </p:nvPr>
        </p:nvSpPr>
        <p:spPr/>
        <p:txBody>
          <a:bodyPr/>
          <a:lstStyle/>
          <a:p>
            <a:r>
              <a:rPr lang="en-US" dirty="0"/>
              <a:t>Energy-Efficient Neuromorphic Computing</a:t>
            </a:r>
            <a:endParaRPr lang="en-IN" dirty="0"/>
          </a:p>
        </p:txBody>
      </p:sp>
      <p:sp>
        <p:nvSpPr>
          <p:cNvPr id="3" name="Date Placeholder 2">
            <a:extLst>
              <a:ext uri="{FF2B5EF4-FFF2-40B4-BE49-F238E27FC236}">
                <a16:creationId xmlns:a16="http://schemas.microsoft.com/office/drawing/2014/main" id="{E4668B0E-D85B-4F87-973E-6FC83EB13C18}"/>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87D3AA97-0C3B-412B-BC25-B2C9F1AFFE18}"/>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951B3DAE-9BA6-446C-8EB4-F82802675B2F}"/>
              </a:ext>
            </a:extLst>
          </p:cNvPr>
          <p:cNvSpPr>
            <a:spLocks noGrp="1"/>
          </p:cNvSpPr>
          <p:nvPr>
            <p:ph type="sldNum" sz="quarter" idx="12"/>
          </p:nvPr>
        </p:nvSpPr>
        <p:spPr/>
        <p:txBody>
          <a:bodyPr/>
          <a:lstStyle/>
          <a:p>
            <a:fld id="{8E7B0F21-D4CD-49F4-A017-610E9F53B950}" type="slidenum">
              <a:rPr lang="en-IN" smtClean="0"/>
              <a:pPr/>
              <a:t>3</a:t>
            </a:fld>
            <a:endParaRPr lang="en-IN" dirty="0"/>
          </a:p>
        </p:txBody>
      </p:sp>
      <p:sp>
        <p:nvSpPr>
          <p:cNvPr id="6" name="TextBox 5">
            <a:extLst>
              <a:ext uri="{FF2B5EF4-FFF2-40B4-BE49-F238E27FC236}">
                <a16:creationId xmlns:a16="http://schemas.microsoft.com/office/drawing/2014/main" id="{9639BC9C-3CE0-4E4C-BE27-4093325D6B4A}"/>
              </a:ext>
            </a:extLst>
          </p:cNvPr>
          <p:cNvSpPr txBox="1"/>
          <p:nvPr/>
        </p:nvSpPr>
        <p:spPr>
          <a:xfrm>
            <a:off x="527538" y="1345223"/>
            <a:ext cx="3636100" cy="1477328"/>
          </a:xfrm>
          <a:prstGeom prst="rect">
            <a:avLst/>
          </a:prstGeom>
          <a:solidFill>
            <a:schemeClr val="accent6">
              <a:lumMod val="60000"/>
              <a:lumOff val="40000"/>
            </a:schemeClr>
          </a:solidFill>
        </p:spPr>
        <p:txBody>
          <a:bodyPr wrap="square" rtlCol="0">
            <a:spAutoFit/>
          </a:bodyPr>
          <a:lstStyle/>
          <a:p>
            <a:pPr algn="just"/>
            <a:r>
              <a:rPr lang="en-IN" dirty="0"/>
              <a:t>Spintronics based devices has inherent advantage over transistor:</a:t>
            </a:r>
          </a:p>
          <a:p>
            <a:pPr marL="742950" lvl="1" indent="-285750" algn="just">
              <a:buFont typeface="Arial" panose="020B0604020202020204" pitchFamily="34" charset="0"/>
              <a:buChar char="•"/>
            </a:pPr>
            <a:r>
              <a:rPr lang="en-IN" dirty="0"/>
              <a:t>Weight, Sum and Threshold function</a:t>
            </a:r>
          </a:p>
          <a:p>
            <a:pPr marL="742950" lvl="1" indent="-285750" algn="just">
              <a:buFont typeface="Arial" panose="020B0604020202020204" pitchFamily="34" charset="0"/>
              <a:buChar char="•"/>
            </a:pPr>
            <a:r>
              <a:rPr lang="en-IN" dirty="0"/>
              <a:t>Non-volatile in nature </a:t>
            </a:r>
          </a:p>
        </p:txBody>
      </p:sp>
      <p:sp>
        <p:nvSpPr>
          <p:cNvPr id="7" name="TextBox 6">
            <a:extLst>
              <a:ext uri="{FF2B5EF4-FFF2-40B4-BE49-F238E27FC236}">
                <a16:creationId xmlns:a16="http://schemas.microsoft.com/office/drawing/2014/main" id="{4217F985-A573-4AAF-93D3-789E35829B5D}"/>
              </a:ext>
            </a:extLst>
          </p:cNvPr>
          <p:cNvSpPr txBox="1"/>
          <p:nvPr/>
        </p:nvSpPr>
        <p:spPr>
          <a:xfrm>
            <a:off x="527538" y="4097567"/>
            <a:ext cx="3683976" cy="1200329"/>
          </a:xfrm>
          <a:prstGeom prst="rect">
            <a:avLst/>
          </a:prstGeom>
          <a:solidFill>
            <a:schemeClr val="accent5">
              <a:lumMod val="60000"/>
              <a:lumOff val="40000"/>
            </a:schemeClr>
          </a:solidFill>
        </p:spPr>
        <p:txBody>
          <a:bodyPr wrap="square" rtlCol="0">
            <a:spAutoFit/>
          </a:bodyPr>
          <a:lstStyle/>
          <a:p>
            <a:r>
              <a:rPr lang="en-IN" dirty="0"/>
              <a:t>In terms of Energy dissipation, Transistor have ohmic loss, while spintronics devices does not have ohmic loss  </a:t>
            </a:r>
          </a:p>
        </p:txBody>
      </p:sp>
      <p:grpSp>
        <p:nvGrpSpPr>
          <p:cNvPr id="8" name="Group 7">
            <a:extLst>
              <a:ext uri="{FF2B5EF4-FFF2-40B4-BE49-F238E27FC236}">
                <a16:creationId xmlns:a16="http://schemas.microsoft.com/office/drawing/2014/main" id="{A40AB049-AFA0-4F46-8CDE-C2655B130943}"/>
              </a:ext>
            </a:extLst>
          </p:cNvPr>
          <p:cNvGrpSpPr/>
          <p:nvPr/>
        </p:nvGrpSpPr>
        <p:grpSpPr>
          <a:xfrm>
            <a:off x="4375790" y="1472533"/>
            <a:ext cx="4190695" cy="1706075"/>
            <a:chOff x="3270634" y="2459693"/>
            <a:chExt cx="5720966" cy="2329062"/>
          </a:xfrm>
        </p:grpSpPr>
        <p:sp>
          <p:nvSpPr>
            <p:cNvPr id="9" name="Cube 8">
              <a:extLst>
                <a:ext uri="{FF2B5EF4-FFF2-40B4-BE49-F238E27FC236}">
                  <a16:creationId xmlns:a16="http://schemas.microsoft.com/office/drawing/2014/main" id="{E0BB218B-657C-4E1E-94BC-415D642199F4}"/>
                </a:ext>
              </a:extLst>
            </p:cNvPr>
            <p:cNvSpPr/>
            <p:nvPr/>
          </p:nvSpPr>
          <p:spPr>
            <a:xfrm>
              <a:off x="4693034" y="2569575"/>
              <a:ext cx="4298566" cy="1975778"/>
            </a:xfrm>
            <a:prstGeom prst="cube">
              <a:avLst>
                <a:gd name="adj" fmla="val 59982"/>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Piezoelectric</a:t>
              </a:r>
            </a:p>
          </p:txBody>
        </p:sp>
        <p:sp>
          <p:nvSpPr>
            <p:cNvPr id="10" name="Can 89">
              <a:extLst>
                <a:ext uri="{FF2B5EF4-FFF2-40B4-BE49-F238E27FC236}">
                  <a16:creationId xmlns:a16="http://schemas.microsoft.com/office/drawing/2014/main" id="{EC44385A-CB0A-48D4-BE52-4B919D4C1350}"/>
                </a:ext>
              </a:extLst>
            </p:cNvPr>
            <p:cNvSpPr/>
            <p:nvPr/>
          </p:nvSpPr>
          <p:spPr>
            <a:xfrm>
              <a:off x="614678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Can 90">
              <a:extLst>
                <a:ext uri="{FF2B5EF4-FFF2-40B4-BE49-F238E27FC236}">
                  <a16:creationId xmlns:a16="http://schemas.microsoft.com/office/drawing/2014/main" id="{60A87E07-B0E9-4D14-B560-152672773E9E}"/>
                </a:ext>
              </a:extLst>
            </p:cNvPr>
            <p:cNvSpPr/>
            <p:nvPr/>
          </p:nvSpPr>
          <p:spPr>
            <a:xfrm>
              <a:off x="654277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Can 91">
              <a:extLst>
                <a:ext uri="{FF2B5EF4-FFF2-40B4-BE49-F238E27FC236}">
                  <a16:creationId xmlns:a16="http://schemas.microsoft.com/office/drawing/2014/main" id="{8CEAB41C-88EE-4D0C-BF33-DC175481B15B}"/>
                </a:ext>
              </a:extLst>
            </p:cNvPr>
            <p:cNvSpPr/>
            <p:nvPr/>
          </p:nvSpPr>
          <p:spPr>
            <a:xfrm>
              <a:off x="698498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Can 92">
              <a:extLst>
                <a:ext uri="{FF2B5EF4-FFF2-40B4-BE49-F238E27FC236}">
                  <a16:creationId xmlns:a16="http://schemas.microsoft.com/office/drawing/2014/main" id="{1F78CAE0-B186-4753-96D4-C3513D0D1EC5}"/>
                </a:ext>
              </a:extLst>
            </p:cNvPr>
            <p:cNvSpPr/>
            <p:nvPr/>
          </p:nvSpPr>
          <p:spPr>
            <a:xfrm>
              <a:off x="565504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Can 93">
              <a:extLst>
                <a:ext uri="{FF2B5EF4-FFF2-40B4-BE49-F238E27FC236}">
                  <a16:creationId xmlns:a16="http://schemas.microsoft.com/office/drawing/2014/main" id="{B2040115-EBCF-405E-A196-DF13338B4A24}"/>
                </a:ext>
              </a:extLst>
            </p:cNvPr>
            <p:cNvSpPr/>
            <p:nvPr/>
          </p:nvSpPr>
          <p:spPr>
            <a:xfrm>
              <a:off x="619300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Can 94">
              <a:extLst>
                <a:ext uri="{FF2B5EF4-FFF2-40B4-BE49-F238E27FC236}">
                  <a16:creationId xmlns:a16="http://schemas.microsoft.com/office/drawing/2014/main" id="{C1AAC982-FC56-47C6-B833-ED3908AB792F}"/>
                </a:ext>
              </a:extLst>
            </p:cNvPr>
            <p:cNvSpPr/>
            <p:nvPr/>
          </p:nvSpPr>
          <p:spPr>
            <a:xfrm>
              <a:off x="672184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an 95">
              <a:extLst>
                <a:ext uri="{FF2B5EF4-FFF2-40B4-BE49-F238E27FC236}">
                  <a16:creationId xmlns:a16="http://schemas.microsoft.com/office/drawing/2014/main" id="{F845E500-21CD-4643-90F7-A8452C0AB22C}"/>
                </a:ext>
              </a:extLst>
            </p:cNvPr>
            <p:cNvSpPr/>
            <p:nvPr/>
          </p:nvSpPr>
          <p:spPr>
            <a:xfrm>
              <a:off x="4953000"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Can 96">
              <a:extLst>
                <a:ext uri="{FF2B5EF4-FFF2-40B4-BE49-F238E27FC236}">
                  <a16:creationId xmlns:a16="http://schemas.microsoft.com/office/drawing/2014/main" id="{48F2C192-58CD-43EC-A314-F8D3ED6D32FE}"/>
                </a:ext>
              </a:extLst>
            </p:cNvPr>
            <p:cNvSpPr/>
            <p:nvPr/>
          </p:nvSpPr>
          <p:spPr>
            <a:xfrm>
              <a:off x="5702042"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Can 97">
              <a:extLst>
                <a:ext uri="{FF2B5EF4-FFF2-40B4-BE49-F238E27FC236}">
                  <a16:creationId xmlns:a16="http://schemas.microsoft.com/office/drawing/2014/main" id="{0F5A0C88-3727-4CB0-A588-12A50A0BEF6A}"/>
                </a:ext>
              </a:extLst>
            </p:cNvPr>
            <p:cNvSpPr/>
            <p:nvPr/>
          </p:nvSpPr>
          <p:spPr>
            <a:xfrm>
              <a:off x="6525064"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Can 98">
              <a:extLst>
                <a:ext uri="{FF2B5EF4-FFF2-40B4-BE49-F238E27FC236}">
                  <a16:creationId xmlns:a16="http://schemas.microsoft.com/office/drawing/2014/main" id="{25D876CF-2D2C-44F4-891D-9685BFC91C3A}"/>
                </a:ext>
              </a:extLst>
            </p:cNvPr>
            <p:cNvSpPr/>
            <p:nvPr/>
          </p:nvSpPr>
          <p:spPr>
            <a:xfrm>
              <a:off x="7304770"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Can 99">
              <a:extLst>
                <a:ext uri="{FF2B5EF4-FFF2-40B4-BE49-F238E27FC236}">
                  <a16:creationId xmlns:a16="http://schemas.microsoft.com/office/drawing/2014/main" id="{ECC44CD2-CB23-40B0-8295-A8F65AEBB60A}"/>
                </a:ext>
              </a:extLst>
            </p:cNvPr>
            <p:cNvSpPr/>
            <p:nvPr/>
          </p:nvSpPr>
          <p:spPr>
            <a:xfrm>
              <a:off x="7285220" y="2840693"/>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Can 100">
              <a:extLst>
                <a:ext uri="{FF2B5EF4-FFF2-40B4-BE49-F238E27FC236}">
                  <a16:creationId xmlns:a16="http://schemas.microsoft.com/office/drawing/2014/main" id="{03A4FA38-531F-4EDF-8CB0-172478C77C8C}"/>
                </a:ext>
              </a:extLst>
            </p:cNvPr>
            <p:cNvSpPr/>
            <p:nvPr/>
          </p:nvSpPr>
          <p:spPr>
            <a:xfrm>
              <a:off x="7823180" y="2840693"/>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Can 101">
              <a:extLst>
                <a:ext uri="{FF2B5EF4-FFF2-40B4-BE49-F238E27FC236}">
                  <a16:creationId xmlns:a16="http://schemas.microsoft.com/office/drawing/2014/main" id="{D48F9B89-3968-49D2-B7A9-BA2C82377015}"/>
                </a:ext>
              </a:extLst>
            </p:cNvPr>
            <p:cNvSpPr/>
            <p:nvPr/>
          </p:nvSpPr>
          <p:spPr>
            <a:xfrm>
              <a:off x="739596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Can 102">
              <a:extLst>
                <a:ext uri="{FF2B5EF4-FFF2-40B4-BE49-F238E27FC236}">
                  <a16:creationId xmlns:a16="http://schemas.microsoft.com/office/drawing/2014/main" id="{30FC955E-6D1B-4D60-A71C-F984E75719E4}"/>
                </a:ext>
              </a:extLst>
            </p:cNvPr>
            <p:cNvSpPr/>
            <p:nvPr/>
          </p:nvSpPr>
          <p:spPr>
            <a:xfrm>
              <a:off x="779195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Can 103">
              <a:extLst>
                <a:ext uri="{FF2B5EF4-FFF2-40B4-BE49-F238E27FC236}">
                  <a16:creationId xmlns:a16="http://schemas.microsoft.com/office/drawing/2014/main" id="{572F570C-74EF-4F19-977C-33739025EB14}"/>
                </a:ext>
              </a:extLst>
            </p:cNvPr>
            <p:cNvSpPr/>
            <p:nvPr/>
          </p:nvSpPr>
          <p:spPr>
            <a:xfrm>
              <a:off x="823416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 name="Straight Arrow Connector 24">
              <a:extLst>
                <a:ext uri="{FF2B5EF4-FFF2-40B4-BE49-F238E27FC236}">
                  <a16:creationId xmlns:a16="http://schemas.microsoft.com/office/drawing/2014/main" id="{6FA98690-2F4E-4E01-B829-408BC06EBEE0}"/>
                </a:ext>
              </a:extLst>
            </p:cNvPr>
            <p:cNvCxnSpPr/>
            <p:nvPr/>
          </p:nvCxnSpPr>
          <p:spPr>
            <a:xfrm>
              <a:off x="3871777" y="3886200"/>
              <a:ext cx="82125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2607D2-6060-474C-8497-28AD6F24F020}"/>
                </a:ext>
              </a:extLst>
            </p:cNvPr>
            <p:cNvCxnSpPr/>
            <p:nvPr/>
          </p:nvCxnSpPr>
          <p:spPr>
            <a:xfrm>
              <a:off x="3886199" y="4094928"/>
              <a:ext cx="82125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39F8809-83E1-4816-990F-44EBE80CFA75}"/>
                </a:ext>
              </a:extLst>
            </p:cNvPr>
            <p:cNvCxnSpPr/>
            <p:nvPr/>
          </p:nvCxnSpPr>
          <p:spPr>
            <a:xfrm>
              <a:off x="3886200" y="4419600"/>
              <a:ext cx="82125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C83A9FB-727C-4F66-A34E-CF0B31AFDA8F}"/>
                </a:ext>
              </a:extLst>
            </p:cNvPr>
            <p:cNvSpPr txBox="1"/>
            <p:nvPr/>
          </p:nvSpPr>
          <p:spPr>
            <a:xfrm>
              <a:off x="4032680" y="4016408"/>
              <a:ext cx="437302" cy="4047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Calibri"/>
                  <a:ea typeface="+mn-ea"/>
                  <a:cs typeface="+mn-cs"/>
                </a:rPr>
                <a:t>.</a:t>
              </a:r>
            </a:p>
          </p:txBody>
        </p:sp>
        <p:sp>
          <p:nvSpPr>
            <p:cNvPr id="29" name="TextBox 28">
              <a:extLst>
                <a:ext uri="{FF2B5EF4-FFF2-40B4-BE49-F238E27FC236}">
                  <a16:creationId xmlns:a16="http://schemas.microsoft.com/office/drawing/2014/main" id="{E4D8ACEE-B242-462C-B9AE-D5EC9E7CE32E}"/>
                </a:ext>
              </a:extLst>
            </p:cNvPr>
            <p:cNvSpPr txBox="1"/>
            <p:nvPr/>
          </p:nvSpPr>
          <p:spPr>
            <a:xfrm>
              <a:off x="3270634" y="3402476"/>
              <a:ext cx="1002133" cy="6939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30" name="TextBox 29">
              <a:extLst>
                <a:ext uri="{FF2B5EF4-FFF2-40B4-BE49-F238E27FC236}">
                  <a16:creationId xmlns:a16="http://schemas.microsoft.com/office/drawing/2014/main" id="{EBBE1F76-9AD6-40A4-9105-D3FD816D1340}"/>
                </a:ext>
              </a:extLst>
            </p:cNvPr>
            <p:cNvSpPr txBox="1"/>
            <p:nvPr/>
          </p:nvSpPr>
          <p:spPr>
            <a:xfrm>
              <a:off x="3286783" y="3779542"/>
              <a:ext cx="745898" cy="6939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31" name="TextBox 30">
              <a:extLst>
                <a:ext uri="{FF2B5EF4-FFF2-40B4-BE49-F238E27FC236}">
                  <a16:creationId xmlns:a16="http://schemas.microsoft.com/office/drawing/2014/main" id="{1BA2DC84-0D15-472C-BC75-F4A17A5CAABA}"/>
                </a:ext>
              </a:extLst>
            </p:cNvPr>
            <p:cNvSpPr txBox="1"/>
            <p:nvPr/>
          </p:nvSpPr>
          <p:spPr>
            <a:xfrm>
              <a:off x="3271466" y="4094843"/>
              <a:ext cx="923540" cy="6939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sp>
        <p:nvSpPr>
          <p:cNvPr id="32" name="TextBox 31">
            <a:extLst>
              <a:ext uri="{FF2B5EF4-FFF2-40B4-BE49-F238E27FC236}">
                <a16:creationId xmlns:a16="http://schemas.microsoft.com/office/drawing/2014/main" id="{6E9A3270-4BB8-4D68-89CB-4B53770C6C1D}"/>
              </a:ext>
            </a:extLst>
          </p:cNvPr>
          <p:cNvSpPr txBox="1"/>
          <p:nvPr/>
        </p:nvSpPr>
        <p:spPr>
          <a:xfrm>
            <a:off x="527538" y="3000312"/>
            <a:ext cx="3683976" cy="923330"/>
          </a:xfrm>
          <a:prstGeom prst="rect">
            <a:avLst/>
          </a:prstGeom>
          <a:solidFill>
            <a:schemeClr val="accent4">
              <a:lumMod val="60000"/>
              <a:lumOff val="40000"/>
            </a:schemeClr>
          </a:solidFill>
        </p:spPr>
        <p:txBody>
          <a:bodyPr wrap="square" rtlCol="0">
            <a:spAutoFit/>
          </a:bodyPr>
          <a:lstStyle/>
          <a:p>
            <a:pPr algn="just"/>
            <a:r>
              <a:rPr lang="en-IN" dirty="0"/>
              <a:t>Majority of the Neuromorphic Computing are done on transistor based devices</a:t>
            </a:r>
          </a:p>
        </p:txBody>
      </p:sp>
      <p:sp>
        <p:nvSpPr>
          <p:cNvPr id="33" name="TextBox 32">
            <a:extLst>
              <a:ext uri="{FF2B5EF4-FFF2-40B4-BE49-F238E27FC236}">
                <a16:creationId xmlns:a16="http://schemas.microsoft.com/office/drawing/2014/main" id="{925B095E-781A-404E-B12E-B3F2B8D97AF2}"/>
              </a:ext>
            </a:extLst>
          </p:cNvPr>
          <p:cNvSpPr txBox="1"/>
          <p:nvPr/>
        </p:nvSpPr>
        <p:spPr>
          <a:xfrm>
            <a:off x="529472" y="5455493"/>
            <a:ext cx="3634166" cy="369332"/>
          </a:xfrm>
          <a:prstGeom prst="rect">
            <a:avLst/>
          </a:prstGeom>
          <a:solidFill>
            <a:schemeClr val="accent2">
              <a:lumMod val="60000"/>
              <a:lumOff val="40000"/>
            </a:schemeClr>
          </a:solidFill>
        </p:spPr>
        <p:txBody>
          <a:bodyPr wrap="square" rtlCol="0">
            <a:spAutoFit/>
          </a:bodyPr>
          <a:lstStyle/>
          <a:p>
            <a:pPr algn="ctr"/>
            <a:r>
              <a:rPr lang="en-IN" dirty="0"/>
              <a:t>Non-Boolean Computing</a:t>
            </a:r>
          </a:p>
        </p:txBody>
      </p:sp>
      <p:grpSp>
        <p:nvGrpSpPr>
          <p:cNvPr id="34" name="Group 33">
            <a:extLst>
              <a:ext uri="{FF2B5EF4-FFF2-40B4-BE49-F238E27FC236}">
                <a16:creationId xmlns:a16="http://schemas.microsoft.com/office/drawing/2014/main" id="{6E52892C-70A7-487D-BFDF-76BC86F48A45}"/>
              </a:ext>
            </a:extLst>
          </p:cNvPr>
          <p:cNvGrpSpPr/>
          <p:nvPr/>
        </p:nvGrpSpPr>
        <p:grpSpPr>
          <a:xfrm>
            <a:off x="4883164" y="4452716"/>
            <a:ext cx="3558631" cy="1253061"/>
            <a:chOff x="5225977" y="5334000"/>
            <a:chExt cx="3558631" cy="1253061"/>
          </a:xfrm>
        </p:grpSpPr>
        <p:sp>
          <p:nvSpPr>
            <p:cNvPr id="35" name="Can 139">
              <a:extLst>
                <a:ext uri="{FF2B5EF4-FFF2-40B4-BE49-F238E27FC236}">
                  <a16:creationId xmlns:a16="http://schemas.microsoft.com/office/drawing/2014/main" id="{6F087804-8AAE-4607-9CD6-3AA653F12B21}"/>
                </a:ext>
              </a:extLst>
            </p:cNvPr>
            <p:cNvSpPr/>
            <p:nvPr/>
          </p:nvSpPr>
          <p:spPr>
            <a:xfrm>
              <a:off x="5225977" y="5691983"/>
              <a:ext cx="623789" cy="7595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ight Arrow 140">
              <a:extLst>
                <a:ext uri="{FF2B5EF4-FFF2-40B4-BE49-F238E27FC236}">
                  <a16:creationId xmlns:a16="http://schemas.microsoft.com/office/drawing/2014/main" id="{47BD60E2-F0E5-4055-BB3C-683A6D2D8C73}"/>
                </a:ext>
              </a:extLst>
            </p:cNvPr>
            <p:cNvSpPr/>
            <p:nvPr/>
          </p:nvSpPr>
          <p:spPr>
            <a:xfrm>
              <a:off x="6005054" y="5898704"/>
              <a:ext cx="243346" cy="197296"/>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172E6133-CE7E-470E-9672-7A20969A9F87}"/>
                </a:ext>
              </a:extLst>
            </p:cNvPr>
            <p:cNvSpPr/>
            <p:nvPr/>
          </p:nvSpPr>
          <p:spPr>
            <a:xfrm>
              <a:off x="6421460" y="5334000"/>
              <a:ext cx="1429030" cy="30627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p>
          </p:txBody>
        </p:sp>
        <p:sp>
          <p:nvSpPr>
            <p:cNvPr id="38" name="Rectangle 37">
              <a:extLst>
                <a:ext uri="{FF2B5EF4-FFF2-40B4-BE49-F238E27FC236}">
                  <a16:creationId xmlns:a16="http://schemas.microsoft.com/office/drawing/2014/main" id="{20AE7B5A-A60D-469E-B0FA-C7F0A66B92B9}"/>
                </a:ext>
              </a:extLst>
            </p:cNvPr>
            <p:cNvSpPr/>
            <p:nvPr/>
          </p:nvSpPr>
          <p:spPr>
            <a:xfrm>
              <a:off x="6428287" y="6144306"/>
              <a:ext cx="1419990" cy="44275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latin typeface="Calibri" pitchFamily="34" charset="0"/>
              </a:endParaRPr>
            </a:p>
            <a:p>
              <a:pPr algn="ctr">
                <a:defRPr/>
              </a:pPr>
              <a:r>
                <a:rPr lang="en-US" sz="1400" dirty="0">
                  <a:latin typeface="Calibri" pitchFamily="34" charset="0"/>
                </a:rPr>
                <a:t>Magnetostrictive</a:t>
              </a:r>
              <a:endParaRPr lang="en-US" sz="1400" dirty="0"/>
            </a:p>
          </p:txBody>
        </p:sp>
        <p:cxnSp>
          <p:nvCxnSpPr>
            <p:cNvPr id="39" name="Straight Arrow Connector 38">
              <a:extLst>
                <a:ext uri="{FF2B5EF4-FFF2-40B4-BE49-F238E27FC236}">
                  <a16:creationId xmlns:a16="http://schemas.microsoft.com/office/drawing/2014/main" id="{9C4FF81B-113D-4F99-9296-9D0D005ADBCA}"/>
                </a:ext>
              </a:extLst>
            </p:cNvPr>
            <p:cNvCxnSpPr/>
            <p:nvPr/>
          </p:nvCxnSpPr>
          <p:spPr>
            <a:xfrm flipH="1">
              <a:off x="6594078" y="6275709"/>
              <a:ext cx="994747" cy="1152"/>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2A86A2F-47C8-4A3A-82CE-CA9953309FC8}"/>
                </a:ext>
              </a:extLst>
            </p:cNvPr>
            <p:cNvCxnSpPr/>
            <p:nvPr/>
          </p:nvCxnSpPr>
          <p:spPr>
            <a:xfrm flipH="1">
              <a:off x="6571032" y="5482724"/>
              <a:ext cx="1077642" cy="1645"/>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7D9D98D-4FF4-4B9B-951C-79E959A36A51}"/>
                </a:ext>
              </a:extLst>
            </p:cNvPr>
            <p:cNvSpPr/>
            <p:nvPr/>
          </p:nvSpPr>
          <p:spPr>
            <a:xfrm>
              <a:off x="6427302" y="5641541"/>
              <a:ext cx="1419990" cy="11052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p>
          </p:txBody>
        </p:sp>
        <p:sp>
          <p:nvSpPr>
            <p:cNvPr id="42" name="Rectangle 41">
              <a:extLst>
                <a:ext uri="{FF2B5EF4-FFF2-40B4-BE49-F238E27FC236}">
                  <a16:creationId xmlns:a16="http://schemas.microsoft.com/office/drawing/2014/main" id="{0BBA9494-3EC9-4017-B2B7-346DF7E61D01}"/>
                </a:ext>
              </a:extLst>
            </p:cNvPr>
            <p:cNvSpPr/>
            <p:nvPr/>
          </p:nvSpPr>
          <p:spPr>
            <a:xfrm>
              <a:off x="6429571" y="5752068"/>
              <a:ext cx="1420919" cy="25588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p>
          </p:txBody>
        </p:sp>
        <p:cxnSp>
          <p:nvCxnSpPr>
            <p:cNvPr id="43" name="Straight Arrow Connector 42">
              <a:extLst>
                <a:ext uri="{FF2B5EF4-FFF2-40B4-BE49-F238E27FC236}">
                  <a16:creationId xmlns:a16="http://schemas.microsoft.com/office/drawing/2014/main" id="{3B8F0F22-42D4-455E-BCDE-1118521BCCD0}"/>
                </a:ext>
              </a:extLst>
            </p:cNvPr>
            <p:cNvCxnSpPr/>
            <p:nvPr/>
          </p:nvCxnSpPr>
          <p:spPr>
            <a:xfrm>
              <a:off x="6594078" y="5880823"/>
              <a:ext cx="1077642" cy="1645"/>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FE32F30-D9D6-4D37-81B9-26E2EA35EC9E}"/>
                </a:ext>
              </a:extLst>
            </p:cNvPr>
            <p:cNvSpPr/>
            <p:nvPr/>
          </p:nvSpPr>
          <p:spPr>
            <a:xfrm>
              <a:off x="6428287" y="5988883"/>
              <a:ext cx="1421902" cy="1657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400" dirty="0">
                  <a:solidFill>
                    <a:schemeClr val="tx1"/>
                  </a:solidFill>
                </a:rPr>
                <a:t>Insulator</a:t>
              </a:r>
            </a:p>
          </p:txBody>
        </p:sp>
        <p:sp>
          <p:nvSpPr>
            <p:cNvPr id="45" name="Rectangle 44">
              <a:extLst>
                <a:ext uri="{FF2B5EF4-FFF2-40B4-BE49-F238E27FC236}">
                  <a16:creationId xmlns:a16="http://schemas.microsoft.com/office/drawing/2014/main" id="{C39CEFCD-28C0-4C06-9E9B-8EC32BD7BE5F}"/>
                </a:ext>
              </a:extLst>
            </p:cNvPr>
            <p:cNvSpPr/>
            <p:nvPr/>
          </p:nvSpPr>
          <p:spPr>
            <a:xfrm>
              <a:off x="7974217" y="6219410"/>
              <a:ext cx="810391" cy="330669"/>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rgbClr val="C00000"/>
                  </a:solidFill>
                </a:rPr>
                <a:t>Write</a:t>
              </a:r>
            </a:p>
          </p:txBody>
        </p:sp>
        <p:sp>
          <p:nvSpPr>
            <p:cNvPr id="46" name="Rectangle 45">
              <a:extLst>
                <a:ext uri="{FF2B5EF4-FFF2-40B4-BE49-F238E27FC236}">
                  <a16:creationId xmlns:a16="http://schemas.microsoft.com/office/drawing/2014/main" id="{1D913D84-DF88-417E-9FC0-6C7AE98513E2}"/>
                </a:ext>
              </a:extLst>
            </p:cNvPr>
            <p:cNvSpPr/>
            <p:nvPr/>
          </p:nvSpPr>
          <p:spPr>
            <a:xfrm rot="16200000">
              <a:off x="7951842" y="5401607"/>
              <a:ext cx="671184" cy="646331"/>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err="1">
                  <a:solidFill>
                    <a:srgbClr val="C00000"/>
                  </a:solidFill>
                </a:rPr>
                <a:t>ReadMTJ</a:t>
              </a:r>
              <a:endParaRPr lang="en-US" b="1" dirty="0">
                <a:solidFill>
                  <a:srgbClr val="C00000"/>
                </a:solidFill>
              </a:endParaRPr>
            </a:p>
          </p:txBody>
        </p:sp>
      </p:grpSp>
      <p:cxnSp>
        <p:nvCxnSpPr>
          <p:cNvPr id="47" name="Straight Arrow Connector 46">
            <a:extLst>
              <a:ext uri="{FF2B5EF4-FFF2-40B4-BE49-F238E27FC236}">
                <a16:creationId xmlns:a16="http://schemas.microsoft.com/office/drawing/2014/main" id="{C97EC5C2-AC2A-41CD-BB41-22107BB3FD69}"/>
              </a:ext>
            </a:extLst>
          </p:cNvPr>
          <p:cNvCxnSpPr>
            <a:cxnSpLocks/>
          </p:cNvCxnSpPr>
          <p:nvPr/>
        </p:nvCxnSpPr>
        <p:spPr>
          <a:xfrm flipV="1">
            <a:off x="5777855" y="1553024"/>
            <a:ext cx="0" cy="45939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32361DB-F4F0-44E6-BC3C-D4978A5BF28C}"/>
              </a:ext>
            </a:extLst>
          </p:cNvPr>
          <p:cNvSpPr txBox="1"/>
          <p:nvPr/>
        </p:nvSpPr>
        <p:spPr>
          <a:xfrm>
            <a:off x="5637494" y="1239218"/>
            <a:ext cx="395649" cy="369332"/>
          </a:xfrm>
          <a:prstGeom prst="rect">
            <a:avLst/>
          </a:prstGeom>
          <a:noFill/>
        </p:spPr>
        <p:txBody>
          <a:bodyPr wrap="square" rtlCol="0">
            <a:spAutoFit/>
          </a:bodyPr>
          <a:lstStyle/>
          <a:p>
            <a:r>
              <a:rPr lang="en-US" dirty="0"/>
              <a:t>Y</a:t>
            </a:r>
            <a:endParaRPr lang="en-IN" dirty="0"/>
          </a:p>
        </p:txBody>
      </p:sp>
    </p:spTree>
    <p:extLst>
      <p:ext uri="{BB962C8B-B14F-4D97-AF65-F5344CB8AC3E}">
        <p14:creationId xmlns:p14="http://schemas.microsoft.com/office/powerpoint/2010/main" val="927324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B170-C4D2-4B27-BEDC-375466349DB6}"/>
              </a:ext>
            </a:extLst>
          </p:cNvPr>
          <p:cNvSpPr>
            <a:spLocks noGrp="1"/>
          </p:cNvSpPr>
          <p:nvPr>
            <p:ph type="title"/>
          </p:nvPr>
        </p:nvSpPr>
        <p:spPr/>
        <p:txBody>
          <a:bodyPr/>
          <a:lstStyle/>
          <a:p>
            <a:r>
              <a:rPr lang="en-IN" dirty="0"/>
              <a:t>Multiferroics</a:t>
            </a:r>
          </a:p>
        </p:txBody>
      </p:sp>
      <p:sp>
        <p:nvSpPr>
          <p:cNvPr id="3" name="Date Placeholder 2">
            <a:extLst>
              <a:ext uri="{FF2B5EF4-FFF2-40B4-BE49-F238E27FC236}">
                <a16:creationId xmlns:a16="http://schemas.microsoft.com/office/drawing/2014/main" id="{8AC8068A-4591-4973-80EF-35201DDAA709}"/>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F8892227-527F-4B75-9AFF-8DE85746A29C}"/>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13B4F55-6982-4B7C-B863-D510CE16FE84}"/>
              </a:ext>
            </a:extLst>
          </p:cNvPr>
          <p:cNvSpPr>
            <a:spLocks noGrp="1"/>
          </p:cNvSpPr>
          <p:nvPr>
            <p:ph type="sldNum" sz="quarter" idx="12"/>
          </p:nvPr>
        </p:nvSpPr>
        <p:spPr/>
        <p:txBody>
          <a:bodyPr/>
          <a:lstStyle/>
          <a:p>
            <a:fld id="{8E7B0F21-D4CD-49F4-A017-610E9F53B950}" type="slidenum">
              <a:rPr lang="en-IN" smtClean="0"/>
              <a:pPr/>
              <a:t>30</a:t>
            </a:fld>
            <a:endParaRPr lang="en-IN" dirty="0"/>
          </a:p>
        </p:txBody>
      </p:sp>
      <p:sp>
        <p:nvSpPr>
          <p:cNvPr id="6" name="Oval 5">
            <a:extLst>
              <a:ext uri="{FF2B5EF4-FFF2-40B4-BE49-F238E27FC236}">
                <a16:creationId xmlns:a16="http://schemas.microsoft.com/office/drawing/2014/main" id="{2D86B7BA-B208-4811-8986-E7968716BE2F}"/>
              </a:ext>
            </a:extLst>
          </p:cNvPr>
          <p:cNvSpPr/>
          <p:nvPr/>
        </p:nvSpPr>
        <p:spPr>
          <a:xfrm rot="7444110">
            <a:off x="1042797" y="2006912"/>
            <a:ext cx="4126488" cy="2684018"/>
          </a:xfrm>
          <a:prstGeom prst="ellipse">
            <a:avLst/>
          </a:prstGeom>
          <a:solidFill>
            <a:schemeClr val="accent6">
              <a:lumMod val="20000"/>
              <a:lumOff val="80000"/>
              <a:alpha val="20000"/>
            </a:schemeClr>
          </a:solidFill>
          <a:ln>
            <a:solidFill>
              <a:srgbClr val="001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a:extLst>
              <a:ext uri="{FF2B5EF4-FFF2-40B4-BE49-F238E27FC236}">
                <a16:creationId xmlns:a16="http://schemas.microsoft.com/office/drawing/2014/main" id="{0F6B07E5-1E01-444E-A4BA-552D839693FA}"/>
              </a:ext>
            </a:extLst>
          </p:cNvPr>
          <p:cNvSpPr/>
          <p:nvPr/>
        </p:nvSpPr>
        <p:spPr>
          <a:xfrm rot="3301477">
            <a:off x="-126385" y="1943588"/>
            <a:ext cx="4143222" cy="2809379"/>
          </a:xfrm>
          <a:prstGeom prst="ellipse">
            <a:avLst/>
          </a:prstGeom>
          <a:solidFill>
            <a:schemeClr val="tx2">
              <a:lumMod val="20000"/>
              <a:lumOff val="80000"/>
              <a:alpha val="20000"/>
            </a:schemeClr>
          </a:solidFill>
          <a:ln>
            <a:solidFill>
              <a:srgbClr val="0DA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F1677F77-AAA8-4D62-8E6F-80539B4F8627}"/>
              </a:ext>
            </a:extLst>
          </p:cNvPr>
          <p:cNvGrpSpPr/>
          <p:nvPr/>
        </p:nvGrpSpPr>
        <p:grpSpPr>
          <a:xfrm>
            <a:off x="484511" y="1440452"/>
            <a:ext cx="4253608" cy="3792760"/>
            <a:chOff x="474299" y="1380299"/>
            <a:chExt cx="4253608" cy="3792760"/>
          </a:xfrm>
        </p:grpSpPr>
        <p:grpSp>
          <p:nvGrpSpPr>
            <p:cNvPr id="9" name="Group 8">
              <a:extLst>
                <a:ext uri="{FF2B5EF4-FFF2-40B4-BE49-F238E27FC236}">
                  <a16:creationId xmlns:a16="http://schemas.microsoft.com/office/drawing/2014/main" id="{B83DD559-6047-473B-B68F-EC95FD068305}"/>
                </a:ext>
              </a:extLst>
            </p:cNvPr>
            <p:cNvGrpSpPr/>
            <p:nvPr/>
          </p:nvGrpSpPr>
          <p:grpSpPr>
            <a:xfrm>
              <a:off x="613429" y="1847181"/>
              <a:ext cx="983249" cy="463108"/>
              <a:chOff x="3517949" y="8573059"/>
              <a:chExt cx="983249" cy="540292"/>
            </a:xfrm>
          </p:grpSpPr>
          <p:sp>
            <p:nvSpPr>
              <p:cNvPr id="36" name="Freeform 7">
                <a:extLst>
                  <a:ext uri="{FF2B5EF4-FFF2-40B4-BE49-F238E27FC236}">
                    <a16:creationId xmlns:a16="http://schemas.microsoft.com/office/drawing/2014/main" id="{C0688D3D-F2F6-4C9E-89AE-9FC1E558F609}"/>
                  </a:ext>
                </a:extLst>
              </p:cNvPr>
              <p:cNvSpPr/>
              <p:nvPr/>
            </p:nvSpPr>
            <p:spPr>
              <a:xfrm>
                <a:off x="3690728" y="8843487"/>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DAD01"/>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8">
                <a:extLst>
                  <a:ext uri="{FF2B5EF4-FFF2-40B4-BE49-F238E27FC236}">
                    <a16:creationId xmlns:a16="http://schemas.microsoft.com/office/drawing/2014/main" id="{5453C1E8-4E05-484B-B065-118BF98961E9}"/>
                  </a:ext>
                </a:extLst>
              </p:cNvPr>
              <p:cNvSpPr/>
              <p:nvPr/>
            </p:nvSpPr>
            <p:spPr>
              <a:xfrm flipH="1" flipV="1">
                <a:off x="4097014" y="8575077"/>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DAD01"/>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9">
                <a:extLst>
                  <a:ext uri="{FF2B5EF4-FFF2-40B4-BE49-F238E27FC236}">
                    <a16:creationId xmlns:a16="http://schemas.microsoft.com/office/drawing/2014/main" id="{8C5FA15E-E391-4A7F-9877-A7A5EF5FA59A}"/>
                  </a:ext>
                </a:extLst>
              </p:cNvPr>
              <p:cNvSpPr/>
              <p:nvPr/>
            </p:nvSpPr>
            <p:spPr>
              <a:xfrm flipH="1" flipV="1">
                <a:off x="3922410" y="8573059"/>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DAD01"/>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Freeform 10">
                <a:extLst>
                  <a:ext uri="{FF2B5EF4-FFF2-40B4-BE49-F238E27FC236}">
                    <a16:creationId xmlns:a16="http://schemas.microsoft.com/office/drawing/2014/main" id="{C689AB4B-100E-4112-9313-7A5D05214DC2}"/>
                  </a:ext>
                </a:extLst>
              </p:cNvPr>
              <p:cNvSpPr/>
              <p:nvPr/>
            </p:nvSpPr>
            <p:spPr>
              <a:xfrm rot="10800000" flipH="1" flipV="1">
                <a:off x="3517949" y="8838013"/>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DAD01"/>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10" name="Straight Connector 9">
              <a:extLst>
                <a:ext uri="{FF2B5EF4-FFF2-40B4-BE49-F238E27FC236}">
                  <a16:creationId xmlns:a16="http://schemas.microsoft.com/office/drawing/2014/main" id="{B9BF6D57-5FDB-4C64-B41F-9D5CEDBE18A8}"/>
                </a:ext>
              </a:extLst>
            </p:cNvPr>
            <p:cNvCxnSpPr/>
            <p:nvPr/>
          </p:nvCxnSpPr>
          <p:spPr>
            <a:xfrm>
              <a:off x="572105" y="2079961"/>
              <a:ext cx="1066800" cy="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FA3737-6816-4C9C-845D-976BB644E676}"/>
                </a:ext>
              </a:extLst>
            </p:cNvPr>
            <p:cNvCxnSpPr/>
            <p:nvPr/>
          </p:nvCxnSpPr>
          <p:spPr>
            <a:xfrm rot="5400000" flipH="1" flipV="1">
              <a:off x="779615" y="2089719"/>
              <a:ext cx="651780" cy="8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61">
              <a:extLst>
                <a:ext uri="{FF2B5EF4-FFF2-40B4-BE49-F238E27FC236}">
                  <a16:creationId xmlns:a16="http://schemas.microsoft.com/office/drawing/2014/main" id="{06207FEA-71CA-4339-897A-175F06915A42}"/>
                </a:ext>
              </a:extLst>
            </p:cNvPr>
            <p:cNvSpPr txBox="1"/>
            <p:nvPr/>
          </p:nvSpPr>
          <p:spPr>
            <a:xfrm>
              <a:off x="1591280" y="1893523"/>
              <a:ext cx="304800"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E</a:t>
              </a:r>
            </a:p>
          </p:txBody>
        </p:sp>
        <p:sp>
          <p:nvSpPr>
            <p:cNvPr id="13" name="TextBox 62">
              <a:extLst>
                <a:ext uri="{FF2B5EF4-FFF2-40B4-BE49-F238E27FC236}">
                  <a16:creationId xmlns:a16="http://schemas.microsoft.com/office/drawing/2014/main" id="{C0737961-1533-4B93-ACCF-4E47445F512D}"/>
                </a:ext>
              </a:extLst>
            </p:cNvPr>
            <p:cNvSpPr txBox="1"/>
            <p:nvPr/>
          </p:nvSpPr>
          <p:spPr>
            <a:xfrm>
              <a:off x="943580" y="1380299"/>
              <a:ext cx="304800"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P</a:t>
              </a:r>
            </a:p>
          </p:txBody>
        </p:sp>
        <p:grpSp>
          <p:nvGrpSpPr>
            <p:cNvPr id="14" name="Group 13">
              <a:extLst>
                <a:ext uri="{FF2B5EF4-FFF2-40B4-BE49-F238E27FC236}">
                  <a16:creationId xmlns:a16="http://schemas.microsoft.com/office/drawing/2014/main" id="{5B525293-6A02-4422-AAA6-FF991947B91B}"/>
                </a:ext>
              </a:extLst>
            </p:cNvPr>
            <p:cNvGrpSpPr/>
            <p:nvPr/>
          </p:nvGrpSpPr>
          <p:grpSpPr>
            <a:xfrm>
              <a:off x="3219242" y="1830398"/>
              <a:ext cx="983249" cy="463108"/>
              <a:chOff x="6320636" y="8580374"/>
              <a:chExt cx="983249" cy="540292"/>
            </a:xfrm>
          </p:grpSpPr>
          <p:sp>
            <p:nvSpPr>
              <p:cNvPr id="32" name="Freeform 16">
                <a:extLst>
                  <a:ext uri="{FF2B5EF4-FFF2-40B4-BE49-F238E27FC236}">
                    <a16:creationId xmlns:a16="http://schemas.microsoft.com/office/drawing/2014/main" id="{E03DBB94-8EC3-4484-8DE7-B449BB6F99BD}"/>
                  </a:ext>
                </a:extLst>
              </p:cNvPr>
              <p:cNvSpPr/>
              <p:nvPr/>
            </p:nvSpPr>
            <p:spPr>
              <a:xfrm>
                <a:off x="6493415" y="8850802"/>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011AE"/>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Freeform 17">
                <a:extLst>
                  <a:ext uri="{FF2B5EF4-FFF2-40B4-BE49-F238E27FC236}">
                    <a16:creationId xmlns:a16="http://schemas.microsoft.com/office/drawing/2014/main" id="{2F2EDCC0-4881-415D-A4F2-F80A08BE70ED}"/>
                  </a:ext>
                </a:extLst>
              </p:cNvPr>
              <p:cNvSpPr/>
              <p:nvPr/>
            </p:nvSpPr>
            <p:spPr>
              <a:xfrm flipH="1" flipV="1">
                <a:off x="6899701" y="8582392"/>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011AE"/>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Freeform 18">
                <a:extLst>
                  <a:ext uri="{FF2B5EF4-FFF2-40B4-BE49-F238E27FC236}">
                    <a16:creationId xmlns:a16="http://schemas.microsoft.com/office/drawing/2014/main" id="{D8CCB47F-9E88-4B2F-BB7F-459451F7FBDE}"/>
                  </a:ext>
                </a:extLst>
              </p:cNvPr>
              <p:cNvSpPr/>
              <p:nvPr/>
            </p:nvSpPr>
            <p:spPr>
              <a:xfrm flipH="1" flipV="1">
                <a:off x="6725097" y="8580374"/>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011AE"/>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Freeform 19">
                <a:extLst>
                  <a:ext uri="{FF2B5EF4-FFF2-40B4-BE49-F238E27FC236}">
                    <a16:creationId xmlns:a16="http://schemas.microsoft.com/office/drawing/2014/main" id="{474A1FC3-2443-44FA-B978-F0E26EE6375A}"/>
                  </a:ext>
                </a:extLst>
              </p:cNvPr>
              <p:cNvSpPr/>
              <p:nvPr/>
            </p:nvSpPr>
            <p:spPr>
              <a:xfrm rot="10800000" flipH="1" flipV="1">
                <a:off x="6320636" y="8845328"/>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011AE"/>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15" name="Straight Connector 14">
              <a:extLst>
                <a:ext uri="{FF2B5EF4-FFF2-40B4-BE49-F238E27FC236}">
                  <a16:creationId xmlns:a16="http://schemas.microsoft.com/office/drawing/2014/main" id="{2F53C4F3-9F76-42C6-84E7-F87981557373}"/>
                </a:ext>
              </a:extLst>
            </p:cNvPr>
            <p:cNvCxnSpPr/>
            <p:nvPr/>
          </p:nvCxnSpPr>
          <p:spPr>
            <a:xfrm>
              <a:off x="3177915" y="2063178"/>
              <a:ext cx="1066800" cy="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0298FA-D604-451E-933E-E12D2F7E6536}"/>
                </a:ext>
              </a:extLst>
            </p:cNvPr>
            <p:cNvCxnSpPr/>
            <p:nvPr/>
          </p:nvCxnSpPr>
          <p:spPr>
            <a:xfrm rot="5400000" flipH="1" flipV="1">
              <a:off x="3385425" y="2072936"/>
              <a:ext cx="651780" cy="8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70">
              <a:extLst>
                <a:ext uri="{FF2B5EF4-FFF2-40B4-BE49-F238E27FC236}">
                  <a16:creationId xmlns:a16="http://schemas.microsoft.com/office/drawing/2014/main" id="{327CDFC2-B360-4886-BA0B-4FE10C5452D9}"/>
                </a:ext>
              </a:extLst>
            </p:cNvPr>
            <p:cNvSpPr txBox="1"/>
            <p:nvPr/>
          </p:nvSpPr>
          <p:spPr>
            <a:xfrm>
              <a:off x="4197090" y="1876740"/>
              <a:ext cx="304800"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H</a:t>
              </a:r>
            </a:p>
          </p:txBody>
        </p:sp>
        <p:sp>
          <p:nvSpPr>
            <p:cNvPr id="18" name="TextBox 71">
              <a:extLst>
                <a:ext uri="{FF2B5EF4-FFF2-40B4-BE49-F238E27FC236}">
                  <a16:creationId xmlns:a16="http://schemas.microsoft.com/office/drawing/2014/main" id="{59AABCB2-76F9-4DC4-8B41-E1F544EBBD23}"/>
                </a:ext>
              </a:extLst>
            </p:cNvPr>
            <p:cNvSpPr txBox="1"/>
            <p:nvPr/>
          </p:nvSpPr>
          <p:spPr>
            <a:xfrm>
              <a:off x="3496420" y="1395047"/>
              <a:ext cx="304800"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M</a:t>
              </a:r>
            </a:p>
          </p:txBody>
        </p:sp>
        <p:grpSp>
          <p:nvGrpSpPr>
            <p:cNvPr id="19" name="Group 18">
              <a:extLst>
                <a:ext uri="{FF2B5EF4-FFF2-40B4-BE49-F238E27FC236}">
                  <a16:creationId xmlns:a16="http://schemas.microsoft.com/office/drawing/2014/main" id="{0432E711-1206-4FD4-8159-1703036B86DB}"/>
                </a:ext>
              </a:extLst>
            </p:cNvPr>
            <p:cNvGrpSpPr/>
            <p:nvPr/>
          </p:nvGrpSpPr>
          <p:grpSpPr>
            <a:xfrm>
              <a:off x="1793656" y="4255195"/>
              <a:ext cx="983249" cy="463108"/>
              <a:chOff x="4876800" y="10772014"/>
              <a:chExt cx="983249" cy="540292"/>
            </a:xfrm>
          </p:grpSpPr>
          <p:sp>
            <p:nvSpPr>
              <p:cNvPr id="28" name="Freeform 25">
                <a:extLst>
                  <a:ext uri="{FF2B5EF4-FFF2-40B4-BE49-F238E27FC236}">
                    <a16:creationId xmlns:a16="http://schemas.microsoft.com/office/drawing/2014/main" id="{F3F9AFFE-E621-4458-9C21-DDF959DBB9BA}"/>
                  </a:ext>
                </a:extLst>
              </p:cNvPr>
              <p:cNvSpPr/>
              <p:nvPr/>
            </p:nvSpPr>
            <p:spPr>
              <a:xfrm>
                <a:off x="5049579" y="11042442"/>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26">
                <a:extLst>
                  <a:ext uri="{FF2B5EF4-FFF2-40B4-BE49-F238E27FC236}">
                    <a16:creationId xmlns:a16="http://schemas.microsoft.com/office/drawing/2014/main" id="{424A5F22-CD72-44C1-9F01-DFEC7433AA6A}"/>
                  </a:ext>
                </a:extLst>
              </p:cNvPr>
              <p:cNvSpPr/>
              <p:nvPr/>
            </p:nvSpPr>
            <p:spPr>
              <a:xfrm flipH="1" flipV="1">
                <a:off x="5455865" y="10774032"/>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27">
                <a:extLst>
                  <a:ext uri="{FF2B5EF4-FFF2-40B4-BE49-F238E27FC236}">
                    <a16:creationId xmlns:a16="http://schemas.microsoft.com/office/drawing/2014/main" id="{C7C6150F-0203-4E2D-AC37-C98230E64E14}"/>
                  </a:ext>
                </a:extLst>
              </p:cNvPr>
              <p:cNvSpPr/>
              <p:nvPr/>
            </p:nvSpPr>
            <p:spPr>
              <a:xfrm flipH="1" flipV="1">
                <a:off x="5281261" y="10772014"/>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28">
                <a:extLst>
                  <a:ext uri="{FF2B5EF4-FFF2-40B4-BE49-F238E27FC236}">
                    <a16:creationId xmlns:a16="http://schemas.microsoft.com/office/drawing/2014/main" id="{226A660A-AEEC-45F3-81B9-69CD506C1918}"/>
                  </a:ext>
                </a:extLst>
              </p:cNvPr>
              <p:cNvSpPr/>
              <p:nvPr/>
            </p:nvSpPr>
            <p:spPr>
              <a:xfrm rot="10800000" flipH="1" flipV="1">
                <a:off x="4876800" y="11036968"/>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tx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a:ea typeface="+mn-ea"/>
                  <a:cs typeface="+mn-cs"/>
                </a:endParaRPr>
              </a:p>
            </p:txBody>
          </p:sp>
        </p:grpSp>
        <p:cxnSp>
          <p:nvCxnSpPr>
            <p:cNvPr id="20" name="Straight Connector 19">
              <a:extLst>
                <a:ext uri="{FF2B5EF4-FFF2-40B4-BE49-F238E27FC236}">
                  <a16:creationId xmlns:a16="http://schemas.microsoft.com/office/drawing/2014/main" id="{4E92022A-C678-4353-9EC8-F62F150147B1}"/>
                </a:ext>
              </a:extLst>
            </p:cNvPr>
            <p:cNvCxnSpPr/>
            <p:nvPr/>
          </p:nvCxnSpPr>
          <p:spPr>
            <a:xfrm>
              <a:off x="1752331" y="4487971"/>
              <a:ext cx="1066800" cy="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476AE9-524B-4BA7-8979-93D4CE10F905}"/>
                </a:ext>
              </a:extLst>
            </p:cNvPr>
            <p:cNvCxnSpPr/>
            <p:nvPr/>
          </p:nvCxnSpPr>
          <p:spPr>
            <a:xfrm rot="5400000" flipH="1" flipV="1">
              <a:off x="1959841" y="4497729"/>
              <a:ext cx="651780" cy="8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79">
              <a:extLst>
                <a:ext uri="{FF2B5EF4-FFF2-40B4-BE49-F238E27FC236}">
                  <a16:creationId xmlns:a16="http://schemas.microsoft.com/office/drawing/2014/main" id="{9C71FEA8-1532-407B-9800-41EB07D85D0F}"/>
                </a:ext>
              </a:extLst>
            </p:cNvPr>
            <p:cNvSpPr txBox="1"/>
            <p:nvPr/>
          </p:nvSpPr>
          <p:spPr>
            <a:xfrm>
              <a:off x="2771507" y="4301532"/>
              <a:ext cx="854495"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E, H</a:t>
              </a:r>
            </a:p>
          </p:txBody>
        </p:sp>
        <p:sp>
          <p:nvSpPr>
            <p:cNvPr id="23" name="TextBox 80">
              <a:extLst>
                <a:ext uri="{FF2B5EF4-FFF2-40B4-BE49-F238E27FC236}">
                  <a16:creationId xmlns:a16="http://schemas.microsoft.com/office/drawing/2014/main" id="{B43D6B83-C1D1-4453-9BBB-50E9B96BD1A6}"/>
                </a:ext>
              </a:extLst>
            </p:cNvPr>
            <p:cNvSpPr txBox="1"/>
            <p:nvPr/>
          </p:nvSpPr>
          <p:spPr>
            <a:xfrm>
              <a:off x="1996404" y="3725247"/>
              <a:ext cx="789620"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P, M</a:t>
              </a:r>
            </a:p>
          </p:txBody>
        </p:sp>
        <p:sp>
          <p:nvSpPr>
            <p:cNvPr id="24" name="TextBox 81">
              <a:extLst>
                <a:ext uri="{FF2B5EF4-FFF2-40B4-BE49-F238E27FC236}">
                  <a16:creationId xmlns:a16="http://schemas.microsoft.com/office/drawing/2014/main" id="{26EB03CA-0705-4E60-AFD6-2231368F5DD0}"/>
                </a:ext>
              </a:extLst>
            </p:cNvPr>
            <p:cNvSpPr txBox="1"/>
            <p:nvPr/>
          </p:nvSpPr>
          <p:spPr>
            <a:xfrm>
              <a:off x="474299" y="2396521"/>
              <a:ext cx="1484416"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DAD01"/>
                  </a:solidFill>
                  <a:effectLst/>
                  <a:uLnTx/>
                  <a:uFillTx/>
                  <a:latin typeface="+mn-lt"/>
                  <a:ea typeface="+mn-ea"/>
                  <a:cs typeface="+mn-cs"/>
                </a:rPr>
                <a:t>Ferroelectric</a:t>
              </a:r>
            </a:p>
          </p:txBody>
        </p:sp>
        <p:sp>
          <p:nvSpPr>
            <p:cNvPr id="25" name="TextBox 82">
              <a:extLst>
                <a:ext uri="{FF2B5EF4-FFF2-40B4-BE49-F238E27FC236}">
                  <a16:creationId xmlns:a16="http://schemas.microsoft.com/office/drawing/2014/main" id="{580527B4-EE44-47F2-B192-9EDB37288BC6}"/>
                </a:ext>
              </a:extLst>
            </p:cNvPr>
            <p:cNvSpPr txBox="1"/>
            <p:nvPr/>
          </p:nvSpPr>
          <p:spPr>
            <a:xfrm>
              <a:off x="3145959" y="2358108"/>
              <a:ext cx="1581948"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11AE"/>
                  </a:solidFill>
                  <a:effectLst/>
                  <a:uLnTx/>
                  <a:uFillTx/>
                  <a:latin typeface="+mn-lt"/>
                  <a:ea typeface="+mn-ea"/>
                  <a:cs typeface="+mn-cs"/>
                </a:rPr>
                <a:t>Ferromagnetic</a:t>
              </a:r>
            </a:p>
          </p:txBody>
        </p:sp>
        <p:sp>
          <p:nvSpPr>
            <p:cNvPr id="26" name="TextBox 83">
              <a:extLst>
                <a:ext uri="{FF2B5EF4-FFF2-40B4-BE49-F238E27FC236}">
                  <a16:creationId xmlns:a16="http://schemas.microsoft.com/office/drawing/2014/main" id="{ABB9B598-527D-4318-AFD2-64AF6C909C7E}"/>
                </a:ext>
              </a:extLst>
            </p:cNvPr>
            <p:cNvSpPr txBox="1"/>
            <p:nvPr/>
          </p:nvSpPr>
          <p:spPr>
            <a:xfrm>
              <a:off x="1568355" y="2279919"/>
              <a:ext cx="1949616" cy="147732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mn-lt"/>
                  <a:ea typeface="+mn-ea"/>
                  <a:cs typeface="+mn-cs"/>
                </a:rPr>
                <a:t>Multiferroic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mn-lt"/>
                  <a:ea typeface="+mn-ea"/>
                  <a:cs typeface="+mn-cs"/>
                </a:rPr>
                <a:t>and magnetoelectric</a:t>
              </a:r>
            </a:p>
          </p:txBody>
        </p:sp>
        <p:sp>
          <p:nvSpPr>
            <p:cNvPr id="27" name="Oval 26">
              <a:extLst>
                <a:ext uri="{FF2B5EF4-FFF2-40B4-BE49-F238E27FC236}">
                  <a16:creationId xmlns:a16="http://schemas.microsoft.com/office/drawing/2014/main" id="{3EDE2C64-A0FD-46F7-9341-1826A6013C2C}"/>
                </a:ext>
              </a:extLst>
            </p:cNvPr>
            <p:cNvSpPr/>
            <p:nvPr/>
          </p:nvSpPr>
          <p:spPr>
            <a:xfrm>
              <a:off x="1460280" y="2645974"/>
              <a:ext cx="2103130" cy="2527085"/>
            </a:xfrm>
            <a:prstGeom prst="ellipse">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07133BE8-F1B0-48BA-9340-8071231F6473}"/>
              </a:ext>
            </a:extLst>
          </p:cNvPr>
          <p:cNvGrpSpPr/>
          <p:nvPr/>
        </p:nvGrpSpPr>
        <p:grpSpPr>
          <a:xfrm>
            <a:off x="5151226" y="2117655"/>
            <a:ext cx="3451100" cy="3115557"/>
            <a:chOff x="152400" y="970388"/>
            <a:chExt cx="5867400" cy="5624832"/>
          </a:xfrm>
        </p:grpSpPr>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52A7D96A-25CE-4CD3-8AEB-AF902C1F1BCF}"/>
                    </a:ext>
                  </a:extLst>
                </p:cNvPr>
                <p:cNvSpPr/>
                <p:nvPr/>
              </p:nvSpPr>
              <p:spPr>
                <a:xfrm>
                  <a:off x="152400" y="5351757"/>
                  <a:ext cx="685800" cy="685800"/>
                </a:xfrm>
                <a:prstGeom prst="ellipse">
                  <a:avLst/>
                </a:prstGeom>
                <a:solidFill>
                  <a:srgbClr val="FF0000">
                    <a:alpha val="8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1" i="1" smtClean="0">
                            <a:solidFill>
                              <a:srgbClr val="000000"/>
                            </a:solidFill>
                            <a:latin typeface="Cambria Math" panose="02040503050406030204" pitchFamily="18" charset="0"/>
                            <a:ea typeface="Cambria Math" panose="02040503050406030204" pitchFamily="18" charset="0"/>
                          </a:rPr>
                          <m:t>𝝈</m:t>
                        </m:r>
                      </m:oMath>
                    </m:oMathPara>
                  </a14:m>
                  <a:endParaRPr kumimoji="0" lang="en-US" sz="2000" b="1" i="0" u="none" strike="noStrike" kern="1200" cap="none" spc="0" normalizeH="0" baseline="0" noProof="0" dirty="0">
                    <a:ln>
                      <a:noFill/>
                    </a:ln>
                    <a:solidFill>
                      <a:prstClr val="white"/>
                    </a:solidFill>
                    <a:effectLst/>
                    <a:uLnTx/>
                    <a:uFillTx/>
                    <a:latin typeface="Calibri"/>
                  </a:endParaRPr>
                </a:p>
              </p:txBody>
            </p:sp>
          </mc:Choice>
          <mc:Fallback xmlns="">
            <p:sp>
              <p:nvSpPr>
                <p:cNvPr id="51" name="Oval 50">
                  <a:extLst>
                    <a:ext uri="{FF2B5EF4-FFF2-40B4-BE49-F238E27FC236}">
                      <a16:creationId xmlns:a16="http://schemas.microsoft.com/office/drawing/2014/main" id="{52A7D96A-25CE-4CD3-8AEB-AF902C1F1BCF}"/>
                    </a:ext>
                  </a:extLst>
                </p:cNvPr>
                <p:cNvSpPr>
                  <a:spLocks noRot="1" noChangeAspect="1" noMove="1" noResize="1" noEditPoints="1" noAdjustHandles="1" noChangeArrowheads="1" noChangeShapeType="1" noTextEdit="1"/>
                </p:cNvSpPr>
                <p:nvPr/>
              </p:nvSpPr>
              <p:spPr>
                <a:xfrm>
                  <a:off x="152400" y="5351757"/>
                  <a:ext cx="685800" cy="685800"/>
                </a:xfrm>
                <a:prstGeom prst="ellipse">
                  <a:avLst/>
                </a:prstGeom>
                <a:blipFill>
                  <a:blip r:embed="rId2"/>
                  <a:stretch>
                    <a:fillRect/>
                  </a:stretch>
                </a:blipFill>
                <a:ln>
                  <a:solidFill>
                    <a:srgbClr val="FF0000"/>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11BA1FDE-F8F6-4CEE-A11F-B3F8FE2864B1}"/>
                    </a:ext>
                  </a:extLst>
                </p:cNvPr>
                <p:cNvSpPr/>
                <p:nvPr/>
              </p:nvSpPr>
              <p:spPr>
                <a:xfrm>
                  <a:off x="2057400" y="4132557"/>
                  <a:ext cx="685800" cy="685800"/>
                </a:xfrm>
                <a:prstGeom prst="ellipse">
                  <a:avLst/>
                </a:prstGeom>
                <a:solidFill>
                  <a:srgbClr val="FF0000">
                    <a:alpha val="8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1" i="1" smtClean="0">
                            <a:solidFill>
                              <a:srgbClr val="000000"/>
                            </a:solidFill>
                            <a:latin typeface="Cambria Math" panose="02040503050406030204" pitchFamily="18" charset="0"/>
                            <a:ea typeface="Cambria Math" panose="02040503050406030204" pitchFamily="18" charset="0"/>
                          </a:rPr>
                          <m:t>𝜺</m:t>
                        </m:r>
                      </m:oMath>
                    </m:oMathPara>
                  </a14:m>
                  <a:endParaRPr kumimoji="0" lang="en-US" sz="2000" b="1" i="0" u="none" strike="noStrike" kern="1200" cap="none" spc="0" normalizeH="0" baseline="0" noProof="0" dirty="0">
                    <a:ln>
                      <a:noFill/>
                    </a:ln>
                    <a:solidFill>
                      <a:prstClr val="white"/>
                    </a:solidFill>
                    <a:effectLst/>
                    <a:uLnTx/>
                    <a:uFillTx/>
                    <a:latin typeface="Calibri"/>
                  </a:endParaRPr>
                </a:p>
              </p:txBody>
            </p:sp>
          </mc:Choice>
          <mc:Fallback xmlns="">
            <p:sp>
              <p:nvSpPr>
                <p:cNvPr id="52" name="Oval 51">
                  <a:extLst>
                    <a:ext uri="{FF2B5EF4-FFF2-40B4-BE49-F238E27FC236}">
                      <a16:creationId xmlns:a16="http://schemas.microsoft.com/office/drawing/2014/main" id="{11BA1FDE-F8F6-4CEE-A11F-B3F8FE2864B1}"/>
                    </a:ext>
                  </a:extLst>
                </p:cNvPr>
                <p:cNvSpPr>
                  <a:spLocks noRot="1" noChangeAspect="1" noMove="1" noResize="1" noEditPoints="1" noAdjustHandles="1" noChangeArrowheads="1" noChangeShapeType="1" noTextEdit="1"/>
                </p:cNvSpPr>
                <p:nvPr/>
              </p:nvSpPr>
              <p:spPr>
                <a:xfrm>
                  <a:off x="2057400" y="4132557"/>
                  <a:ext cx="685800" cy="685800"/>
                </a:xfrm>
                <a:prstGeom prst="ellipse">
                  <a:avLst/>
                </a:prstGeom>
                <a:blipFill>
                  <a:blip r:embed="rId3"/>
                  <a:stretch>
                    <a:fillRect/>
                  </a:stretch>
                </a:blipFill>
                <a:ln>
                  <a:solidFill>
                    <a:srgbClr val="FF0000"/>
                  </a:solidFill>
                </a:ln>
              </p:spPr>
              <p:txBody>
                <a:bodyPr/>
                <a:lstStyle/>
                <a:p>
                  <a:r>
                    <a:rPr lang="en-IN">
                      <a:noFill/>
                    </a:rPr>
                    <a:t> </a:t>
                  </a:r>
                </a:p>
              </p:txBody>
            </p:sp>
          </mc:Fallback>
        </mc:AlternateContent>
        <p:sp>
          <p:nvSpPr>
            <p:cNvPr id="53" name="Oval 52">
              <a:extLst>
                <a:ext uri="{FF2B5EF4-FFF2-40B4-BE49-F238E27FC236}">
                  <a16:creationId xmlns:a16="http://schemas.microsoft.com/office/drawing/2014/main" id="{2C05EA50-B4FA-499E-8C59-A2FDE7E4CB84}"/>
                </a:ext>
              </a:extLst>
            </p:cNvPr>
            <p:cNvSpPr/>
            <p:nvPr/>
          </p:nvSpPr>
          <p:spPr>
            <a:xfrm>
              <a:off x="2715490" y="2989557"/>
              <a:ext cx="685800" cy="685800"/>
            </a:xfrm>
            <a:prstGeom prst="ellipse">
              <a:avLst/>
            </a:prstGeom>
            <a:solidFill>
              <a:srgbClr val="92D050">
                <a:alpha val="82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P</a:t>
              </a:r>
              <a:endPar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54" name="Oval 53">
              <a:extLst>
                <a:ext uri="{FF2B5EF4-FFF2-40B4-BE49-F238E27FC236}">
                  <a16:creationId xmlns:a16="http://schemas.microsoft.com/office/drawing/2014/main" id="{03B7D8B5-6F27-4A07-81DB-300C6E6531C4}"/>
                </a:ext>
              </a:extLst>
            </p:cNvPr>
            <p:cNvSpPr/>
            <p:nvPr/>
          </p:nvSpPr>
          <p:spPr>
            <a:xfrm>
              <a:off x="2743200" y="1084557"/>
              <a:ext cx="685800" cy="685800"/>
            </a:xfrm>
            <a:prstGeom prst="ellipse">
              <a:avLst/>
            </a:prstGeom>
            <a:solidFill>
              <a:srgbClr val="92D050">
                <a:alpha val="82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E</a:t>
              </a:r>
              <a:endPar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55" name="Oval 54">
              <a:extLst>
                <a:ext uri="{FF2B5EF4-FFF2-40B4-BE49-F238E27FC236}">
                  <a16:creationId xmlns:a16="http://schemas.microsoft.com/office/drawing/2014/main" id="{26554E7D-8D4A-4323-81D4-2BF7769BFC6C}"/>
                </a:ext>
              </a:extLst>
            </p:cNvPr>
            <p:cNvSpPr/>
            <p:nvPr/>
          </p:nvSpPr>
          <p:spPr>
            <a:xfrm>
              <a:off x="5334000" y="5351757"/>
              <a:ext cx="685800" cy="685800"/>
            </a:xfrm>
            <a:prstGeom prst="ellipse">
              <a:avLst/>
            </a:prstGeom>
            <a:solidFill>
              <a:schemeClr val="accent1">
                <a:lumMod val="60000"/>
                <a:lumOff val="40000"/>
                <a:alpha val="8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H</a:t>
              </a:r>
              <a:endPar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56" name="Oval 55">
              <a:extLst>
                <a:ext uri="{FF2B5EF4-FFF2-40B4-BE49-F238E27FC236}">
                  <a16:creationId xmlns:a16="http://schemas.microsoft.com/office/drawing/2014/main" id="{F43ECC72-356B-43CD-94B7-43DA85EF697A}"/>
                </a:ext>
              </a:extLst>
            </p:cNvPr>
            <p:cNvSpPr/>
            <p:nvPr/>
          </p:nvSpPr>
          <p:spPr>
            <a:xfrm>
              <a:off x="3352800" y="4132557"/>
              <a:ext cx="685800" cy="685800"/>
            </a:xfrm>
            <a:prstGeom prst="ellipse">
              <a:avLst/>
            </a:prstGeom>
            <a:solidFill>
              <a:schemeClr val="accent1">
                <a:lumMod val="60000"/>
                <a:lumOff val="40000"/>
                <a:alpha val="8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rPr>
                <a:t>M</a:t>
              </a:r>
            </a:p>
          </p:txBody>
        </p:sp>
        <p:cxnSp>
          <p:nvCxnSpPr>
            <p:cNvPr id="57" name="Straight Connector 56">
              <a:extLst>
                <a:ext uri="{FF2B5EF4-FFF2-40B4-BE49-F238E27FC236}">
                  <a16:creationId xmlns:a16="http://schemas.microsoft.com/office/drawing/2014/main" id="{CF779C35-B889-4400-92CC-F5B379C40E20}"/>
                </a:ext>
              </a:extLst>
            </p:cNvPr>
            <p:cNvCxnSpPr>
              <a:stCxn id="52" idx="6"/>
              <a:endCxn id="56" idx="2"/>
            </p:cNvCxnSpPr>
            <p:nvPr/>
          </p:nvCxnSpPr>
          <p:spPr>
            <a:xfrm>
              <a:off x="2743200" y="4475457"/>
              <a:ext cx="60960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1A3104F-8A11-498D-B10D-99E7DBA9D673}"/>
                </a:ext>
              </a:extLst>
            </p:cNvPr>
            <p:cNvCxnSpPr>
              <a:stCxn id="52" idx="0"/>
              <a:endCxn id="53" idx="3"/>
            </p:cNvCxnSpPr>
            <p:nvPr/>
          </p:nvCxnSpPr>
          <p:spPr>
            <a:xfrm flipV="1">
              <a:off x="2400300" y="3574924"/>
              <a:ext cx="415623" cy="5576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A85DFC5-0990-466A-A13A-52AE958E826F}"/>
                </a:ext>
              </a:extLst>
            </p:cNvPr>
            <p:cNvCxnSpPr>
              <a:stCxn id="56" idx="0"/>
              <a:endCxn id="53" idx="5"/>
            </p:cNvCxnSpPr>
            <p:nvPr/>
          </p:nvCxnSpPr>
          <p:spPr>
            <a:xfrm flipH="1" flipV="1">
              <a:off x="3300857" y="3574924"/>
              <a:ext cx="394843" cy="5576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B9367C5-E1B8-48CA-B306-9C29C89F714F}"/>
                </a:ext>
              </a:extLst>
            </p:cNvPr>
            <p:cNvCxnSpPr>
              <a:stCxn id="51" idx="7"/>
              <a:endCxn id="52" idx="3"/>
            </p:cNvCxnSpPr>
            <p:nvPr/>
          </p:nvCxnSpPr>
          <p:spPr>
            <a:xfrm flipV="1">
              <a:off x="737767" y="4717924"/>
              <a:ext cx="1420066" cy="734266"/>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82771E-3B87-46FA-9BD5-576F92C96AA8}"/>
                </a:ext>
              </a:extLst>
            </p:cNvPr>
            <p:cNvCxnSpPr>
              <a:stCxn id="55" idx="1"/>
              <a:endCxn id="56" idx="5"/>
            </p:cNvCxnSpPr>
            <p:nvPr/>
          </p:nvCxnSpPr>
          <p:spPr>
            <a:xfrm flipH="1" flipV="1">
              <a:off x="3938167" y="4717924"/>
              <a:ext cx="1496266" cy="734266"/>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951BF8F-247C-42DA-A6EA-B69801446FA8}"/>
                </a:ext>
              </a:extLst>
            </p:cNvPr>
            <p:cNvCxnSpPr>
              <a:stCxn id="54" idx="4"/>
              <a:endCxn id="53" idx="0"/>
            </p:cNvCxnSpPr>
            <p:nvPr/>
          </p:nvCxnSpPr>
          <p:spPr>
            <a:xfrm flipH="1">
              <a:off x="3058390" y="1770357"/>
              <a:ext cx="27710" cy="1219200"/>
            </a:xfrm>
            <a:prstGeom prst="line">
              <a:avLst/>
            </a:prstGeom>
            <a:ln w="28575">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D47EC82-64DA-4F0A-B456-FB1B9B8F8693}"/>
                </a:ext>
              </a:extLst>
            </p:cNvPr>
            <p:cNvCxnSpPr>
              <a:stCxn id="51" idx="6"/>
              <a:endCxn id="55" idx="2"/>
            </p:cNvCxnSpPr>
            <p:nvPr/>
          </p:nvCxnSpPr>
          <p:spPr>
            <a:xfrm>
              <a:off x="838200" y="5694657"/>
              <a:ext cx="449580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C1CABE5-F6D1-468E-AFC0-22A703905FB8}"/>
                </a:ext>
              </a:extLst>
            </p:cNvPr>
            <p:cNvCxnSpPr>
              <a:stCxn id="51" idx="0"/>
              <a:endCxn id="54" idx="3"/>
            </p:cNvCxnSpPr>
            <p:nvPr/>
          </p:nvCxnSpPr>
          <p:spPr>
            <a:xfrm flipV="1">
              <a:off x="495300" y="1669924"/>
              <a:ext cx="2348333" cy="36818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2BA83E0-809D-4EF6-A9B5-28F49659A215}"/>
                </a:ext>
              </a:extLst>
            </p:cNvPr>
            <p:cNvCxnSpPr>
              <a:stCxn id="55" idx="0"/>
              <a:endCxn id="54" idx="5"/>
            </p:cNvCxnSpPr>
            <p:nvPr/>
          </p:nvCxnSpPr>
          <p:spPr>
            <a:xfrm flipH="1" flipV="1">
              <a:off x="3328567" y="1669924"/>
              <a:ext cx="2348333" cy="36818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90CB2E-5721-454E-B155-D6AA9F4EAF15}"/>
                </a:ext>
              </a:extLst>
            </p:cNvPr>
            <p:cNvCxnSpPr>
              <a:endCxn id="53" idx="2"/>
            </p:cNvCxnSpPr>
            <p:nvPr/>
          </p:nvCxnSpPr>
          <p:spPr>
            <a:xfrm flipV="1">
              <a:off x="644235" y="3332457"/>
              <a:ext cx="2071255" cy="2047011"/>
            </a:xfrm>
            <a:prstGeom prst="line">
              <a:avLst/>
            </a:prstGeom>
            <a:ln w="28575">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4FC81EE-832C-4B83-9941-337D66EBF509}"/>
                </a:ext>
              </a:extLst>
            </p:cNvPr>
            <p:cNvCxnSpPr>
              <a:endCxn id="53" idx="6"/>
            </p:cNvCxnSpPr>
            <p:nvPr/>
          </p:nvCxnSpPr>
          <p:spPr>
            <a:xfrm flipH="1" flipV="1">
              <a:off x="3401290" y="3332457"/>
              <a:ext cx="2154385" cy="2043546"/>
            </a:xfrm>
            <a:prstGeom prst="line">
              <a:avLst/>
            </a:prstGeom>
            <a:ln w="28575">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1B4160-7FAC-4257-B11B-25B4C2D94A62}"/>
                </a:ext>
              </a:extLst>
            </p:cNvPr>
            <p:cNvCxnSpPr>
              <a:endCxn id="56" idx="4"/>
            </p:cNvCxnSpPr>
            <p:nvPr/>
          </p:nvCxnSpPr>
          <p:spPr>
            <a:xfrm flipV="1">
              <a:off x="796635" y="4818357"/>
              <a:ext cx="2899065" cy="762001"/>
            </a:xfrm>
            <a:prstGeom prst="line">
              <a:avLst/>
            </a:prstGeom>
            <a:ln w="28575">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C1E7B19-2681-4E90-9369-DB743D2642C1}"/>
                </a:ext>
              </a:extLst>
            </p:cNvPr>
            <p:cNvCxnSpPr>
              <a:endCxn id="52" idx="4"/>
            </p:cNvCxnSpPr>
            <p:nvPr/>
          </p:nvCxnSpPr>
          <p:spPr>
            <a:xfrm flipH="1" flipV="1">
              <a:off x="2400300" y="4818357"/>
              <a:ext cx="2961411" cy="748146"/>
            </a:xfrm>
            <a:prstGeom prst="line">
              <a:avLst/>
            </a:prstGeom>
            <a:ln w="28575">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06DA5ED-7271-4307-997D-F35459ED212C}"/>
                </a:ext>
              </a:extLst>
            </p:cNvPr>
            <p:cNvCxnSpPr>
              <a:endCxn id="52" idx="1"/>
            </p:cNvCxnSpPr>
            <p:nvPr/>
          </p:nvCxnSpPr>
          <p:spPr>
            <a:xfrm flipH="1">
              <a:off x="2157833" y="1756502"/>
              <a:ext cx="800101" cy="2476488"/>
            </a:xfrm>
            <a:prstGeom prst="line">
              <a:avLst/>
            </a:prstGeom>
            <a:ln w="28575">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205B82E-CA10-4856-9F1D-5D588455CADC}"/>
                </a:ext>
              </a:extLst>
            </p:cNvPr>
            <p:cNvCxnSpPr>
              <a:endCxn id="56" idx="7"/>
            </p:cNvCxnSpPr>
            <p:nvPr/>
          </p:nvCxnSpPr>
          <p:spPr>
            <a:xfrm>
              <a:off x="3214256" y="1756502"/>
              <a:ext cx="723911" cy="2476488"/>
            </a:xfrm>
            <a:prstGeom prst="line">
              <a:avLst/>
            </a:prstGeom>
            <a:ln w="28575">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31">
              <a:extLst>
                <a:ext uri="{FF2B5EF4-FFF2-40B4-BE49-F238E27FC236}">
                  <a16:creationId xmlns:a16="http://schemas.microsoft.com/office/drawing/2014/main" id="{3A1C6A73-92BC-401B-83B6-EA6A91E0D862}"/>
                </a:ext>
              </a:extLst>
            </p:cNvPr>
            <p:cNvSpPr txBox="1"/>
            <p:nvPr/>
          </p:nvSpPr>
          <p:spPr>
            <a:xfrm rot="18426366">
              <a:off x="-141861" y="2629380"/>
              <a:ext cx="3234730" cy="625488"/>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solidFill>
                    <a:schemeClr val="tx1"/>
                  </a:solidFill>
                  <a:effectLst/>
                  <a:uLnTx/>
                  <a:uFillTx/>
                  <a:latin typeface="+mn-lt"/>
                  <a:ea typeface="+mn-ea"/>
                  <a:cs typeface="+mn-cs"/>
                </a:rPr>
                <a:t>Piezoelectricity</a:t>
              </a:r>
            </a:p>
          </p:txBody>
        </p:sp>
        <p:sp>
          <p:nvSpPr>
            <p:cNvPr id="73" name="TextBox 32">
              <a:extLst>
                <a:ext uri="{FF2B5EF4-FFF2-40B4-BE49-F238E27FC236}">
                  <a16:creationId xmlns:a16="http://schemas.microsoft.com/office/drawing/2014/main" id="{35EE8489-191D-4AF7-9790-BFFDCEB64BDA}"/>
                </a:ext>
              </a:extLst>
            </p:cNvPr>
            <p:cNvSpPr txBox="1"/>
            <p:nvPr/>
          </p:nvSpPr>
          <p:spPr>
            <a:xfrm>
              <a:off x="1539588" y="5837721"/>
              <a:ext cx="3146592" cy="757499"/>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solidFill>
                    <a:schemeClr val="tx1"/>
                  </a:solidFill>
                  <a:effectLst/>
                  <a:uLnTx/>
                  <a:uFillTx/>
                  <a:latin typeface="+mn-lt"/>
                  <a:ea typeface="+mn-ea"/>
                  <a:cs typeface="+mn-cs"/>
                </a:rPr>
                <a:t>Magnetostriction</a:t>
              </a:r>
            </a:p>
          </p:txBody>
        </p:sp>
        <p:sp>
          <p:nvSpPr>
            <p:cNvPr id="74" name="TextBox 33">
              <a:extLst>
                <a:ext uri="{FF2B5EF4-FFF2-40B4-BE49-F238E27FC236}">
                  <a16:creationId xmlns:a16="http://schemas.microsoft.com/office/drawing/2014/main" id="{5D57F82D-2EEA-4D97-8A9E-43B2BFB04DBB}"/>
                </a:ext>
              </a:extLst>
            </p:cNvPr>
            <p:cNvSpPr txBox="1"/>
            <p:nvPr/>
          </p:nvSpPr>
          <p:spPr>
            <a:xfrm rot="3156685">
              <a:off x="3067003" y="2508603"/>
              <a:ext cx="4148698" cy="1072268"/>
            </a:xfrm>
            <a:prstGeom prst="rect">
              <a:avLst/>
            </a:prstGeom>
            <a:solidFill>
              <a:schemeClr val="accent2">
                <a:lumMod val="40000"/>
                <a:lumOff val="6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0000"/>
                  </a:solidFill>
                  <a:effectLst/>
                  <a:uLnTx/>
                  <a:uFillTx/>
                  <a:latin typeface="+mn-lt"/>
                  <a:ea typeface="+mn-ea"/>
                  <a:cs typeface="+mn-cs"/>
                </a:rPr>
                <a:t>Magnetoelectricity (intrinsic)</a:t>
              </a:r>
            </a:p>
          </p:txBody>
        </p:sp>
      </p:grpSp>
      <p:sp>
        <p:nvSpPr>
          <p:cNvPr id="75" name="Rectangle 74">
            <a:extLst>
              <a:ext uri="{FF2B5EF4-FFF2-40B4-BE49-F238E27FC236}">
                <a16:creationId xmlns:a16="http://schemas.microsoft.com/office/drawing/2014/main" id="{8507F879-3887-4A01-8A4F-65B8D12B404A}"/>
              </a:ext>
            </a:extLst>
          </p:cNvPr>
          <p:cNvSpPr/>
          <p:nvPr/>
        </p:nvSpPr>
        <p:spPr>
          <a:xfrm>
            <a:off x="5929451" y="994558"/>
            <a:ext cx="1957944" cy="82619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Multiferroic</a:t>
            </a:r>
          </a:p>
        </p:txBody>
      </p:sp>
      <mc:AlternateContent xmlns:mc="http://schemas.openxmlformats.org/markup-compatibility/2006">
        <mc:Choice xmlns:a14="http://schemas.microsoft.com/office/drawing/2010/main" Requires="a14">
          <p:sp>
            <p:nvSpPr>
              <p:cNvPr id="76" name="Object 85">
                <a:extLst>
                  <a:ext uri="{FF2B5EF4-FFF2-40B4-BE49-F238E27FC236}">
                    <a16:creationId xmlns:a16="http://schemas.microsoft.com/office/drawing/2014/main" id="{0C6B4E1C-0E1D-49E6-A181-099643C78F60}"/>
                  </a:ext>
                </a:extLst>
              </p:cNvPr>
              <p:cNvSpPr txBox="1"/>
              <p:nvPr/>
            </p:nvSpPr>
            <p:spPr bwMode="auto">
              <a:xfrm>
                <a:off x="5930034" y="5432726"/>
                <a:ext cx="2085975" cy="981853"/>
              </a:xfrm>
              <a:prstGeom prst="rect">
                <a:avLst/>
              </a:prstGeom>
              <a:solidFill>
                <a:srgbClr val="FCD5B5"/>
              </a:solidFill>
              <a:ln>
                <a:no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a14:m>
                  <m:oMathPara xmlns:m="http://schemas.openxmlformats.org/officeDocument/2006/math">
                    <m:oMathParaPr>
                      <m:jc m:val="left"/>
                    </m:oMathParaPr>
                    <m:oMath xmlns:m="http://schemas.openxmlformats.org/officeDocument/2006/math">
                      <m:borderBox>
                        <m:borderBoxPr>
                          <m:ctrlPr>
                            <a:rPr lang="en-US" sz="2400" i="1">
                              <a:solidFill>
                                <a:srgbClr val="000000"/>
                              </a:solidFill>
                              <a:latin typeface="Cambria Math" panose="02040503050406030204" pitchFamily="18" charset="0"/>
                            </a:rPr>
                          </m:ctrlPr>
                        </m:borderBox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a:solidFill>
                                    <a:srgbClr val="000000"/>
                                  </a:solidFill>
                                  <a:latin typeface="Cambria Math" panose="02040503050406030204" pitchFamily="18" charset="0"/>
                                </a:rPr>
                                <m:t>𝑀𝐸</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𝜇</m:t>
                              </m:r>
                            </m:e>
                            <m:sub>
                              <m:r>
                                <a:rPr lang="en-US" sz="2400" i="1">
                                  <a:solidFill>
                                    <a:srgbClr val="000000"/>
                                  </a:solidFill>
                                  <a:latin typeface="Cambria Math" panose="02040503050406030204" pitchFamily="18" charset="0"/>
                                </a:rPr>
                                <m:t>0</m:t>
                              </m:r>
                            </m:sub>
                          </m:sSub>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𝑀</m:t>
                              </m:r>
                            </m:num>
                            <m:den>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𝐸</m:t>
                              </m:r>
                            </m:den>
                          </m:f>
                        </m:e>
                      </m:borderBox>
                    </m:oMath>
                  </m:oMathPara>
                </a14:m>
                <a:endParaRPr lang="en-US" sz="2400" dirty="0"/>
              </a:p>
            </p:txBody>
          </p:sp>
        </mc:Choice>
        <mc:Fallback>
          <p:sp>
            <p:nvSpPr>
              <p:cNvPr id="76" name="Object 85">
                <a:extLst>
                  <a:ext uri="{FF2B5EF4-FFF2-40B4-BE49-F238E27FC236}">
                    <a16:creationId xmlns:a16="http://schemas.microsoft.com/office/drawing/2014/main" id="{0C6B4E1C-0E1D-49E6-A181-099643C78F60}"/>
                  </a:ext>
                </a:extLst>
              </p:cNvPr>
              <p:cNvSpPr txBox="1">
                <a:spLocks noRot="1" noChangeAspect="1" noMove="1" noResize="1" noEditPoints="1" noAdjustHandles="1" noChangeArrowheads="1" noChangeShapeType="1" noTextEdit="1"/>
              </p:cNvSpPr>
              <p:nvPr/>
            </p:nvSpPr>
            <p:spPr bwMode="auto">
              <a:xfrm>
                <a:off x="5930034" y="5432726"/>
                <a:ext cx="2085975" cy="981853"/>
              </a:xfrm>
              <a:prstGeom prst="rect">
                <a:avLst/>
              </a:prstGeom>
              <a:blipFill>
                <a:blip r:embed="rId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571842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E0C4-CBE4-4AC4-832F-75B43B2FA76C}"/>
              </a:ext>
            </a:extLst>
          </p:cNvPr>
          <p:cNvSpPr>
            <a:spLocks noGrp="1"/>
          </p:cNvSpPr>
          <p:nvPr>
            <p:ph type="title"/>
          </p:nvPr>
        </p:nvSpPr>
        <p:spPr/>
        <p:txBody>
          <a:bodyPr/>
          <a:lstStyle/>
          <a:p>
            <a:r>
              <a:rPr lang="en-IN" dirty="0"/>
              <a:t>Design of Neural Network </a:t>
            </a:r>
          </a:p>
        </p:txBody>
      </p:sp>
      <p:sp>
        <p:nvSpPr>
          <p:cNvPr id="3" name="Date Placeholder 2">
            <a:extLst>
              <a:ext uri="{FF2B5EF4-FFF2-40B4-BE49-F238E27FC236}">
                <a16:creationId xmlns:a16="http://schemas.microsoft.com/office/drawing/2014/main" id="{6B07AD54-0A2B-4AE0-B223-11A599471B7D}"/>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50348B96-653E-4AB6-A387-C54F574FECEE}"/>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6C6E1B05-A0AE-4E47-B69C-360F397F18E1}"/>
              </a:ext>
            </a:extLst>
          </p:cNvPr>
          <p:cNvSpPr>
            <a:spLocks noGrp="1"/>
          </p:cNvSpPr>
          <p:nvPr>
            <p:ph type="sldNum" sz="quarter" idx="12"/>
          </p:nvPr>
        </p:nvSpPr>
        <p:spPr/>
        <p:txBody>
          <a:bodyPr/>
          <a:lstStyle/>
          <a:p>
            <a:fld id="{8E7B0F21-D4CD-49F4-A017-610E9F53B950}" type="slidenum">
              <a:rPr lang="en-IN" smtClean="0"/>
              <a:pPr/>
              <a:t>31</a:t>
            </a:fld>
            <a:endParaRPr lang="en-IN" dirty="0"/>
          </a:p>
        </p:txBody>
      </p:sp>
      <p:grpSp>
        <p:nvGrpSpPr>
          <p:cNvPr id="6" name="Group 5">
            <a:extLst>
              <a:ext uri="{FF2B5EF4-FFF2-40B4-BE49-F238E27FC236}">
                <a16:creationId xmlns:a16="http://schemas.microsoft.com/office/drawing/2014/main" id="{25138C54-7205-4674-9ADF-97CBA7E25DF7}"/>
              </a:ext>
            </a:extLst>
          </p:cNvPr>
          <p:cNvGrpSpPr/>
          <p:nvPr/>
        </p:nvGrpSpPr>
        <p:grpSpPr>
          <a:xfrm>
            <a:off x="303621" y="3244367"/>
            <a:ext cx="3558631" cy="1253061"/>
            <a:chOff x="5225977" y="5334000"/>
            <a:chExt cx="3558631" cy="1253061"/>
          </a:xfrm>
        </p:grpSpPr>
        <p:sp>
          <p:nvSpPr>
            <p:cNvPr id="7" name="Can 139">
              <a:extLst>
                <a:ext uri="{FF2B5EF4-FFF2-40B4-BE49-F238E27FC236}">
                  <a16:creationId xmlns:a16="http://schemas.microsoft.com/office/drawing/2014/main" id="{03584477-93DC-4B01-A2C1-58D302DE59AE}"/>
                </a:ext>
              </a:extLst>
            </p:cNvPr>
            <p:cNvSpPr/>
            <p:nvPr/>
          </p:nvSpPr>
          <p:spPr>
            <a:xfrm>
              <a:off x="5225977" y="5691983"/>
              <a:ext cx="623789" cy="7595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ight Arrow 140">
              <a:extLst>
                <a:ext uri="{FF2B5EF4-FFF2-40B4-BE49-F238E27FC236}">
                  <a16:creationId xmlns:a16="http://schemas.microsoft.com/office/drawing/2014/main" id="{E534FD10-5D44-4E6D-80FB-BFBBBC6C9216}"/>
                </a:ext>
              </a:extLst>
            </p:cNvPr>
            <p:cNvSpPr/>
            <p:nvPr/>
          </p:nvSpPr>
          <p:spPr>
            <a:xfrm>
              <a:off x="6005054" y="5898704"/>
              <a:ext cx="243346" cy="197296"/>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3D78A5E7-2F95-4DBB-B929-3103CBDB73DE}"/>
                </a:ext>
              </a:extLst>
            </p:cNvPr>
            <p:cNvSpPr/>
            <p:nvPr/>
          </p:nvSpPr>
          <p:spPr>
            <a:xfrm>
              <a:off x="6421460" y="5334000"/>
              <a:ext cx="1429030" cy="30627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43D2BBF6-7896-404F-9748-C2619D2F5B37}"/>
                </a:ext>
              </a:extLst>
            </p:cNvPr>
            <p:cNvSpPr/>
            <p:nvPr/>
          </p:nvSpPr>
          <p:spPr>
            <a:xfrm>
              <a:off x="6428287" y="6144306"/>
              <a:ext cx="1419990" cy="44275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Magnetostrictive</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1" name="Straight Arrow Connector 10">
              <a:extLst>
                <a:ext uri="{FF2B5EF4-FFF2-40B4-BE49-F238E27FC236}">
                  <a16:creationId xmlns:a16="http://schemas.microsoft.com/office/drawing/2014/main" id="{2D22C562-1101-497A-9FBD-2ED2739BD6D4}"/>
                </a:ext>
              </a:extLst>
            </p:cNvPr>
            <p:cNvCxnSpPr/>
            <p:nvPr/>
          </p:nvCxnSpPr>
          <p:spPr>
            <a:xfrm flipH="1">
              <a:off x="6594078" y="6275709"/>
              <a:ext cx="994747" cy="1152"/>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9938F96-8937-49E3-A29D-0C96308E2E8E}"/>
                </a:ext>
              </a:extLst>
            </p:cNvPr>
            <p:cNvCxnSpPr/>
            <p:nvPr/>
          </p:nvCxnSpPr>
          <p:spPr>
            <a:xfrm flipH="1">
              <a:off x="6571032" y="5482724"/>
              <a:ext cx="1077642" cy="1645"/>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DFC78DC-621D-4BBD-BA25-03E1E94CE0D1}"/>
                </a:ext>
              </a:extLst>
            </p:cNvPr>
            <p:cNvSpPr/>
            <p:nvPr/>
          </p:nvSpPr>
          <p:spPr>
            <a:xfrm>
              <a:off x="6427302" y="5641541"/>
              <a:ext cx="1419990" cy="11052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CE496ECA-B8A4-4457-B8E9-9E8AE1C97753}"/>
                </a:ext>
              </a:extLst>
            </p:cNvPr>
            <p:cNvSpPr/>
            <p:nvPr/>
          </p:nvSpPr>
          <p:spPr>
            <a:xfrm>
              <a:off x="6429571" y="5752068"/>
              <a:ext cx="1420919" cy="25588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B026770E-5BE5-4F8C-BB83-58CF57711AD0}"/>
                </a:ext>
              </a:extLst>
            </p:cNvPr>
            <p:cNvCxnSpPr/>
            <p:nvPr/>
          </p:nvCxnSpPr>
          <p:spPr>
            <a:xfrm>
              <a:off x="6594078" y="5880823"/>
              <a:ext cx="1077642" cy="1645"/>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2CA7F69-A24C-4F95-A88C-C53B4D0B86A0}"/>
                </a:ext>
              </a:extLst>
            </p:cNvPr>
            <p:cNvSpPr/>
            <p:nvPr/>
          </p:nvSpPr>
          <p:spPr>
            <a:xfrm>
              <a:off x="6428287" y="5988883"/>
              <a:ext cx="1421902" cy="1657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Insulator</a:t>
              </a:r>
            </a:p>
          </p:txBody>
        </p:sp>
        <p:sp>
          <p:nvSpPr>
            <p:cNvPr id="17" name="Rectangle 16">
              <a:extLst>
                <a:ext uri="{FF2B5EF4-FFF2-40B4-BE49-F238E27FC236}">
                  <a16:creationId xmlns:a16="http://schemas.microsoft.com/office/drawing/2014/main" id="{8BA95FC2-2134-410E-AFCB-8478F1329947}"/>
                </a:ext>
              </a:extLst>
            </p:cNvPr>
            <p:cNvSpPr/>
            <p:nvPr/>
          </p:nvSpPr>
          <p:spPr>
            <a:xfrm>
              <a:off x="7974217" y="6219410"/>
              <a:ext cx="810391" cy="330669"/>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a:ea typeface="+mn-ea"/>
                  <a:cs typeface="+mn-cs"/>
                </a:rPr>
                <a:t>Write</a:t>
              </a:r>
            </a:p>
          </p:txBody>
        </p:sp>
        <p:sp>
          <p:nvSpPr>
            <p:cNvPr id="18" name="Rectangle 17">
              <a:extLst>
                <a:ext uri="{FF2B5EF4-FFF2-40B4-BE49-F238E27FC236}">
                  <a16:creationId xmlns:a16="http://schemas.microsoft.com/office/drawing/2014/main" id="{B7678D2C-7218-4319-9520-999DCC909271}"/>
                </a:ext>
              </a:extLst>
            </p:cNvPr>
            <p:cNvSpPr/>
            <p:nvPr/>
          </p:nvSpPr>
          <p:spPr>
            <a:xfrm rot="16200000">
              <a:off x="7951842" y="5401607"/>
              <a:ext cx="671184" cy="646331"/>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a:ea typeface="+mn-ea"/>
                  <a:cs typeface="+mn-cs"/>
                </a:rPr>
                <a:t>ReadMTJ</a:t>
              </a:r>
              <a:endParaRPr kumimoji="0" lang="en-US" sz="1800" b="1" i="0" u="none" strike="noStrike" kern="1200" cap="none" spc="0" normalizeH="0" baseline="0" noProof="0" dirty="0">
                <a:ln>
                  <a:noFill/>
                </a:ln>
                <a:solidFill>
                  <a:srgbClr val="C00000"/>
                </a:solidFill>
                <a:effectLst/>
                <a:uLnTx/>
                <a:uFillTx/>
                <a:latin typeface="Calibri"/>
                <a:ea typeface="+mn-ea"/>
                <a:cs typeface="+mn-cs"/>
              </a:endParaRPr>
            </a:p>
          </p:txBody>
        </p:sp>
      </p:grpSp>
      <p:grpSp>
        <p:nvGrpSpPr>
          <p:cNvPr id="19" name="Group 18">
            <a:extLst>
              <a:ext uri="{FF2B5EF4-FFF2-40B4-BE49-F238E27FC236}">
                <a16:creationId xmlns:a16="http://schemas.microsoft.com/office/drawing/2014/main" id="{919D2352-6FAF-4EDE-85B4-03F3473B6273}"/>
              </a:ext>
            </a:extLst>
          </p:cNvPr>
          <p:cNvGrpSpPr/>
          <p:nvPr/>
        </p:nvGrpSpPr>
        <p:grpSpPr>
          <a:xfrm>
            <a:off x="181634" y="4901553"/>
            <a:ext cx="3973391" cy="1600812"/>
            <a:chOff x="3270634" y="2459693"/>
            <a:chExt cx="5720966" cy="2329062"/>
          </a:xfrm>
        </p:grpSpPr>
        <p:sp>
          <p:nvSpPr>
            <p:cNvPr id="20" name="Cube 19">
              <a:extLst>
                <a:ext uri="{FF2B5EF4-FFF2-40B4-BE49-F238E27FC236}">
                  <a16:creationId xmlns:a16="http://schemas.microsoft.com/office/drawing/2014/main" id="{8BA2D90D-1CEB-404A-8A11-7D33C5A66CD4}"/>
                </a:ext>
              </a:extLst>
            </p:cNvPr>
            <p:cNvSpPr/>
            <p:nvPr/>
          </p:nvSpPr>
          <p:spPr>
            <a:xfrm>
              <a:off x="4693034" y="2569575"/>
              <a:ext cx="4298566" cy="1975778"/>
            </a:xfrm>
            <a:prstGeom prst="cube">
              <a:avLst>
                <a:gd name="adj" fmla="val 59982"/>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Piezoelectric</a:t>
              </a:r>
            </a:p>
          </p:txBody>
        </p:sp>
        <p:sp>
          <p:nvSpPr>
            <p:cNvPr id="21" name="Can 89">
              <a:extLst>
                <a:ext uri="{FF2B5EF4-FFF2-40B4-BE49-F238E27FC236}">
                  <a16:creationId xmlns:a16="http://schemas.microsoft.com/office/drawing/2014/main" id="{D1F5318A-604D-4164-89C5-DAC1EACEC92D}"/>
                </a:ext>
              </a:extLst>
            </p:cNvPr>
            <p:cNvSpPr/>
            <p:nvPr/>
          </p:nvSpPr>
          <p:spPr>
            <a:xfrm>
              <a:off x="614678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Can 90">
              <a:extLst>
                <a:ext uri="{FF2B5EF4-FFF2-40B4-BE49-F238E27FC236}">
                  <a16:creationId xmlns:a16="http://schemas.microsoft.com/office/drawing/2014/main" id="{3D088A33-D026-43AB-9620-22C5D05C97A6}"/>
                </a:ext>
              </a:extLst>
            </p:cNvPr>
            <p:cNvSpPr/>
            <p:nvPr/>
          </p:nvSpPr>
          <p:spPr>
            <a:xfrm>
              <a:off x="654277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Can 91">
              <a:extLst>
                <a:ext uri="{FF2B5EF4-FFF2-40B4-BE49-F238E27FC236}">
                  <a16:creationId xmlns:a16="http://schemas.microsoft.com/office/drawing/2014/main" id="{E94B36D4-2ACF-4CFE-B7D0-63A94F4217F4}"/>
                </a:ext>
              </a:extLst>
            </p:cNvPr>
            <p:cNvSpPr/>
            <p:nvPr/>
          </p:nvSpPr>
          <p:spPr>
            <a:xfrm>
              <a:off x="698498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Can 92">
              <a:extLst>
                <a:ext uri="{FF2B5EF4-FFF2-40B4-BE49-F238E27FC236}">
                  <a16:creationId xmlns:a16="http://schemas.microsoft.com/office/drawing/2014/main" id="{77E854DF-9479-4256-89B5-3686BB229BE8}"/>
                </a:ext>
              </a:extLst>
            </p:cNvPr>
            <p:cNvSpPr/>
            <p:nvPr/>
          </p:nvSpPr>
          <p:spPr>
            <a:xfrm>
              <a:off x="565504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Can 93">
              <a:extLst>
                <a:ext uri="{FF2B5EF4-FFF2-40B4-BE49-F238E27FC236}">
                  <a16:creationId xmlns:a16="http://schemas.microsoft.com/office/drawing/2014/main" id="{1722C664-4E4F-4169-9B0E-A15C6BF2EE8B}"/>
                </a:ext>
              </a:extLst>
            </p:cNvPr>
            <p:cNvSpPr/>
            <p:nvPr/>
          </p:nvSpPr>
          <p:spPr>
            <a:xfrm>
              <a:off x="619300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Can 94">
              <a:extLst>
                <a:ext uri="{FF2B5EF4-FFF2-40B4-BE49-F238E27FC236}">
                  <a16:creationId xmlns:a16="http://schemas.microsoft.com/office/drawing/2014/main" id="{2CFF2D45-8012-4A87-B3E2-3E3E113D5661}"/>
                </a:ext>
              </a:extLst>
            </p:cNvPr>
            <p:cNvSpPr/>
            <p:nvPr/>
          </p:nvSpPr>
          <p:spPr>
            <a:xfrm>
              <a:off x="672184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Can 95">
              <a:extLst>
                <a:ext uri="{FF2B5EF4-FFF2-40B4-BE49-F238E27FC236}">
                  <a16:creationId xmlns:a16="http://schemas.microsoft.com/office/drawing/2014/main" id="{AD9AD9D7-A1A3-4D67-B1D2-351F254058E5}"/>
                </a:ext>
              </a:extLst>
            </p:cNvPr>
            <p:cNvSpPr/>
            <p:nvPr/>
          </p:nvSpPr>
          <p:spPr>
            <a:xfrm>
              <a:off x="4953000"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Can 96">
              <a:extLst>
                <a:ext uri="{FF2B5EF4-FFF2-40B4-BE49-F238E27FC236}">
                  <a16:creationId xmlns:a16="http://schemas.microsoft.com/office/drawing/2014/main" id="{DB5A5C41-24E4-4AB8-B46A-3FF585DDAD98}"/>
                </a:ext>
              </a:extLst>
            </p:cNvPr>
            <p:cNvSpPr/>
            <p:nvPr/>
          </p:nvSpPr>
          <p:spPr>
            <a:xfrm>
              <a:off x="5702042"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Can 97">
              <a:extLst>
                <a:ext uri="{FF2B5EF4-FFF2-40B4-BE49-F238E27FC236}">
                  <a16:creationId xmlns:a16="http://schemas.microsoft.com/office/drawing/2014/main" id="{CB13521F-F90B-4ADA-ABB8-900C3DDBFF20}"/>
                </a:ext>
              </a:extLst>
            </p:cNvPr>
            <p:cNvSpPr/>
            <p:nvPr/>
          </p:nvSpPr>
          <p:spPr>
            <a:xfrm>
              <a:off x="6525064"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Can 98">
              <a:extLst>
                <a:ext uri="{FF2B5EF4-FFF2-40B4-BE49-F238E27FC236}">
                  <a16:creationId xmlns:a16="http://schemas.microsoft.com/office/drawing/2014/main" id="{9A29586F-1A8B-4B7D-B3FB-5A96769379D1}"/>
                </a:ext>
              </a:extLst>
            </p:cNvPr>
            <p:cNvSpPr/>
            <p:nvPr/>
          </p:nvSpPr>
          <p:spPr>
            <a:xfrm>
              <a:off x="7304770"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Can 99">
              <a:extLst>
                <a:ext uri="{FF2B5EF4-FFF2-40B4-BE49-F238E27FC236}">
                  <a16:creationId xmlns:a16="http://schemas.microsoft.com/office/drawing/2014/main" id="{EA8EAF7C-362C-4F37-B112-67031F4A2045}"/>
                </a:ext>
              </a:extLst>
            </p:cNvPr>
            <p:cNvSpPr/>
            <p:nvPr/>
          </p:nvSpPr>
          <p:spPr>
            <a:xfrm>
              <a:off x="7285220" y="2840693"/>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Can 100">
              <a:extLst>
                <a:ext uri="{FF2B5EF4-FFF2-40B4-BE49-F238E27FC236}">
                  <a16:creationId xmlns:a16="http://schemas.microsoft.com/office/drawing/2014/main" id="{B0DCD1B4-95B6-4728-9624-F1CB93C2E465}"/>
                </a:ext>
              </a:extLst>
            </p:cNvPr>
            <p:cNvSpPr/>
            <p:nvPr/>
          </p:nvSpPr>
          <p:spPr>
            <a:xfrm>
              <a:off x="7823180" y="2840693"/>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Can 101">
              <a:extLst>
                <a:ext uri="{FF2B5EF4-FFF2-40B4-BE49-F238E27FC236}">
                  <a16:creationId xmlns:a16="http://schemas.microsoft.com/office/drawing/2014/main" id="{FAE9EBDE-6166-47A6-9814-8593BB6BB829}"/>
                </a:ext>
              </a:extLst>
            </p:cNvPr>
            <p:cNvSpPr/>
            <p:nvPr/>
          </p:nvSpPr>
          <p:spPr>
            <a:xfrm>
              <a:off x="739596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Can 102">
              <a:extLst>
                <a:ext uri="{FF2B5EF4-FFF2-40B4-BE49-F238E27FC236}">
                  <a16:creationId xmlns:a16="http://schemas.microsoft.com/office/drawing/2014/main" id="{7D9AD14F-314C-4AC4-9D2D-E5B5AF978568}"/>
                </a:ext>
              </a:extLst>
            </p:cNvPr>
            <p:cNvSpPr/>
            <p:nvPr/>
          </p:nvSpPr>
          <p:spPr>
            <a:xfrm>
              <a:off x="779195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Can 103">
              <a:extLst>
                <a:ext uri="{FF2B5EF4-FFF2-40B4-BE49-F238E27FC236}">
                  <a16:creationId xmlns:a16="http://schemas.microsoft.com/office/drawing/2014/main" id="{7994FB0B-3EEB-4343-AE5E-DE9F1BCE4DCE}"/>
                </a:ext>
              </a:extLst>
            </p:cNvPr>
            <p:cNvSpPr/>
            <p:nvPr/>
          </p:nvSpPr>
          <p:spPr>
            <a:xfrm>
              <a:off x="823416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90A614F6-2CF4-4B6C-ADE4-3518AB663DB0}"/>
                </a:ext>
              </a:extLst>
            </p:cNvPr>
            <p:cNvCxnSpPr/>
            <p:nvPr/>
          </p:nvCxnSpPr>
          <p:spPr>
            <a:xfrm>
              <a:off x="3871777" y="3886200"/>
              <a:ext cx="82125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7051E64-9EC4-4C4A-8EC8-09ADE91438AE}"/>
                </a:ext>
              </a:extLst>
            </p:cNvPr>
            <p:cNvCxnSpPr/>
            <p:nvPr/>
          </p:nvCxnSpPr>
          <p:spPr>
            <a:xfrm>
              <a:off x="3886199" y="4094928"/>
              <a:ext cx="82125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67F49EE-6FF4-4FE8-A2AA-3AB5DBEA6258}"/>
                </a:ext>
              </a:extLst>
            </p:cNvPr>
            <p:cNvCxnSpPr/>
            <p:nvPr/>
          </p:nvCxnSpPr>
          <p:spPr>
            <a:xfrm>
              <a:off x="3886200" y="4419600"/>
              <a:ext cx="82125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DF40205-5E10-49A4-9396-A1B453665F7E}"/>
                </a:ext>
              </a:extLst>
            </p:cNvPr>
            <p:cNvSpPr txBox="1"/>
            <p:nvPr/>
          </p:nvSpPr>
          <p:spPr>
            <a:xfrm>
              <a:off x="4032680" y="4016408"/>
              <a:ext cx="437302" cy="4047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Calibri"/>
                  <a:ea typeface="+mn-ea"/>
                  <a:cs typeface="+mn-cs"/>
                </a:rPr>
                <a:t>.</a:t>
              </a:r>
            </a:p>
          </p:txBody>
        </p:sp>
        <p:sp>
          <p:nvSpPr>
            <p:cNvPr id="40" name="TextBox 39">
              <a:extLst>
                <a:ext uri="{FF2B5EF4-FFF2-40B4-BE49-F238E27FC236}">
                  <a16:creationId xmlns:a16="http://schemas.microsoft.com/office/drawing/2014/main" id="{DF484816-772F-4892-A354-0983714C65ED}"/>
                </a:ext>
              </a:extLst>
            </p:cNvPr>
            <p:cNvSpPr txBox="1"/>
            <p:nvPr/>
          </p:nvSpPr>
          <p:spPr>
            <a:xfrm>
              <a:off x="3270634" y="3402476"/>
              <a:ext cx="1002133" cy="6939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41" name="TextBox 40">
              <a:extLst>
                <a:ext uri="{FF2B5EF4-FFF2-40B4-BE49-F238E27FC236}">
                  <a16:creationId xmlns:a16="http://schemas.microsoft.com/office/drawing/2014/main" id="{890422C4-C1CB-49A7-8F29-0E7015A0DFD2}"/>
                </a:ext>
              </a:extLst>
            </p:cNvPr>
            <p:cNvSpPr txBox="1"/>
            <p:nvPr/>
          </p:nvSpPr>
          <p:spPr>
            <a:xfrm>
              <a:off x="3286783" y="3779542"/>
              <a:ext cx="745898" cy="6939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42" name="TextBox 41">
              <a:extLst>
                <a:ext uri="{FF2B5EF4-FFF2-40B4-BE49-F238E27FC236}">
                  <a16:creationId xmlns:a16="http://schemas.microsoft.com/office/drawing/2014/main" id="{16CF1C0B-8BE5-49DE-B026-0A01157E1BD2}"/>
                </a:ext>
              </a:extLst>
            </p:cNvPr>
            <p:cNvSpPr txBox="1"/>
            <p:nvPr/>
          </p:nvSpPr>
          <p:spPr>
            <a:xfrm>
              <a:off x="3271466" y="4094843"/>
              <a:ext cx="923540" cy="6939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43" name="Group 42">
            <a:extLst>
              <a:ext uri="{FF2B5EF4-FFF2-40B4-BE49-F238E27FC236}">
                <a16:creationId xmlns:a16="http://schemas.microsoft.com/office/drawing/2014/main" id="{D3756181-B309-46EF-8F78-E0FCBE752360}"/>
              </a:ext>
            </a:extLst>
          </p:cNvPr>
          <p:cNvGrpSpPr/>
          <p:nvPr/>
        </p:nvGrpSpPr>
        <p:grpSpPr>
          <a:xfrm>
            <a:off x="4280965" y="4335121"/>
            <a:ext cx="4729783" cy="2092556"/>
            <a:chOff x="501893" y="1676400"/>
            <a:chExt cx="3599389" cy="1592446"/>
          </a:xfrm>
        </p:grpSpPr>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1AB372CC-EF93-46F7-AC8A-5772D6E18CEB}"/>
                    </a:ext>
                  </a:extLst>
                </p:cNvPr>
                <p:cNvSpPr/>
                <p:nvPr/>
              </p:nvSpPr>
              <p:spPr>
                <a:xfrm>
                  <a:off x="1538798" y="2140605"/>
                  <a:ext cx="609944" cy="609944"/>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Mathematica1"/>
                          </a:rPr>
                          <m:t> </m:t>
                        </m:r>
                        <m:r>
                          <m:rPr>
                            <m:sty m:val="p"/>
                          </m:rPr>
                          <a:rPr kumimoji="0" lang="en-US" sz="40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Mathematica1"/>
                          </a:rPr>
                          <m:t>Σ</m:t>
                        </m:r>
                      </m:oMath>
                    </m:oMathPara>
                  </a14:m>
                  <a:endParaRPr kumimoji="0" lang="en-US" sz="4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8" name="Oval 117"/>
                <p:cNvSpPr>
                  <a:spLocks noRot="1" noChangeAspect="1" noMove="1" noResize="1" noEditPoints="1" noAdjustHandles="1" noChangeArrowheads="1" noChangeShapeType="1" noTextEdit="1"/>
                </p:cNvSpPr>
                <p:nvPr/>
              </p:nvSpPr>
              <p:spPr>
                <a:xfrm>
                  <a:off x="1538798" y="2140605"/>
                  <a:ext cx="609944" cy="609944"/>
                </a:xfrm>
                <a:prstGeom prst="ellipse">
                  <a:avLst/>
                </a:prstGeom>
                <a:blipFill>
                  <a:blip r:embed="rId2"/>
                  <a:stretch>
                    <a:fillRect/>
                  </a:stretch>
                </a:blipFill>
                <a:ln w="47625">
                  <a:solidFill>
                    <a:srgbClr val="FF0000"/>
                  </a:solidFill>
                </a:ln>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CDB94150-835B-477A-AB04-47AA4E17B245}"/>
                </a:ext>
              </a:extLst>
            </p:cNvPr>
            <p:cNvCxnSpPr>
              <a:endCxn id="44" idx="1"/>
            </p:cNvCxnSpPr>
            <p:nvPr/>
          </p:nvCxnSpPr>
          <p:spPr>
            <a:xfrm>
              <a:off x="806865" y="1896627"/>
              <a:ext cx="821257" cy="33330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E2DBD71-6EBF-4755-AF69-185A1E865258}"/>
                </a:ext>
              </a:extLst>
            </p:cNvPr>
            <p:cNvCxnSpPr>
              <a:endCxn id="44" idx="2"/>
            </p:cNvCxnSpPr>
            <p:nvPr/>
          </p:nvCxnSpPr>
          <p:spPr>
            <a:xfrm>
              <a:off x="806865" y="2278926"/>
              <a:ext cx="731933" cy="16665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4D207BE-6D0C-4F55-B964-F67B2799DE68}"/>
                </a:ext>
              </a:extLst>
            </p:cNvPr>
            <p:cNvCxnSpPr>
              <a:endCxn id="44" idx="3"/>
            </p:cNvCxnSpPr>
            <p:nvPr/>
          </p:nvCxnSpPr>
          <p:spPr>
            <a:xfrm flipV="1">
              <a:off x="851527" y="2661224"/>
              <a:ext cx="776595" cy="33330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3D2C5D4-8C93-43FE-BE11-ACB7D645E40B}"/>
                </a:ext>
              </a:extLst>
            </p:cNvPr>
            <p:cNvCxnSpPr/>
            <p:nvPr/>
          </p:nvCxnSpPr>
          <p:spPr>
            <a:xfrm>
              <a:off x="2148741" y="2445577"/>
              <a:ext cx="3049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7E0A85C-9667-428C-A070-779043E98478}"/>
                </a:ext>
              </a:extLst>
            </p:cNvPr>
            <p:cNvSpPr/>
            <p:nvPr/>
          </p:nvSpPr>
          <p:spPr>
            <a:xfrm>
              <a:off x="2450774" y="2214901"/>
              <a:ext cx="487955" cy="431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0" name="Straight Arrow Connector 49">
              <a:extLst>
                <a:ext uri="{FF2B5EF4-FFF2-40B4-BE49-F238E27FC236}">
                  <a16:creationId xmlns:a16="http://schemas.microsoft.com/office/drawing/2014/main" id="{CB2539EF-834B-4405-AF98-3467F315A7C7}"/>
                </a:ext>
              </a:extLst>
            </p:cNvPr>
            <p:cNvCxnSpPr/>
            <p:nvPr/>
          </p:nvCxnSpPr>
          <p:spPr>
            <a:xfrm>
              <a:off x="2938729" y="2445577"/>
              <a:ext cx="30791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1" name="Freeform 124">
              <a:extLst>
                <a:ext uri="{FF2B5EF4-FFF2-40B4-BE49-F238E27FC236}">
                  <a16:creationId xmlns:a16="http://schemas.microsoft.com/office/drawing/2014/main" id="{D284DDF9-73B0-44EA-8AE9-825818E71E44}"/>
                </a:ext>
              </a:extLst>
            </p:cNvPr>
            <p:cNvSpPr/>
            <p:nvPr/>
          </p:nvSpPr>
          <p:spPr>
            <a:xfrm>
              <a:off x="2483476" y="2311030"/>
              <a:ext cx="422552" cy="239037"/>
            </a:xfrm>
            <a:custGeom>
              <a:avLst/>
              <a:gdLst>
                <a:gd name="connsiteX0" fmla="*/ 0 w 826265"/>
                <a:gd name="connsiteY0" fmla="*/ 451517 h 467418"/>
                <a:gd name="connsiteX1" fmla="*/ 308473 w 826265"/>
                <a:gd name="connsiteY1" fmla="*/ 451517 h 467418"/>
                <a:gd name="connsiteX2" fmla="*/ 418641 w 826265"/>
                <a:gd name="connsiteY2" fmla="*/ 286264 h 467418"/>
                <a:gd name="connsiteX3" fmla="*/ 528810 w 826265"/>
                <a:gd name="connsiteY3" fmla="*/ 32876 h 467418"/>
                <a:gd name="connsiteX4" fmla="*/ 826265 w 826265"/>
                <a:gd name="connsiteY4" fmla="*/ 10843 h 46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65" h="467418">
                  <a:moveTo>
                    <a:pt x="0" y="451517"/>
                  </a:moveTo>
                  <a:cubicBezTo>
                    <a:pt x="119350" y="465288"/>
                    <a:pt x="238700" y="479059"/>
                    <a:pt x="308473" y="451517"/>
                  </a:cubicBezTo>
                  <a:cubicBezTo>
                    <a:pt x="378246" y="423975"/>
                    <a:pt x="381918" y="356037"/>
                    <a:pt x="418641" y="286264"/>
                  </a:cubicBezTo>
                  <a:cubicBezTo>
                    <a:pt x="455364" y="216491"/>
                    <a:pt x="460873" y="78779"/>
                    <a:pt x="528810" y="32876"/>
                  </a:cubicBezTo>
                  <a:cubicBezTo>
                    <a:pt x="596747" y="-13027"/>
                    <a:pt x="711506" y="-1092"/>
                    <a:pt x="826265" y="10843"/>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36989A16-CA5B-4370-B307-B1F323512FD0}"/>
                </a:ext>
              </a:extLst>
            </p:cNvPr>
            <p:cNvSpPr txBox="1"/>
            <p:nvPr/>
          </p:nvSpPr>
          <p:spPr>
            <a:xfrm>
              <a:off x="501893" y="1713644"/>
              <a:ext cx="5652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3" name="TextBox 52">
              <a:extLst>
                <a:ext uri="{FF2B5EF4-FFF2-40B4-BE49-F238E27FC236}">
                  <a16:creationId xmlns:a16="http://schemas.microsoft.com/office/drawing/2014/main" id="{22FCA3B5-EC7B-45C9-8BFF-9728F8256213}"/>
                </a:ext>
              </a:extLst>
            </p:cNvPr>
            <p:cNvSpPr txBox="1"/>
            <p:nvPr/>
          </p:nvSpPr>
          <p:spPr>
            <a:xfrm>
              <a:off x="501893" y="2088949"/>
              <a:ext cx="5652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4" name="TextBox 53">
              <a:extLst>
                <a:ext uri="{FF2B5EF4-FFF2-40B4-BE49-F238E27FC236}">
                  <a16:creationId xmlns:a16="http://schemas.microsoft.com/office/drawing/2014/main" id="{EDFC2E98-8F79-432F-AF3E-AF95921390D2}"/>
                </a:ext>
              </a:extLst>
            </p:cNvPr>
            <p:cNvSpPr txBox="1"/>
            <p:nvPr/>
          </p:nvSpPr>
          <p:spPr>
            <a:xfrm>
              <a:off x="554803" y="2899514"/>
              <a:ext cx="5123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55" name="TextBox 54">
              <a:extLst>
                <a:ext uri="{FF2B5EF4-FFF2-40B4-BE49-F238E27FC236}">
                  <a16:creationId xmlns:a16="http://schemas.microsoft.com/office/drawing/2014/main" id="{A9B2A611-7818-4467-AEC5-948F901984D0}"/>
                </a:ext>
              </a:extLst>
            </p:cNvPr>
            <p:cNvSpPr txBox="1"/>
            <p:nvPr/>
          </p:nvSpPr>
          <p:spPr>
            <a:xfrm>
              <a:off x="562887" y="2442003"/>
              <a:ext cx="243978" cy="443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a:t>
              </a:r>
            </a:p>
          </p:txBody>
        </p:sp>
        <p:sp>
          <p:nvSpPr>
            <p:cNvPr id="56" name="TextBox 55">
              <a:extLst>
                <a:ext uri="{FF2B5EF4-FFF2-40B4-BE49-F238E27FC236}">
                  <a16:creationId xmlns:a16="http://schemas.microsoft.com/office/drawing/2014/main" id="{180695AF-3902-41A0-9213-CB1E53B8E1DF}"/>
                </a:ext>
              </a:extLst>
            </p:cNvPr>
            <p:cNvSpPr txBox="1"/>
            <p:nvPr/>
          </p:nvSpPr>
          <p:spPr>
            <a:xfrm>
              <a:off x="947254" y="1676400"/>
              <a:ext cx="480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7" name="TextBox 56">
              <a:extLst>
                <a:ext uri="{FF2B5EF4-FFF2-40B4-BE49-F238E27FC236}">
                  <a16:creationId xmlns:a16="http://schemas.microsoft.com/office/drawing/2014/main" id="{B2128433-AF58-4411-BF48-701561436E7F}"/>
                </a:ext>
              </a:extLst>
            </p:cNvPr>
            <p:cNvSpPr txBox="1"/>
            <p:nvPr/>
          </p:nvSpPr>
          <p:spPr>
            <a:xfrm>
              <a:off x="948559" y="2024729"/>
              <a:ext cx="479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a:t>
              </a:r>
              <a:r>
                <a:rPr kumimoji="0" lang="en-US" sz="18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8" name="TextBox 57">
              <a:extLst>
                <a:ext uri="{FF2B5EF4-FFF2-40B4-BE49-F238E27FC236}">
                  <a16:creationId xmlns:a16="http://schemas.microsoft.com/office/drawing/2014/main" id="{035D84CB-77CF-4D98-8D29-46749EEAA1DC}"/>
                </a:ext>
              </a:extLst>
            </p:cNvPr>
            <p:cNvSpPr txBox="1"/>
            <p:nvPr/>
          </p:nvSpPr>
          <p:spPr>
            <a:xfrm>
              <a:off x="966196" y="2416630"/>
              <a:ext cx="480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w</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59" name="TextBox 58">
              <a:extLst>
                <a:ext uri="{FF2B5EF4-FFF2-40B4-BE49-F238E27FC236}">
                  <a16:creationId xmlns:a16="http://schemas.microsoft.com/office/drawing/2014/main" id="{68103719-9B12-47A9-BD9A-73FFD915AB43}"/>
                </a:ext>
              </a:extLst>
            </p:cNvPr>
            <p:cNvSpPr txBox="1"/>
            <p:nvPr/>
          </p:nvSpPr>
          <p:spPr>
            <a:xfrm>
              <a:off x="3043117" y="1941100"/>
              <a:ext cx="1058165" cy="445015"/>
            </a:xfrm>
            <a:prstGeom prst="rect">
              <a:avLst/>
            </a:prstGeom>
            <a:solidFill>
              <a:schemeClr val="accent3">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y = f(u)</a:t>
              </a:r>
              <a:endParaRPr kumimoji="0" lang="en-US" sz="3200" b="0" i="0" u="none" strike="noStrike" kern="1200" cap="none" spc="0" normalizeH="0" baseline="-2500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graphicFrame>
              <p:nvGraphicFramePr>
                <p:cNvPr id="60" name="Object 59">
                  <a:extLst>
                    <a:ext uri="{FF2B5EF4-FFF2-40B4-BE49-F238E27FC236}">
                      <a16:creationId xmlns:a16="http://schemas.microsoft.com/office/drawing/2014/main" id="{9E2A7D1C-63EC-48C5-9B8D-5F43BE558DD6}"/>
                    </a:ext>
                  </a:extLst>
                </p:cNvPr>
                <p:cNvGraphicFramePr>
                  <a:graphicFrameLocks noChangeAspect="1"/>
                </p:cNvGraphicFramePr>
                <p:nvPr/>
              </p:nvGraphicFramePr>
              <p:xfrm>
                <a:off x="1797294" y="1713644"/>
                <a:ext cx="1115348" cy="528323"/>
              </p:xfrm>
              <a:graphic>
                <a:graphicData uri="http://schemas.openxmlformats.org/presentationml/2006/ole">
                  <mc:AlternateContent>
                    <mc:Choice xmlns:v="urn:schemas-microsoft-com:vml" Requires="v">
                      <p:oleObj name="Equation" r:id="rId3" imgW="723600" imgH="342720" progId="Equation.DSMT4">
                        <p:embed/>
                      </p:oleObj>
                    </mc:Choice>
                    <mc:Fallback>
                      <p:oleObj name="Equation" r:id="rId3" imgW="723600" imgH="342720" progId="Equation.DSMT4">
                        <p:embed/>
                        <p:pic>
                          <p:nvPicPr>
                            <p:cNvPr id="134" name="Object 133"/>
                            <p:cNvPicPr/>
                            <p:nvPr/>
                          </p:nvPicPr>
                          <p:blipFill>
                            <a:blip r:embed="rId4"/>
                            <a:stretch>
                              <a:fillRect/>
                            </a:stretch>
                          </p:blipFill>
                          <p:spPr>
                            <a:xfrm>
                              <a:off x="1797294" y="1713644"/>
                              <a:ext cx="1115348" cy="528323"/>
                            </a:xfrm>
                            <a:prstGeom prst="rect">
                              <a:avLst/>
                            </a:prstGeom>
                          </p:spPr>
                        </p:pic>
                      </p:oleObj>
                    </mc:Fallback>
                  </mc:AlternateContent>
                </a:graphicData>
              </a:graphic>
            </p:graphicFrame>
          </mc:Choice>
          <mc:Fallback xmlns="">
            <p:graphicFrame>
              <p:nvGraphicFramePr>
                <p:cNvPr id="134" name="Object 133"/>
                <p:cNvGraphicFramePr>
                  <a:graphicFrameLocks noChangeAspect="1"/>
                </p:cNvGraphicFramePr>
                <p:nvPr/>
              </p:nvGraphicFramePr>
              <p:xfrm>
                <a:off x="1797294" y="1713644"/>
                <a:ext cx="1115348" cy="528323"/>
              </p:xfrm>
              <a:graphic>
                <a:graphicData uri="http://schemas.openxmlformats.org/presentationml/2006/ole">
                  <mc:AlternateContent>
                    <mc:Choice xmlns:v="urn:schemas-microsoft-com:vml" Requires="v">
                      <p:oleObj name="Equation" r:id="rId5" imgW="723600" imgH="342720" progId="Equation.DSMT4">
                        <p:embed/>
                      </p:oleObj>
                    </mc:Choice>
                    <mc:Fallback>
                      <p:oleObj name="Equation" r:id="rId5" imgW="723600" imgH="342720" progId="Equation.DSMT4">
                        <p:embed/>
                        <p:pic>
                          <p:nvPicPr>
                            <p:cNvPr id="134" name="Object 133"/>
                            <p:cNvPicPr/>
                            <p:nvPr/>
                          </p:nvPicPr>
                          <p:blipFill>
                            <a:blip r:embed="rId6"/>
                            <a:stretch>
                              <a:fillRect/>
                            </a:stretch>
                          </p:blipFill>
                          <p:spPr>
                            <a:xfrm>
                              <a:off x="1797294" y="1713644"/>
                              <a:ext cx="1115348" cy="528323"/>
                            </a:xfrm>
                            <a:prstGeom prst="rect">
                              <a:avLst/>
                            </a:prstGeom>
                          </p:spPr>
                        </p:pic>
                      </p:oleObj>
                    </mc:Fallback>
                  </mc:AlternateContent>
                </a:graphicData>
              </a:graphic>
            </p:graphicFrame>
          </mc:Fallback>
        </mc:AlternateContent>
        <p:sp>
          <p:nvSpPr>
            <p:cNvPr id="61" name="TextBox 60">
              <a:extLst>
                <a:ext uri="{FF2B5EF4-FFF2-40B4-BE49-F238E27FC236}">
                  <a16:creationId xmlns:a16="http://schemas.microsoft.com/office/drawing/2014/main" id="{3543D0E3-89BA-4375-AA54-EB27E65BFB06}"/>
                </a:ext>
              </a:extLst>
            </p:cNvPr>
            <p:cNvSpPr txBox="1"/>
            <p:nvPr/>
          </p:nvSpPr>
          <p:spPr>
            <a:xfrm>
              <a:off x="2521775" y="2620780"/>
              <a:ext cx="342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t>
              </a:r>
            </a:p>
          </p:txBody>
        </p:sp>
      </p:grpSp>
      <p:sp>
        <p:nvSpPr>
          <p:cNvPr id="62" name="Rectangle 61">
            <a:extLst>
              <a:ext uri="{FF2B5EF4-FFF2-40B4-BE49-F238E27FC236}">
                <a16:creationId xmlns:a16="http://schemas.microsoft.com/office/drawing/2014/main" id="{46838FEE-E116-410E-9FCA-36F61D7B0E4C}"/>
              </a:ext>
            </a:extLst>
          </p:cNvPr>
          <p:cNvSpPr/>
          <p:nvPr/>
        </p:nvSpPr>
        <p:spPr>
          <a:xfrm>
            <a:off x="5542603" y="5839748"/>
            <a:ext cx="1155650" cy="461665"/>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Neuron</a:t>
            </a:r>
          </a:p>
        </p:txBody>
      </p:sp>
      <p:sp>
        <p:nvSpPr>
          <p:cNvPr id="102" name="TextBox 101">
            <a:extLst>
              <a:ext uri="{FF2B5EF4-FFF2-40B4-BE49-F238E27FC236}">
                <a16:creationId xmlns:a16="http://schemas.microsoft.com/office/drawing/2014/main" id="{30EA0FA0-BF57-473B-9BC0-A89C9C859913}"/>
              </a:ext>
            </a:extLst>
          </p:cNvPr>
          <p:cNvSpPr txBox="1"/>
          <p:nvPr/>
        </p:nvSpPr>
        <p:spPr>
          <a:xfrm>
            <a:off x="164229" y="1063869"/>
            <a:ext cx="1040665" cy="646331"/>
          </a:xfrm>
          <a:prstGeom prst="rect">
            <a:avLst/>
          </a:prstGeom>
          <a:solidFill>
            <a:schemeClr val="accent4">
              <a:lumMod val="60000"/>
              <a:lumOff val="40000"/>
            </a:schemeClr>
          </a:solidFill>
        </p:spPr>
        <p:txBody>
          <a:bodyPr wrap="square" rtlCol="0">
            <a:spAutoFit/>
          </a:bodyPr>
          <a:lstStyle/>
          <a:p>
            <a:r>
              <a:rPr lang="en-US" dirty="0"/>
              <a:t>Electric Potential</a:t>
            </a:r>
            <a:endParaRPr lang="en-IN" dirty="0"/>
          </a:p>
        </p:txBody>
      </p:sp>
      <p:sp>
        <p:nvSpPr>
          <p:cNvPr id="103" name="TextBox 102">
            <a:extLst>
              <a:ext uri="{FF2B5EF4-FFF2-40B4-BE49-F238E27FC236}">
                <a16:creationId xmlns:a16="http://schemas.microsoft.com/office/drawing/2014/main" id="{642517C2-09DD-4837-A938-8C5EB76E97D0}"/>
              </a:ext>
            </a:extLst>
          </p:cNvPr>
          <p:cNvSpPr txBox="1"/>
          <p:nvPr/>
        </p:nvSpPr>
        <p:spPr>
          <a:xfrm>
            <a:off x="2148305" y="1063868"/>
            <a:ext cx="1441483" cy="646331"/>
          </a:xfrm>
          <a:prstGeom prst="rect">
            <a:avLst/>
          </a:prstGeom>
          <a:solidFill>
            <a:schemeClr val="accent2">
              <a:lumMod val="60000"/>
              <a:lumOff val="40000"/>
            </a:schemeClr>
          </a:solidFill>
        </p:spPr>
        <p:txBody>
          <a:bodyPr wrap="square" rtlCol="0">
            <a:spAutoFit/>
          </a:bodyPr>
          <a:lstStyle/>
          <a:p>
            <a:r>
              <a:rPr lang="en-US" dirty="0"/>
              <a:t>Stress in Piezoelectric </a:t>
            </a:r>
            <a:endParaRPr lang="en-IN" dirty="0"/>
          </a:p>
        </p:txBody>
      </p:sp>
      <p:sp>
        <p:nvSpPr>
          <p:cNvPr id="104" name="TextBox 103">
            <a:extLst>
              <a:ext uri="{FF2B5EF4-FFF2-40B4-BE49-F238E27FC236}">
                <a16:creationId xmlns:a16="http://schemas.microsoft.com/office/drawing/2014/main" id="{0E5CF143-D2DF-441F-A515-3A6286DACDB1}"/>
              </a:ext>
            </a:extLst>
          </p:cNvPr>
          <p:cNvSpPr txBox="1"/>
          <p:nvPr/>
        </p:nvSpPr>
        <p:spPr>
          <a:xfrm>
            <a:off x="4589979" y="1060031"/>
            <a:ext cx="1802501" cy="646331"/>
          </a:xfrm>
          <a:prstGeom prst="rect">
            <a:avLst/>
          </a:prstGeom>
          <a:solidFill>
            <a:schemeClr val="accent6">
              <a:lumMod val="60000"/>
              <a:lumOff val="40000"/>
            </a:schemeClr>
          </a:solidFill>
        </p:spPr>
        <p:txBody>
          <a:bodyPr wrap="square" rtlCol="0">
            <a:spAutoFit/>
          </a:bodyPr>
          <a:lstStyle/>
          <a:p>
            <a:r>
              <a:rPr lang="en-US" dirty="0"/>
              <a:t>Stress in Magnetostrictive  </a:t>
            </a:r>
            <a:endParaRPr lang="en-IN" dirty="0"/>
          </a:p>
        </p:txBody>
      </p:sp>
      <p:sp>
        <p:nvSpPr>
          <p:cNvPr id="105" name="TextBox 104">
            <a:extLst>
              <a:ext uri="{FF2B5EF4-FFF2-40B4-BE49-F238E27FC236}">
                <a16:creationId xmlns:a16="http://schemas.microsoft.com/office/drawing/2014/main" id="{CA668C26-CFEA-4F51-80AA-686177C438F3}"/>
              </a:ext>
            </a:extLst>
          </p:cNvPr>
          <p:cNvSpPr txBox="1"/>
          <p:nvPr/>
        </p:nvSpPr>
        <p:spPr>
          <a:xfrm>
            <a:off x="7292061" y="1008396"/>
            <a:ext cx="1802501" cy="923330"/>
          </a:xfrm>
          <a:prstGeom prst="rect">
            <a:avLst/>
          </a:prstGeom>
          <a:solidFill>
            <a:schemeClr val="accent1">
              <a:lumMod val="60000"/>
              <a:lumOff val="40000"/>
            </a:schemeClr>
          </a:solidFill>
        </p:spPr>
        <p:txBody>
          <a:bodyPr wrap="square" rtlCol="0">
            <a:spAutoFit/>
          </a:bodyPr>
          <a:lstStyle/>
          <a:p>
            <a:r>
              <a:rPr lang="en-US" dirty="0"/>
              <a:t>Changes magnetization of Magnetostrictive </a:t>
            </a:r>
            <a:endParaRPr lang="en-IN" dirty="0"/>
          </a:p>
        </p:txBody>
      </p:sp>
      <p:sp>
        <p:nvSpPr>
          <p:cNvPr id="106" name="TextBox 105">
            <a:extLst>
              <a:ext uri="{FF2B5EF4-FFF2-40B4-BE49-F238E27FC236}">
                <a16:creationId xmlns:a16="http://schemas.microsoft.com/office/drawing/2014/main" id="{46096C9F-D800-4AE0-8EA4-ADC003086619}"/>
              </a:ext>
            </a:extLst>
          </p:cNvPr>
          <p:cNvSpPr txBox="1"/>
          <p:nvPr/>
        </p:nvSpPr>
        <p:spPr>
          <a:xfrm>
            <a:off x="5526699" y="2086600"/>
            <a:ext cx="2116095" cy="1200329"/>
          </a:xfrm>
          <a:prstGeom prst="rect">
            <a:avLst/>
          </a:prstGeom>
          <a:solidFill>
            <a:schemeClr val="accent3">
              <a:lumMod val="60000"/>
              <a:lumOff val="40000"/>
            </a:schemeClr>
          </a:solidFill>
        </p:spPr>
        <p:txBody>
          <a:bodyPr wrap="square" rtlCol="0">
            <a:spAutoFit/>
          </a:bodyPr>
          <a:lstStyle/>
          <a:p>
            <a:r>
              <a:rPr lang="en-US" dirty="0"/>
              <a:t>Changes the magnetization direction in the lower plate of TMR</a:t>
            </a:r>
            <a:endParaRPr lang="en-IN" dirty="0"/>
          </a:p>
        </p:txBody>
      </p:sp>
      <p:sp>
        <p:nvSpPr>
          <p:cNvPr id="107" name="TextBox 106">
            <a:extLst>
              <a:ext uri="{FF2B5EF4-FFF2-40B4-BE49-F238E27FC236}">
                <a16:creationId xmlns:a16="http://schemas.microsoft.com/office/drawing/2014/main" id="{77B7F6D6-F3FC-4A5E-9BDB-477DABB40DAA}"/>
              </a:ext>
            </a:extLst>
          </p:cNvPr>
          <p:cNvSpPr txBox="1"/>
          <p:nvPr/>
        </p:nvSpPr>
        <p:spPr>
          <a:xfrm>
            <a:off x="2804683" y="2366963"/>
            <a:ext cx="1834099" cy="646331"/>
          </a:xfrm>
          <a:prstGeom prst="rect">
            <a:avLst/>
          </a:prstGeom>
          <a:solidFill>
            <a:schemeClr val="accent6">
              <a:lumMod val="60000"/>
              <a:lumOff val="40000"/>
            </a:schemeClr>
          </a:solidFill>
        </p:spPr>
        <p:txBody>
          <a:bodyPr wrap="square" rtlCol="0">
            <a:spAutoFit/>
          </a:bodyPr>
          <a:lstStyle/>
          <a:p>
            <a:r>
              <a:rPr lang="en-US" dirty="0"/>
              <a:t>Creates different resistance </a:t>
            </a:r>
            <a:endParaRPr lang="en-IN" dirty="0"/>
          </a:p>
        </p:txBody>
      </p:sp>
      <p:sp>
        <p:nvSpPr>
          <p:cNvPr id="108" name="Arrow: Right 107">
            <a:extLst>
              <a:ext uri="{FF2B5EF4-FFF2-40B4-BE49-F238E27FC236}">
                <a16:creationId xmlns:a16="http://schemas.microsoft.com/office/drawing/2014/main" id="{E2DEFD7D-EC3A-4988-8787-2BF7A5EA9775}"/>
              </a:ext>
            </a:extLst>
          </p:cNvPr>
          <p:cNvSpPr/>
          <p:nvPr/>
        </p:nvSpPr>
        <p:spPr>
          <a:xfrm>
            <a:off x="1408477" y="1238106"/>
            <a:ext cx="549791" cy="3116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9" name="Arrow: Right 108">
            <a:extLst>
              <a:ext uri="{FF2B5EF4-FFF2-40B4-BE49-F238E27FC236}">
                <a16:creationId xmlns:a16="http://schemas.microsoft.com/office/drawing/2014/main" id="{521D1C57-A15B-4796-8101-879ABE3AD7A4}"/>
              </a:ext>
            </a:extLst>
          </p:cNvPr>
          <p:cNvSpPr/>
          <p:nvPr/>
        </p:nvSpPr>
        <p:spPr>
          <a:xfrm>
            <a:off x="3814988" y="1238106"/>
            <a:ext cx="549791" cy="3116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0" name="Arrow: Right 109">
            <a:extLst>
              <a:ext uri="{FF2B5EF4-FFF2-40B4-BE49-F238E27FC236}">
                <a16:creationId xmlns:a16="http://schemas.microsoft.com/office/drawing/2014/main" id="{421BD633-7C98-4423-B348-AD730232FAEA}"/>
              </a:ext>
            </a:extLst>
          </p:cNvPr>
          <p:cNvSpPr/>
          <p:nvPr/>
        </p:nvSpPr>
        <p:spPr>
          <a:xfrm>
            <a:off x="6603954" y="1238106"/>
            <a:ext cx="549791" cy="3116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1" name="Arrow: Right 110">
            <a:extLst>
              <a:ext uri="{FF2B5EF4-FFF2-40B4-BE49-F238E27FC236}">
                <a16:creationId xmlns:a16="http://schemas.microsoft.com/office/drawing/2014/main" id="{DC97A448-F263-4AA1-B3B7-3C9DB43371CF}"/>
              </a:ext>
            </a:extLst>
          </p:cNvPr>
          <p:cNvSpPr/>
          <p:nvPr/>
        </p:nvSpPr>
        <p:spPr>
          <a:xfrm rot="5400000">
            <a:off x="8026253" y="2092157"/>
            <a:ext cx="549791" cy="3116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2" name="Arrow: Right 111">
            <a:extLst>
              <a:ext uri="{FF2B5EF4-FFF2-40B4-BE49-F238E27FC236}">
                <a16:creationId xmlns:a16="http://schemas.microsoft.com/office/drawing/2014/main" id="{A63209C1-B13E-40F5-9DF9-B923217120B4}"/>
              </a:ext>
            </a:extLst>
          </p:cNvPr>
          <p:cNvSpPr/>
          <p:nvPr/>
        </p:nvSpPr>
        <p:spPr>
          <a:xfrm rot="10800000">
            <a:off x="7738559" y="2494998"/>
            <a:ext cx="549791" cy="3116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3" name="Arrow: Right 112">
            <a:extLst>
              <a:ext uri="{FF2B5EF4-FFF2-40B4-BE49-F238E27FC236}">
                <a16:creationId xmlns:a16="http://schemas.microsoft.com/office/drawing/2014/main" id="{14346ACD-D871-4649-BDA0-25DF87C0334D}"/>
              </a:ext>
            </a:extLst>
          </p:cNvPr>
          <p:cNvSpPr/>
          <p:nvPr/>
        </p:nvSpPr>
        <p:spPr>
          <a:xfrm rot="10800000">
            <a:off x="4808282" y="2494998"/>
            <a:ext cx="549791" cy="3116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98124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6084-896D-4972-9838-5B52560AC4CA}"/>
              </a:ext>
            </a:extLst>
          </p:cNvPr>
          <p:cNvSpPr>
            <a:spLocks noGrp="1"/>
          </p:cNvSpPr>
          <p:nvPr>
            <p:ph type="title"/>
          </p:nvPr>
        </p:nvSpPr>
        <p:spPr/>
        <p:txBody>
          <a:bodyPr/>
          <a:lstStyle/>
          <a:p>
            <a:r>
              <a:rPr lang="en-US" dirty="0"/>
              <a:t>Content</a:t>
            </a:r>
            <a:endParaRPr lang="en-IN" dirty="0"/>
          </a:p>
        </p:txBody>
      </p:sp>
      <p:sp>
        <p:nvSpPr>
          <p:cNvPr id="3" name="Date Placeholder 2">
            <a:extLst>
              <a:ext uri="{FF2B5EF4-FFF2-40B4-BE49-F238E27FC236}">
                <a16:creationId xmlns:a16="http://schemas.microsoft.com/office/drawing/2014/main" id="{4DE7E513-1085-4AF9-83C5-16582C2D460C}"/>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300702DD-80EA-4B6B-BECB-EC41C9136B84}"/>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919E817A-68BD-4E31-BA5C-29B1033CC87D}"/>
              </a:ext>
            </a:extLst>
          </p:cNvPr>
          <p:cNvSpPr>
            <a:spLocks noGrp="1"/>
          </p:cNvSpPr>
          <p:nvPr>
            <p:ph type="sldNum" sz="quarter" idx="12"/>
          </p:nvPr>
        </p:nvSpPr>
        <p:spPr/>
        <p:txBody>
          <a:bodyPr/>
          <a:lstStyle/>
          <a:p>
            <a:fld id="{8E7B0F21-D4CD-49F4-A017-610E9F53B950}" type="slidenum">
              <a:rPr lang="en-IN" smtClean="0"/>
              <a:pPr/>
              <a:t>32</a:t>
            </a:fld>
            <a:endParaRPr lang="en-IN" dirty="0"/>
          </a:p>
        </p:txBody>
      </p:sp>
      <p:sp>
        <p:nvSpPr>
          <p:cNvPr id="6" name="TextBox 5">
            <a:extLst>
              <a:ext uri="{FF2B5EF4-FFF2-40B4-BE49-F238E27FC236}">
                <a16:creationId xmlns:a16="http://schemas.microsoft.com/office/drawing/2014/main" id="{D14F0BB2-5AA9-4D0F-9E00-56B1E9308C3F}"/>
              </a:ext>
            </a:extLst>
          </p:cNvPr>
          <p:cNvSpPr txBox="1"/>
          <p:nvPr/>
        </p:nvSpPr>
        <p:spPr>
          <a:xfrm>
            <a:off x="404445" y="888023"/>
            <a:ext cx="4906109" cy="4708981"/>
          </a:xfrm>
          <a:prstGeom prst="rect">
            <a:avLst/>
          </a:prstGeom>
          <a:noFill/>
        </p:spPr>
        <p:txBody>
          <a:bodyPr wrap="square" rtlCol="0">
            <a:spAutoFit/>
          </a:bodyPr>
          <a:lstStyle/>
          <a:p>
            <a:r>
              <a:rPr lang="en-US" sz="2000" dirty="0">
                <a:solidFill>
                  <a:schemeClr val="bg1">
                    <a:lumMod val="75000"/>
                  </a:schemeClr>
                </a:solidFill>
              </a:rPr>
              <a:t>Introduction to Artificial Neural Network</a:t>
            </a:r>
          </a:p>
          <a:p>
            <a:pPr marL="285750" indent="-285750">
              <a:buFont typeface="Arial" panose="020B0604020202020204" pitchFamily="34" charset="0"/>
              <a:buChar char="•"/>
            </a:pPr>
            <a:r>
              <a:rPr lang="en-US" sz="2000" dirty="0">
                <a:solidFill>
                  <a:schemeClr val="bg1">
                    <a:lumMod val="75000"/>
                  </a:schemeClr>
                </a:solidFill>
              </a:rPr>
              <a:t>Training and Testing Phase</a:t>
            </a:r>
          </a:p>
          <a:p>
            <a:pPr marL="285750" indent="-285750">
              <a:buFont typeface="Arial" panose="020B0604020202020204" pitchFamily="34" charset="0"/>
              <a:buChar char="•"/>
            </a:pPr>
            <a:r>
              <a:rPr lang="en-US" sz="2000" dirty="0">
                <a:solidFill>
                  <a:schemeClr val="bg1">
                    <a:lumMod val="75000"/>
                  </a:schemeClr>
                </a:solidFill>
              </a:rPr>
              <a:t>Perceptron, Activation Function</a:t>
            </a:r>
          </a:p>
          <a:p>
            <a:pPr marL="285750" indent="-285750">
              <a:buFont typeface="Arial" panose="020B0604020202020204" pitchFamily="34" charset="0"/>
              <a:buChar char="•"/>
            </a:pPr>
            <a:r>
              <a:rPr lang="en-US" sz="2000" dirty="0">
                <a:solidFill>
                  <a:schemeClr val="bg1">
                    <a:lumMod val="75000"/>
                  </a:schemeClr>
                </a:solidFill>
              </a:rPr>
              <a:t>Forward Propagation</a:t>
            </a:r>
          </a:p>
          <a:p>
            <a:pPr marL="285750" indent="-285750">
              <a:buFont typeface="Arial" panose="020B0604020202020204" pitchFamily="34" charset="0"/>
              <a:buChar char="•"/>
            </a:pPr>
            <a:r>
              <a:rPr lang="en-US" sz="2000" dirty="0">
                <a:solidFill>
                  <a:schemeClr val="bg1">
                    <a:lumMod val="75000"/>
                  </a:schemeClr>
                </a:solidFill>
              </a:rPr>
              <a:t>Gradient Descent, Backpropagation </a:t>
            </a:r>
          </a:p>
          <a:p>
            <a:pPr marL="285750" indent="-285750">
              <a:buFont typeface="Arial" panose="020B0604020202020204" pitchFamily="34" charset="0"/>
              <a:buChar char="•"/>
            </a:pPr>
            <a:r>
              <a:rPr lang="en-US" sz="2000" dirty="0">
                <a:solidFill>
                  <a:schemeClr val="bg1">
                    <a:lumMod val="75000"/>
                  </a:schemeClr>
                </a:solidFill>
              </a:rPr>
              <a:t>7x5 Character Recognition Model</a:t>
            </a:r>
          </a:p>
          <a:p>
            <a:endParaRPr lang="en-US" sz="2000" dirty="0">
              <a:solidFill>
                <a:schemeClr val="bg1">
                  <a:lumMod val="75000"/>
                </a:schemeClr>
              </a:solidFill>
            </a:endParaRPr>
          </a:p>
          <a:p>
            <a:endParaRPr lang="en-US" sz="2000" dirty="0">
              <a:solidFill>
                <a:schemeClr val="bg1">
                  <a:lumMod val="75000"/>
                </a:schemeClr>
              </a:solidFill>
            </a:endParaRPr>
          </a:p>
          <a:p>
            <a:r>
              <a:rPr lang="en-US" sz="2000" dirty="0">
                <a:solidFill>
                  <a:schemeClr val="bg1">
                    <a:lumMod val="75000"/>
                  </a:schemeClr>
                </a:solidFill>
              </a:rPr>
              <a:t>Neural Network Using Spintronics</a:t>
            </a:r>
          </a:p>
          <a:p>
            <a:pPr marL="285750" indent="-285750">
              <a:buFont typeface="Arial" panose="020B0604020202020204" pitchFamily="34" charset="0"/>
              <a:buChar char="•"/>
            </a:pPr>
            <a:r>
              <a:rPr lang="en-US" sz="2000" dirty="0">
                <a:solidFill>
                  <a:schemeClr val="bg1">
                    <a:lumMod val="75000"/>
                  </a:schemeClr>
                </a:solidFill>
              </a:rPr>
              <a:t>Magnetic Anisotropy</a:t>
            </a:r>
          </a:p>
          <a:p>
            <a:pPr marL="285750" indent="-285750">
              <a:buFont typeface="Arial" panose="020B0604020202020204" pitchFamily="34" charset="0"/>
              <a:buChar char="•"/>
            </a:pPr>
            <a:r>
              <a:rPr lang="en-US" sz="2000" dirty="0">
                <a:solidFill>
                  <a:schemeClr val="bg1">
                    <a:lumMod val="75000"/>
                  </a:schemeClr>
                </a:solidFill>
              </a:rPr>
              <a:t>Potential Landscape of a Magnet</a:t>
            </a:r>
          </a:p>
          <a:p>
            <a:pPr marL="285750" indent="-285750">
              <a:buFont typeface="Arial" panose="020B0604020202020204" pitchFamily="34" charset="0"/>
              <a:buChar char="•"/>
            </a:pPr>
            <a:r>
              <a:rPr lang="en-US" sz="2000" dirty="0">
                <a:solidFill>
                  <a:schemeClr val="bg1">
                    <a:lumMod val="75000"/>
                  </a:schemeClr>
                </a:solidFill>
              </a:rPr>
              <a:t>Magnetic Field applied in the Hard axis and Easy axis </a:t>
            </a:r>
          </a:p>
          <a:p>
            <a:pPr marL="285750" indent="-285750">
              <a:buFont typeface="Arial" panose="020B0604020202020204" pitchFamily="34" charset="0"/>
              <a:buChar char="•"/>
            </a:pPr>
            <a:r>
              <a:rPr lang="en-US" sz="2000" dirty="0">
                <a:solidFill>
                  <a:schemeClr val="bg1">
                    <a:lumMod val="75000"/>
                  </a:schemeClr>
                </a:solidFill>
              </a:rPr>
              <a:t>Multiferroics</a:t>
            </a:r>
          </a:p>
          <a:p>
            <a:pPr marL="285750" indent="-285750">
              <a:buFont typeface="Arial" panose="020B0604020202020204" pitchFamily="34" charset="0"/>
              <a:buChar char="•"/>
            </a:pPr>
            <a:r>
              <a:rPr lang="en-US" sz="2000" dirty="0">
                <a:solidFill>
                  <a:schemeClr val="bg1">
                    <a:lumMod val="75000"/>
                  </a:schemeClr>
                </a:solidFill>
              </a:rPr>
              <a:t>Design of Neural Network in Hardware </a:t>
            </a:r>
          </a:p>
        </p:txBody>
      </p:sp>
      <p:sp>
        <p:nvSpPr>
          <p:cNvPr id="9" name="TextBox 8">
            <a:extLst>
              <a:ext uri="{FF2B5EF4-FFF2-40B4-BE49-F238E27FC236}">
                <a16:creationId xmlns:a16="http://schemas.microsoft.com/office/drawing/2014/main" id="{572F9844-18A1-4F2C-BF41-06B40164ED70}"/>
              </a:ext>
            </a:extLst>
          </p:cNvPr>
          <p:cNvSpPr txBox="1"/>
          <p:nvPr/>
        </p:nvSpPr>
        <p:spPr>
          <a:xfrm>
            <a:off x="5355981" y="888023"/>
            <a:ext cx="3461238" cy="1323439"/>
          </a:xfrm>
          <a:prstGeom prst="rect">
            <a:avLst/>
          </a:prstGeom>
          <a:noFill/>
        </p:spPr>
        <p:txBody>
          <a:bodyPr wrap="square" rtlCol="0">
            <a:spAutoFit/>
          </a:bodyPr>
          <a:lstStyle/>
          <a:p>
            <a:r>
              <a:rPr lang="en-US" sz="2000" dirty="0"/>
              <a:t>Experimental </a:t>
            </a:r>
          </a:p>
          <a:p>
            <a:pPr marL="285750" indent="-285750">
              <a:buFont typeface="Arial" panose="020B0604020202020204" pitchFamily="34" charset="0"/>
              <a:buChar char="•"/>
            </a:pPr>
            <a:r>
              <a:rPr lang="en-US" sz="2000" dirty="0"/>
              <a:t>Electromagnet</a:t>
            </a:r>
          </a:p>
          <a:p>
            <a:pPr marL="285750" indent="-285750">
              <a:buFont typeface="Arial" panose="020B0604020202020204" pitchFamily="34" charset="0"/>
              <a:buChar char="•"/>
            </a:pPr>
            <a:r>
              <a:rPr lang="en-US" sz="2000" dirty="0"/>
              <a:t>Magnetic Thermal annealing </a:t>
            </a:r>
          </a:p>
          <a:p>
            <a:pPr marL="285750" indent="-285750">
              <a:buFont typeface="Arial" panose="020B0604020202020204" pitchFamily="34" charset="0"/>
              <a:buChar char="•"/>
            </a:pPr>
            <a:r>
              <a:rPr lang="en-US" sz="2000" dirty="0"/>
              <a:t>Gaussmeter</a:t>
            </a:r>
            <a:endParaRPr lang="en-IN" sz="2000" dirty="0"/>
          </a:p>
        </p:txBody>
      </p:sp>
    </p:spTree>
    <p:extLst>
      <p:ext uri="{BB962C8B-B14F-4D97-AF65-F5344CB8AC3E}">
        <p14:creationId xmlns:p14="http://schemas.microsoft.com/office/powerpoint/2010/main" val="1529088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6084-896D-4972-9838-5B52560AC4CA}"/>
              </a:ext>
            </a:extLst>
          </p:cNvPr>
          <p:cNvSpPr>
            <a:spLocks noGrp="1"/>
          </p:cNvSpPr>
          <p:nvPr>
            <p:ph type="title"/>
          </p:nvPr>
        </p:nvSpPr>
        <p:spPr/>
        <p:txBody>
          <a:bodyPr/>
          <a:lstStyle/>
          <a:p>
            <a:r>
              <a:rPr lang="en-US" dirty="0"/>
              <a:t>Experimental</a:t>
            </a:r>
            <a:endParaRPr lang="en-IN" dirty="0"/>
          </a:p>
        </p:txBody>
      </p:sp>
      <p:sp>
        <p:nvSpPr>
          <p:cNvPr id="3" name="Date Placeholder 2">
            <a:extLst>
              <a:ext uri="{FF2B5EF4-FFF2-40B4-BE49-F238E27FC236}">
                <a16:creationId xmlns:a16="http://schemas.microsoft.com/office/drawing/2014/main" id="{4DE7E513-1085-4AF9-83C5-16582C2D460C}"/>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300702DD-80EA-4B6B-BECB-EC41C9136B84}"/>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919E817A-68BD-4E31-BA5C-29B1033CC87D}"/>
              </a:ext>
            </a:extLst>
          </p:cNvPr>
          <p:cNvSpPr>
            <a:spLocks noGrp="1"/>
          </p:cNvSpPr>
          <p:nvPr>
            <p:ph type="sldNum" sz="quarter" idx="12"/>
          </p:nvPr>
        </p:nvSpPr>
        <p:spPr/>
        <p:txBody>
          <a:bodyPr/>
          <a:lstStyle/>
          <a:p>
            <a:fld id="{8E7B0F21-D4CD-49F4-A017-610E9F53B950}" type="slidenum">
              <a:rPr lang="en-IN" smtClean="0"/>
              <a:pPr/>
              <a:t>33</a:t>
            </a:fld>
            <a:endParaRPr lang="en-IN" dirty="0"/>
          </a:p>
        </p:txBody>
      </p:sp>
      <p:sp>
        <p:nvSpPr>
          <p:cNvPr id="8" name="TextBox 7">
            <a:extLst>
              <a:ext uri="{FF2B5EF4-FFF2-40B4-BE49-F238E27FC236}">
                <a16:creationId xmlns:a16="http://schemas.microsoft.com/office/drawing/2014/main" id="{88BB0760-6049-4842-A9D5-52375B367FB4}"/>
              </a:ext>
            </a:extLst>
          </p:cNvPr>
          <p:cNvSpPr txBox="1"/>
          <p:nvPr/>
        </p:nvSpPr>
        <p:spPr>
          <a:xfrm>
            <a:off x="175846" y="888023"/>
            <a:ext cx="8783515" cy="4893647"/>
          </a:xfrm>
          <a:prstGeom prst="rect">
            <a:avLst/>
          </a:prstGeom>
          <a:noFill/>
        </p:spPr>
        <p:txBody>
          <a:bodyPr wrap="square" numCol="1" rtlCol="0">
            <a:spAutoFit/>
          </a:bodyPr>
          <a:lstStyle/>
          <a:p>
            <a:pPr marL="342900" indent="-342900" algn="just">
              <a:buFont typeface="Arial" panose="020B0604020202020204" pitchFamily="34" charset="0"/>
              <a:buChar char="•"/>
            </a:pPr>
            <a:r>
              <a:rPr lang="en-US" sz="2400" dirty="0"/>
              <a:t>Electromagnet for magnetic alignment </a:t>
            </a:r>
          </a:p>
          <a:p>
            <a:pPr marL="342900" indent="-342900" algn="just">
              <a:buFont typeface="Arial" panose="020B0604020202020204" pitchFamily="34" charset="0"/>
              <a:buChar char="•"/>
            </a:pPr>
            <a:r>
              <a:rPr lang="en-US" sz="2400" dirty="0"/>
              <a:t>Magnetic Thermal Annealing for better magnetic characterization </a:t>
            </a:r>
          </a:p>
          <a:p>
            <a:pPr marL="342900" indent="-342900" algn="just">
              <a:buFont typeface="Arial" panose="020B0604020202020204" pitchFamily="34" charset="0"/>
              <a:buChar char="•"/>
            </a:pPr>
            <a:r>
              <a:rPr lang="en-US" sz="2400" dirty="0"/>
              <a:t>Gaussmeter for measuring the magnetic field </a:t>
            </a:r>
            <a:endParaRPr lang="en-IN" sz="2400" dirty="0"/>
          </a:p>
          <a:p>
            <a:pPr algn="just"/>
            <a:endParaRPr lang="en-US" sz="2400" dirty="0"/>
          </a:p>
          <a:p>
            <a:pPr marL="342900" indent="-342900" algn="just">
              <a:buFont typeface="Arial" panose="020B0604020202020204" pitchFamily="34" charset="0"/>
              <a:buChar char="•"/>
            </a:pPr>
            <a:r>
              <a:rPr lang="en-US" sz="2400" dirty="0"/>
              <a:t>Sputtering for deposition of different materials, e.g., piezoelectric, magnets </a:t>
            </a:r>
          </a:p>
          <a:p>
            <a:pPr marL="342900" indent="-342900" algn="just">
              <a:buFont typeface="Arial" panose="020B0604020202020204" pitchFamily="34" charset="0"/>
              <a:buChar char="•"/>
            </a:pPr>
            <a:r>
              <a:rPr lang="en-US" sz="2400" dirty="0"/>
              <a:t>Electron Beam Lithography (EBL) for patterning single-domain nanomagnets </a:t>
            </a:r>
          </a:p>
          <a:p>
            <a:pPr marL="342900" indent="-342900" algn="just">
              <a:buFont typeface="Arial" panose="020B0604020202020204" pitchFamily="34" charset="0"/>
              <a:buChar char="•"/>
            </a:pPr>
            <a:r>
              <a:rPr lang="en-US" sz="2400" dirty="0"/>
              <a:t>Magnetic Force Microscopy (MFM) for visualizing single-domain nanomagnets  </a:t>
            </a:r>
          </a:p>
          <a:p>
            <a:pPr marL="342900" indent="-342900" algn="just">
              <a:buFont typeface="Arial" panose="020B0604020202020204" pitchFamily="34" charset="0"/>
              <a:buChar char="•"/>
            </a:pPr>
            <a:r>
              <a:rPr lang="en-US" sz="2400" dirty="0"/>
              <a:t>Ferromagnetic Resonance (FMR) for characterizing the magnetic damping parameter </a:t>
            </a:r>
          </a:p>
          <a:p>
            <a:pPr marL="342900" indent="-342900" algn="just">
              <a:buFont typeface="Arial" panose="020B0604020202020204" pitchFamily="34" charset="0"/>
              <a:buChar char="•"/>
            </a:pPr>
            <a:r>
              <a:rPr lang="en-US" sz="2400" dirty="0"/>
              <a:t>Vibrating Sample Magnetometer (VSM) for magnetic hysteresis </a:t>
            </a:r>
          </a:p>
        </p:txBody>
      </p:sp>
    </p:spTree>
    <p:extLst>
      <p:ext uri="{BB962C8B-B14F-4D97-AF65-F5344CB8AC3E}">
        <p14:creationId xmlns:p14="http://schemas.microsoft.com/office/powerpoint/2010/main" val="1410489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2927-B8D7-4F10-9B10-93934E550FD3}"/>
              </a:ext>
            </a:extLst>
          </p:cNvPr>
          <p:cNvSpPr>
            <a:spLocks noGrp="1"/>
          </p:cNvSpPr>
          <p:nvPr>
            <p:ph type="title"/>
          </p:nvPr>
        </p:nvSpPr>
        <p:spPr/>
        <p:txBody>
          <a:bodyPr/>
          <a:lstStyle/>
          <a:p>
            <a:r>
              <a:rPr lang="en-IN" dirty="0"/>
              <a:t>Experimental: Electromagnet </a:t>
            </a:r>
          </a:p>
        </p:txBody>
      </p:sp>
      <p:sp>
        <p:nvSpPr>
          <p:cNvPr id="3" name="Date Placeholder 2">
            <a:extLst>
              <a:ext uri="{FF2B5EF4-FFF2-40B4-BE49-F238E27FC236}">
                <a16:creationId xmlns:a16="http://schemas.microsoft.com/office/drawing/2014/main" id="{B9D24AFA-EAED-45BD-BAD8-D586410467AD}"/>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8DBD55A8-B744-43F9-BE4D-FAC6CEF92367}"/>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A477F62-8F1A-4CDA-B6CB-BED89B5F0A98}"/>
              </a:ext>
            </a:extLst>
          </p:cNvPr>
          <p:cNvSpPr>
            <a:spLocks noGrp="1"/>
          </p:cNvSpPr>
          <p:nvPr>
            <p:ph type="sldNum" sz="quarter" idx="12"/>
          </p:nvPr>
        </p:nvSpPr>
        <p:spPr/>
        <p:txBody>
          <a:bodyPr/>
          <a:lstStyle/>
          <a:p>
            <a:fld id="{8E7B0F21-D4CD-49F4-A017-610E9F53B950}" type="slidenum">
              <a:rPr lang="en-IN" smtClean="0"/>
              <a:pPr/>
              <a:t>34</a:t>
            </a:fld>
            <a:endParaRPr lang="en-IN" dirty="0"/>
          </a:p>
        </p:txBody>
      </p:sp>
      <p:pic>
        <p:nvPicPr>
          <p:cNvPr id="6" name="Picture 5">
            <a:extLst>
              <a:ext uri="{FF2B5EF4-FFF2-40B4-BE49-F238E27FC236}">
                <a16:creationId xmlns:a16="http://schemas.microsoft.com/office/drawing/2014/main" id="{2566C64E-2A71-4A99-8FE3-335B9792CE74}"/>
              </a:ext>
            </a:extLst>
          </p:cNvPr>
          <p:cNvPicPr/>
          <p:nvPr/>
        </p:nvPicPr>
        <p:blipFill rotWithShape="1">
          <a:blip r:embed="rId2" cstate="print">
            <a:extLst>
              <a:ext uri="{28A0092B-C50C-407E-A947-70E740481C1C}">
                <a14:useLocalDpi xmlns:a14="http://schemas.microsoft.com/office/drawing/2010/main" val="0"/>
              </a:ext>
            </a:extLst>
          </a:blip>
          <a:srcRect l="14292" t="22957" r="3944" b="11892"/>
          <a:stretch/>
        </p:blipFill>
        <p:spPr bwMode="auto">
          <a:xfrm>
            <a:off x="3859824" y="763896"/>
            <a:ext cx="4974248" cy="2102396"/>
          </a:xfrm>
          <a:prstGeom prst="rect">
            <a:avLst/>
          </a:prstGeom>
          <a:ln>
            <a:noFill/>
          </a:ln>
          <a:extLst>
            <a:ext uri="{53640926-AAD7-44D8-BBD7-CCE9431645EC}">
              <a14:shadowObscured xmlns:a14="http://schemas.microsoft.com/office/drawing/2010/main"/>
            </a:ext>
          </a:extLst>
        </p:spPr>
      </p:pic>
      <p:pic>
        <p:nvPicPr>
          <p:cNvPr id="10" name="Picture 9" descr="A picture containing text, indoor, black&#10;&#10;Description automatically generated">
            <a:extLst>
              <a:ext uri="{FF2B5EF4-FFF2-40B4-BE49-F238E27FC236}">
                <a16:creationId xmlns:a16="http://schemas.microsoft.com/office/drawing/2014/main" id="{F961EEF6-69C2-4506-8865-B2C1B95B2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30" y="763896"/>
            <a:ext cx="2804747" cy="2103560"/>
          </a:xfrm>
          <a:prstGeom prst="rect">
            <a:avLst/>
          </a:prstGeom>
        </p:spPr>
      </p:pic>
      <p:cxnSp>
        <p:nvCxnSpPr>
          <p:cNvPr id="13" name="Straight Arrow Connector 12">
            <a:extLst>
              <a:ext uri="{FF2B5EF4-FFF2-40B4-BE49-F238E27FC236}">
                <a16:creationId xmlns:a16="http://schemas.microsoft.com/office/drawing/2014/main" id="{98B2FF5E-49F3-48F5-B8C4-F370205C0CF9}"/>
              </a:ext>
            </a:extLst>
          </p:cNvPr>
          <p:cNvCxnSpPr>
            <a:cxnSpLocks/>
            <a:stCxn id="27" idx="0"/>
          </p:cNvCxnSpPr>
          <p:nvPr/>
        </p:nvCxnSpPr>
        <p:spPr>
          <a:xfrm flipV="1">
            <a:off x="6871369" y="1642638"/>
            <a:ext cx="75291" cy="13591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8DDA448-EB1F-4EB3-A828-4B7411580952}"/>
              </a:ext>
            </a:extLst>
          </p:cNvPr>
          <p:cNvCxnSpPr>
            <a:cxnSpLocks/>
            <a:stCxn id="27" idx="0"/>
          </p:cNvCxnSpPr>
          <p:nvPr/>
        </p:nvCxnSpPr>
        <p:spPr>
          <a:xfrm flipV="1">
            <a:off x="6871369" y="1825491"/>
            <a:ext cx="904872" cy="11763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31A9FB-11F9-40B6-8A2C-4CFBBA432761}"/>
              </a:ext>
            </a:extLst>
          </p:cNvPr>
          <p:cNvCxnSpPr>
            <a:cxnSpLocks/>
            <a:stCxn id="28" idx="0"/>
          </p:cNvCxnSpPr>
          <p:nvPr/>
        </p:nvCxnSpPr>
        <p:spPr>
          <a:xfrm flipH="1" flipV="1">
            <a:off x="7845937" y="1619103"/>
            <a:ext cx="543390" cy="1413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B1364F-4C9D-43CD-ABAA-6C66781A80E8}"/>
              </a:ext>
            </a:extLst>
          </p:cNvPr>
          <p:cNvCxnSpPr>
            <a:cxnSpLocks/>
            <a:stCxn id="16" idx="0"/>
          </p:cNvCxnSpPr>
          <p:nvPr/>
        </p:nvCxnSpPr>
        <p:spPr>
          <a:xfrm flipV="1">
            <a:off x="5082317" y="2022231"/>
            <a:ext cx="0" cy="9795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A2A91AF-F76A-4129-8F6E-95E8788E4318}"/>
              </a:ext>
            </a:extLst>
          </p:cNvPr>
          <p:cNvSpPr txBox="1"/>
          <p:nvPr/>
        </p:nvSpPr>
        <p:spPr>
          <a:xfrm>
            <a:off x="4177444" y="3001813"/>
            <a:ext cx="1809746" cy="646331"/>
          </a:xfrm>
          <a:prstGeom prst="rect">
            <a:avLst/>
          </a:prstGeom>
          <a:noFill/>
          <a:ln>
            <a:solidFill>
              <a:schemeClr val="tx1"/>
            </a:solidFill>
          </a:ln>
        </p:spPr>
        <p:txBody>
          <a:bodyPr wrap="square" rtlCol="0">
            <a:spAutoFit/>
          </a:bodyPr>
          <a:lstStyle/>
          <a:p>
            <a:pPr algn="ctr"/>
            <a:r>
              <a:rPr lang="en-US" dirty="0"/>
              <a:t>Constant Current </a:t>
            </a:r>
          </a:p>
          <a:p>
            <a:pPr algn="ctr"/>
            <a:r>
              <a:rPr lang="en-US" dirty="0"/>
              <a:t>Power Supply</a:t>
            </a:r>
            <a:endParaRPr lang="en-IN" dirty="0"/>
          </a:p>
        </p:txBody>
      </p:sp>
      <p:sp>
        <p:nvSpPr>
          <p:cNvPr id="27" name="TextBox 26">
            <a:extLst>
              <a:ext uri="{FF2B5EF4-FFF2-40B4-BE49-F238E27FC236}">
                <a16:creationId xmlns:a16="http://schemas.microsoft.com/office/drawing/2014/main" id="{A8110DE0-663B-49A3-82BD-C4A2542DC4A1}"/>
              </a:ext>
            </a:extLst>
          </p:cNvPr>
          <p:cNvSpPr txBox="1"/>
          <p:nvPr/>
        </p:nvSpPr>
        <p:spPr>
          <a:xfrm>
            <a:off x="6128786" y="3001813"/>
            <a:ext cx="1485166" cy="369332"/>
          </a:xfrm>
          <a:prstGeom prst="rect">
            <a:avLst/>
          </a:prstGeom>
          <a:noFill/>
          <a:ln>
            <a:solidFill>
              <a:schemeClr val="tx1"/>
            </a:solidFill>
          </a:ln>
        </p:spPr>
        <p:txBody>
          <a:bodyPr wrap="square" rtlCol="0">
            <a:spAutoFit/>
          </a:bodyPr>
          <a:lstStyle/>
          <a:p>
            <a:pPr algn="ctr"/>
            <a:r>
              <a:rPr lang="en-US" dirty="0"/>
              <a:t>Magnetic Coil</a:t>
            </a:r>
            <a:endParaRPr lang="en-IN" dirty="0"/>
          </a:p>
        </p:txBody>
      </p:sp>
      <p:sp>
        <p:nvSpPr>
          <p:cNvPr id="28" name="TextBox 27">
            <a:extLst>
              <a:ext uri="{FF2B5EF4-FFF2-40B4-BE49-F238E27FC236}">
                <a16:creationId xmlns:a16="http://schemas.microsoft.com/office/drawing/2014/main" id="{30506272-80C2-403F-9BA4-BBD69EDAE80F}"/>
              </a:ext>
            </a:extLst>
          </p:cNvPr>
          <p:cNvSpPr txBox="1"/>
          <p:nvPr/>
        </p:nvSpPr>
        <p:spPr>
          <a:xfrm>
            <a:off x="7695101" y="3032403"/>
            <a:ext cx="1388451" cy="369332"/>
          </a:xfrm>
          <a:prstGeom prst="rect">
            <a:avLst/>
          </a:prstGeom>
          <a:noFill/>
          <a:ln>
            <a:solidFill>
              <a:schemeClr val="tx1"/>
            </a:solidFill>
          </a:ln>
        </p:spPr>
        <p:txBody>
          <a:bodyPr wrap="square" rtlCol="0">
            <a:spAutoFit/>
          </a:bodyPr>
          <a:lstStyle/>
          <a:p>
            <a:pPr algn="ctr"/>
            <a:r>
              <a:rPr lang="en-US" dirty="0"/>
              <a:t>Gauss Probe</a:t>
            </a:r>
            <a:endParaRPr lang="en-IN" dirty="0"/>
          </a:p>
        </p:txBody>
      </p:sp>
      <p:cxnSp>
        <p:nvCxnSpPr>
          <p:cNvPr id="33" name="Straight Arrow Connector 32">
            <a:extLst>
              <a:ext uri="{FF2B5EF4-FFF2-40B4-BE49-F238E27FC236}">
                <a16:creationId xmlns:a16="http://schemas.microsoft.com/office/drawing/2014/main" id="{50BB65FE-FC14-4ECD-B9F7-A0A2380A854E}"/>
              </a:ext>
            </a:extLst>
          </p:cNvPr>
          <p:cNvCxnSpPr>
            <a:cxnSpLocks/>
            <a:stCxn id="34" idx="0"/>
          </p:cNvCxnSpPr>
          <p:nvPr/>
        </p:nvCxnSpPr>
        <p:spPr>
          <a:xfrm flipV="1">
            <a:off x="2292236" y="2092569"/>
            <a:ext cx="0" cy="909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A03EDF-AE9E-4BFF-A470-51075BD65CD9}"/>
              </a:ext>
            </a:extLst>
          </p:cNvPr>
          <p:cNvSpPr txBox="1"/>
          <p:nvPr/>
        </p:nvSpPr>
        <p:spPr>
          <a:xfrm>
            <a:off x="1863247" y="3001813"/>
            <a:ext cx="857977" cy="369332"/>
          </a:xfrm>
          <a:prstGeom prst="rect">
            <a:avLst/>
          </a:prstGeom>
          <a:noFill/>
          <a:ln>
            <a:solidFill>
              <a:schemeClr val="tx1"/>
            </a:solidFill>
          </a:ln>
        </p:spPr>
        <p:txBody>
          <a:bodyPr wrap="square" rtlCol="0">
            <a:spAutoFit/>
          </a:bodyPr>
          <a:lstStyle/>
          <a:p>
            <a:pPr algn="ctr"/>
            <a:r>
              <a:rPr lang="en-US" dirty="0"/>
              <a:t>Chiller</a:t>
            </a:r>
            <a:endParaRPr lang="en-IN"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D11E566-2B2C-4DC0-A4CF-675DA9BEFCBE}"/>
                  </a:ext>
                </a:extLst>
              </p:cNvPr>
              <p:cNvSpPr txBox="1"/>
              <p:nvPr/>
            </p:nvSpPr>
            <p:spPr>
              <a:xfrm>
                <a:off x="175846" y="3756428"/>
                <a:ext cx="8792307" cy="2585323"/>
              </a:xfrm>
              <a:prstGeom prst="rect">
                <a:avLst/>
              </a:prstGeom>
              <a:noFill/>
            </p:spPr>
            <p:txBody>
              <a:bodyPr wrap="square" rtlCol="0">
                <a:spAutoFit/>
              </a:bodyPr>
              <a:lstStyle/>
              <a:p>
                <a:pPr algn="just"/>
                <a:r>
                  <a:rPr lang="en-US" b="1" dirty="0"/>
                  <a:t>Magnetic Coil:</a:t>
                </a:r>
                <a:r>
                  <a:rPr lang="en-US" dirty="0"/>
                  <a:t> When electric current is passed through the magnetic coils it generates a constant magnetic field </a:t>
                </a:r>
              </a:p>
              <a:p>
                <a:pPr algn="just"/>
                <a:r>
                  <a:rPr lang="en-US" b="1" dirty="0"/>
                  <a:t>Gauss Probe: </a:t>
                </a:r>
                <a:r>
                  <a:rPr lang="en-US" dirty="0"/>
                  <a:t>It is used to measure the magnetic field generated between the poles</a:t>
                </a:r>
              </a:p>
              <a:p>
                <a:pPr algn="just"/>
                <a:r>
                  <a:rPr lang="en-US" b="1" dirty="0"/>
                  <a:t>Constant Current Power Supply: </a:t>
                </a:r>
                <a:r>
                  <a:rPr lang="en-US" dirty="0"/>
                  <a:t>Provides a constant current to the magnetic coil which in turn a constant magnetic field between the poles</a:t>
                </a:r>
              </a:p>
              <a:p>
                <a:pPr algn="just"/>
                <a:r>
                  <a:rPr lang="en-US" b="1" dirty="0"/>
                  <a:t>Chiller: </a:t>
                </a:r>
                <a:r>
                  <a:rPr lang="en-US" dirty="0"/>
                  <a:t>When the electromagnet is in working condition the coil generates a lot of heat, which might damage the coil, to reduce the temperature of the coil, chiller provides cold water over the coil in order to absorb the heat generated from the coil, Min.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0</m:t>
                        </m:r>
                      </m:sup>
                    </m:sSup>
                  </m:oMath>
                </a14:m>
                <a:r>
                  <a:rPr lang="en-US" b="1" dirty="0"/>
                  <a:t> </a:t>
                </a:r>
                <a:r>
                  <a:rPr lang="en-US" dirty="0"/>
                  <a:t>cool water can be sent by the chiller</a:t>
                </a:r>
                <a:endParaRPr lang="en-US" b="1" dirty="0"/>
              </a:p>
            </p:txBody>
          </p:sp>
        </mc:Choice>
        <mc:Fallback xmlns="">
          <p:sp>
            <p:nvSpPr>
              <p:cNvPr id="39" name="TextBox 38">
                <a:extLst>
                  <a:ext uri="{FF2B5EF4-FFF2-40B4-BE49-F238E27FC236}">
                    <a16:creationId xmlns:a16="http://schemas.microsoft.com/office/drawing/2014/main" id="{7D11E566-2B2C-4DC0-A4CF-675DA9BEFCBE}"/>
                  </a:ext>
                </a:extLst>
              </p:cNvPr>
              <p:cNvSpPr txBox="1">
                <a:spLocks noRot="1" noChangeAspect="1" noMove="1" noResize="1" noEditPoints="1" noAdjustHandles="1" noChangeArrowheads="1" noChangeShapeType="1" noTextEdit="1"/>
              </p:cNvSpPr>
              <p:nvPr/>
            </p:nvSpPr>
            <p:spPr>
              <a:xfrm>
                <a:off x="175846" y="3756428"/>
                <a:ext cx="8792307" cy="2585323"/>
              </a:xfrm>
              <a:prstGeom prst="rect">
                <a:avLst/>
              </a:prstGeom>
              <a:blipFill>
                <a:blip r:embed="rId4"/>
                <a:stretch>
                  <a:fillRect l="-624" t="-1179" r="-555" b="-2830"/>
                </a:stretch>
              </a:blipFill>
            </p:spPr>
            <p:txBody>
              <a:bodyPr/>
              <a:lstStyle/>
              <a:p>
                <a:r>
                  <a:rPr lang="en-IN">
                    <a:noFill/>
                  </a:rPr>
                  <a:t> </a:t>
                </a:r>
              </a:p>
            </p:txBody>
          </p:sp>
        </mc:Fallback>
      </mc:AlternateContent>
    </p:spTree>
    <p:extLst>
      <p:ext uri="{BB962C8B-B14F-4D97-AF65-F5344CB8AC3E}">
        <p14:creationId xmlns:p14="http://schemas.microsoft.com/office/powerpoint/2010/main" val="1129561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2927-B8D7-4F10-9B10-93934E550FD3}"/>
              </a:ext>
            </a:extLst>
          </p:cNvPr>
          <p:cNvSpPr>
            <a:spLocks noGrp="1"/>
          </p:cNvSpPr>
          <p:nvPr>
            <p:ph type="title"/>
          </p:nvPr>
        </p:nvSpPr>
        <p:spPr/>
        <p:txBody>
          <a:bodyPr/>
          <a:lstStyle/>
          <a:p>
            <a:r>
              <a:rPr lang="en-IN" dirty="0"/>
              <a:t>Experimental: Magnetic Thermal Annealing</a:t>
            </a:r>
          </a:p>
        </p:txBody>
      </p:sp>
      <p:sp>
        <p:nvSpPr>
          <p:cNvPr id="3" name="Date Placeholder 2">
            <a:extLst>
              <a:ext uri="{FF2B5EF4-FFF2-40B4-BE49-F238E27FC236}">
                <a16:creationId xmlns:a16="http://schemas.microsoft.com/office/drawing/2014/main" id="{B9D24AFA-EAED-45BD-BAD8-D586410467AD}"/>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8DBD55A8-B744-43F9-BE4D-FAC6CEF92367}"/>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A477F62-8F1A-4CDA-B6CB-BED89B5F0A98}"/>
              </a:ext>
            </a:extLst>
          </p:cNvPr>
          <p:cNvSpPr>
            <a:spLocks noGrp="1"/>
          </p:cNvSpPr>
          <p:nvPr>
            <p:ph type="sldNum" sz="quarter" idx="12"/>
          </p:nvPr>
        </p:nvSpPr>
        <p:spPr/>
        <p:txBody>
          <a:bodyPr/>
          <a:lstStyle/>
          <a:p>
            <a:fld id="{8E7B0F21-D4CD-49F4-A017-610E9F53B950}" type="slidenum">
              <a:rPr lang="en-IN" smtClean="0"/>
              <a:pPr/>
              <a:t>35</a:t>
            </a:fld>
            <a:endParaRPr lang="en-IN" dirty="0"/>
          </a:p>
        </p:txBody>
      </p:sp>
      <p:grpSp>
        <p:nvGrpSpPr>
          <p:cNvPr id="6" name="Group 5">
            <a:extLst>
              <a:ext uri="{FF2B5EF4-FFF2-40B4-BE49-F238E27FC236}">
                <a16:creationId xmlns:a16="http://schemas.microsoft.com/office/drawing/2014/main" id="{63E148BA-73B4-4409-A869-723B17776205}"/>
              </a:ext>
            </a:extLst>
          </p:cNvPr>
          <p:cNvGrpSpPr/>
          <p:nvPr/>
        </p:nvGrpSpPr>
        <p:grpSpPr>
          <a:xfrm>
            <a:off x="40881" y="704211"/>
            <a:ext cx="2880057" cy="1682977"/>
            <a:chOff x="2189583" y="3527832"/>
            <a:chExt cx="2880057" cy="1682977"/>
          </a:xfrm>
        </p:grpSpPr>
        <p:sp>
          <p:nvSpPr>
            <p:cNvPr id="7" name="Rectangle: Top Corners Snipped 6">
              <a:extLst>
                <a:ext uri="{FF2B5EF4-FFF2-40B4-BE49-F238E27FC236}">
                  <a16:creationId xmlns:a16="http://schemas.microsoft.com/office/drawing/2014/main" id="{56723D73-B63D-456B-83C2-24A8B759C595}"/>
                </a:ext>
              </a:extLst>
            </p:cNvPr>
            <p:cNvSpPr/>
            <p:nvPr/>
          </p:nvSpPr>
          <p:spPr>
            <a:xfrm rot="5400000">
              <a:off x="1932991" y="3784428"/>
              <a:ext cx="1262743" cy="749559"/>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algn="ctr"/>
              <a:endParaRPr lang="en-US" dirty="0"/>
            </a:p>
          </p:txBody>
        </p:sp>
        <p:sp>
          <p:nvSpPr>
            <p:cNvPr id="8" name="Rectangle: Top Corners Snipped 7">
              <a:extLst>
                <a:ext uri="{FF2B5EF4-FFF2-40B4-BE49-F238E27FC236}">
                  <a16:creationId xmlns:a16="http://schemas.microsoft.com/office/drawing/2014/main" id="{CB9DE1F5-37DD-4A2A-AB01-E147ECE3364B}"/>
                </a:ext>
              </a:extLst>
            </p:cNvPr>
            <p:cNvSpPr/>
            <p:nvPr/>
          </p:nvSpPr>
          <p:spPr>
            <a:xfrm rot="16200000">
              <a:off x="4063493" y="3784418"/>
              <a:ext cx="1262734" cy="74956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algn="ctr"/>
              <a:endParaRPr lang="en-US" dirty="0"/>
            </a:p>
          </p:txBody>
        </p:sp>
        <p:grpSp>
          <p:nvGrpSpPr>
            <p:cNvPr id="9" name="Group 8">
              <a:extLst>
                <a:ext uri="{FF2B5EF4-FFF2-40B4-BE49-F238E27FC236}">
                  <a16:creationId xmlns:a16="http://schemas.microsoft.com/office/drawing/2014/main" id="{4CA4118B-C2DA-4FDB-93E2-8DED52DDED7A}"/>
                </a:ext>
              </a:extLst>
            </p:cNvPr>
            <p:cNvGrpSpPr/>
            <p:nvPr/>
          </p:nvGrpSpPr>
          <p:grpSpPr>
            <a:xfrm>
              <a:off x="3425185" y="3807097"/>
              <a:ext cx="394919" cy="676683"/>
              <a:chOff x="3446862" y="3838648"/>
              <a:chExt cx="394919" cy="676683"/>
            </a:xfrm>
          </p:grpSpPr>
          <p:sp>
            <p:nvSpPr>
              <p:cNvPr id="18" name="Rectangle 17">
                <a:extLst>
                  <a:ext uri="{FF2B5EF4-FFF2-40B4-BE49-F238E27FC236}">
                    <a16:creationId xmlns:a16="http://schemas.microsoft.com/office/drawing/2014/main" id="{C883850C-7DEC-4991-B93C-D3E1844EED23}"/>
                  </a:ext>
                </a:extLst>
              </p:cNvPr>
              <p:cNvSpPr/>
              <p:nvPr/>
            </p:nvSpPr>
            <p:spPr>
              <a:xfrm rot="16200000">
                <a:off x="3305980" y="3979530"/>
                <a:ext cx="676683" cy="3949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algn="ctr"/>
                <a:endParaRPr lang="en-US" dirty="0"/>
              </a:p>
            </p:txBody>
          </p:sp>
          <p:grpSp>
            <p:nvGrpSpPr>
              <p:cNvPr id="19" name="Group 18">
                <a:extLst>
                  <a:ext uri="{FF2B5EF4-FFF2-40B4-BE49-F238E27FC236}">
                    <a16:creationId xmlns:a16="http://schemas.microsoft.com/office/drawing/2014/main" id="{400554C5-EF2C-4985-92EB-1E33C3BDAC68}"/>
                  </a:ext>
                </a:extLst>
              </p:cNvPr>
              <p:cNvGrpSpPr/>
              <p:nvPr/>
            </p:nvGrpSpPr>
            <p:grpSpPr>
              <a:xfrm rot="5400000">
                <a:off x="3559953" y="3997588"/>
                <a:ext cx="176361" cy="380990"/>
                <a:chOff x="3696599" y="3983765"/>
                <a:chExt cx="176361" cy="380990"/>
              </a:xfrm>
            </p:grpSpPr>
            <p:sp>
              <p:nvSpPr>
                <p:cNvPr id="20" name="Arrow: Up 19">
                  <a:extLst>
                    <a:ext uri="{FF2B5EF4-FFF2-40B4-BE49-F238E27FC236}">
                      <a16:creationId xmlns:a16="http://schemas.microsoft.com/office/drawing/2014/main" id="{C75FFD32-10A4-402E-AC61-00ED9D27EAF4}"/>
                    </a:ext>
                  </a:extLst>
                </p:cNvPr>
                <p:cNvSpPr/>
                <p:nvPr/>
              </p:nvSpPr>
              <p:spPr>
                <a:xfrm>
                  <a:off x="3715285" y="3983765"/>
                  <a:ext cx="130324" cy="380990"/>
                </a:xfrm>
                <a:prstGeom prst="upArrow">
                  <a:avLst/>
                </a:prstGeom>
                <a:solidFill>
                  <a:schemeClr val="accent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algn="ctr"/>
                  <a:endParaRPr lang="en-US" sz="1350" dirty="0"/>
                </a:p>
              </p:txBody>
            </p:sp>
            <p:sp>
              <p:nvSpPr>
                <p:cNvPr id="21" name="Oval 20">
                  <a:extLst>
                    <a:ext uri="{FF2B5EF4-FFF2-40B4-BE49-F238E27FC236}">
                      <a16:creationId xmlns:a16="http://schemas.microsoft.com/office/drawing/2014/main" id="{13E53ABA-AACA-4370-B983-A7FB623BF263}"/>
                    </a:ext>
                  </a:extLst>
                </p:cNvPr>
                <p:cNvSpPr/>
                <p:nvPr/>
              </p:nvSpPr>
              <p:spPr>
                <a:xfrm rot="16200000">
                  <a:off x="3693661" y="4113130"/>
                  <a:ext cx="182237" cy="1763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algn="ctr"/>
                  <a:endParaRPr lang="en-US" sz="1350" dirty="0"/>
                </a:p>
              </p:txBody>
            </p:sp>
          </p:grpSp>
        </p:grpSp>
        <p:grpSp>
          <p:nvGrpSpPr>
            <p:cNvPr id="10" name="Group 9">
              <a:extLst>
                <a:ext uri="{FF2B5EF4-FFF2-40B4-BE49-F238E27FC236}">
                  <a16:creationId xmlns:a16="http://schemas.microsoft.com/office/drawing/2014/main" id="{16CA4FE1-8D3A-4BC4-B205-697C71CB0056}"/>
                </a:ext>
              </a:extLst>
            </p:cNvPr>
            <p:cNvGrpSpPr/>
            <p:nvPr/>
          </p:nvGrpSpPr>
          <p:grpSpPr>
            <a:xfrm>
              <a:off x="3026016" y="3721176"/>
              <a:ext cx="1207187" cy="853105"/>
              <a:chOff x="3028950" y="3728720"/>
              <a:chExt cx="1207187" cy="853105"/>
            </a:xfrm>
          </p:grpSpPr>
          <p:cxnSp>
            <p:nvCxnSpPr>
              <p:cNvPr id="12" name="Straight Connector 11">
                <a:extLst>
                  <a:ext uri="{FF2B5EF4-FFF2-40B4-BE49-F238E27FC236}">
                    <a16:creationId xmlns:a16="http://schemas.microsoft.com/office/drawing/2014/main" id="{20E05299-283D-420D-867E-711F153BEB56}"/>
                  </a:ext>
                </a:extLst>
              </p:cNvPr>
              <p:cNvCxnSpPr/>
              <p:nvPr/>
            </p:nvCxnSpPr>
            <p:spPr>
              <a:xfrm>
                <a:off x="3028950" y="3728720"/>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8F6FA138-37D5-4CB7-9698-F7A53039AD4B}"/>
                  </a:ext>
                </a:extLst>
              </p:cNvPr>
              <p:cNvCxnSpPr/>
              <p:nvPr/>
            </p:nvCxnSpPr>
            <p:spPr>
              <a:xfrm>
                <a:off x="3028950" y="3900170"/>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5CF42503-BB12-4F87-BC29-FF474445B09E}"/>
                  </a:ext>
                </a:extLst>
              </p:cNvPr>
              <p:cNvCxnSpPr/>
              <p:nvPr/>
            </p:nvCxnSpPr>
            <p:spPr>
              <a:xfrm>
                <a:off x="3028950" y="4081877"/>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91A5B22-E695-4FEF-9DF1-35D3C3FA3E54}"/>
                  </a:ext>
                </a:extLst>
              </p:cNvPr>
              <p:cNvCxnSpPr/>
              <p:nvPr/>
            </p:nvCxnSpPr>
            <p:spPr>
              <a:xfrm>
                <a:off x="3028950" y="4248685"/>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4EA88944-4807-4287-8CF7-23621A1953A9}"/>
                  </a:ext>
                </a:extLst>
              </p:cNvPr>
              <p:cNvCxnSpPr/>
              <p:nvPr/>
            </p:nvCxnSpPr>
            <p:spPr>
              <a:xfrm>
                <a:off x="3028950" y="4414185"/>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7D9CC0F8-F25D-46AB-803C-91A25B5488D2}"/>
                  </a:ext>
                </a:extLst>
              </p:cNvPr>
              <p:cNvCxnSpPr/>
              <p:nvPr/>
            </p:nvCxnSpPr>
            <p:spPr>
              <a:xfrm>
                <a:off x="3038527" y="4581825"/>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1" name="Graphic 47" descr="Flammable">
              <a:extLst>
                <a:ext uri="{FF2B5EF4-FFF2-40B4-BE49-F238E27FC236}">
                  <a16:creationId xmlns:a16="http://schemas.microsoft.com/office/drawing/2014/main" id="{0ADD2E3E-26A4-462D-B6E2-DCFD7C461F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5450" y="4662492"/>
              <a:ext cx="548317" cy="548317"/>
            </a:xfrm>
            <a:prstGeom prst="rect">
              <a:avLst/>
            </a:prstGeom>
          </p:spPr>
        </p:pic>
      </p:grpSp>
      <p:pic>
        <p:nvPicPr>
          <p:cNvPr id="27" name="Picture 26" descr="A picture containing indoor&#10;&#10;Description automatically generated">
            <a:extLst>
              <a:ext uri="{FF2B5EF4-FFF2-40B4-BE49-F238E27FC236}">
                <a16:creationId xmlns:a16="http://schemas.microsoft.com/office/drawing/2014/main" id="{3D49516B-F6CD-48FA-AA53-8186D0785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364" y="1171582"/>
            <a:ext cx="2681654" cy="2011240"/>
          </a:xfrm>
          <a:prstGeom prst="rect">
            <a:avLst/>
          </a:prstGeom>
        </p:spPr>
      </p:pic>
      <p:sp>
        <p:nvSpPr>
          <p:cNvPr id="26" name="TextBox 25">
            <a:extLst>
              <a:ext uri="{FF2B5EF4-FFF2-40B4-BE49-F238E27FC236}">
                <a16:creationId xmlns:a16="http://schemas.microsoft.com/office/drawing/2014/main" id="{B09592A5-4171-4AEE-9918-B422F611F9AD}"/>
              </a:ext>
            </a:extLst>
          </p:cNvPr>
          <p:cNvSpPr txBox="1"/>
          <p:nvPr/>
        </p:nvSpPr>
        <p:spPr>
          <a:xfrm>
            <a:off x="40881" y="3573267"/>
            <a:ext cx="6040315" cy="1477328"/>
          </a:xfrm>
          <a:prstGeom prst="rect">
            <a:avLst/>
          </a:prstGeom>
          <a:solidFill>
            <a:schemeClr val="accent4">
              <a:lumMod val="60000"/>
              <a:lumOff val="40000"/>
            </a:schemeClr>
          </a:solidFill>
        </p:spPr>
        <p:txBody>
          <a:bodyPr wrap="square" rtlCol="0">
            <a:spAutoFit/>
          </a:bodyPr>
          <a:lstStyle/>
          <a:p>
            <a:pPr algn="just"/>
            <a:r>
              <a:rPr lang="en-US" b="0" i="0" dirty="0">
                <a:solidFill>
                  <a:srgbClr val="343434"/>
                </a:solidFill>
                <a:effectLst/>
              </a:rPr>
              <a:t>The heating of the  magnetic material above its recrystallization temperature in a magnetic field and then cooling will allow atom migration within the crystal lattice such that the number of dislocation sites decreases, leading to the change in magnetic properties </a:t>
            </a:r>
            <a:r>
              <a:rPr lang="en-US" dirty="0"/>
              <a:t> </a:t>
            </a:r>
            <a:endParaRPr lang="en-IN" dirty="0"/>
          </a:p>
        </p:txBody>
      </p:sp>
      <p:sp>
        <p:nvSpPr>
          <p:cNvPr id="29" name="TextBox 28">
            <a:extLst>
              <a:ext uri="{FF2B5EF4-FFF2-40B4-BE49-F238E27FC236}">
                <a16:creationId xmlns:a16="http://schemas.microsoft.com/office/drawing/2014/main" id="{D9251485-9860-4D38-BFFE-BB7CA5CD965C}"/>
              </a:ext>
            </a:extLst>
          </p:cNvPr>
          <p:cNvSpPr txBox="1"/>
          <p:nvPr/>
        </p:nvSpPr>
        <p:spPr>
          <a:xfrm>
            <a:off x="40881" y="3050450"/>
            <a:ext cx="6040315" cy="369332"/>
          </a:xfrm>
          <a:prstGeom prst="rect">
            <a:avLst/>
          </a:prstGeom>
          <a:solidFill>
            <a:schemeClr val="accent6">
              <a:lumMod val="60000"/>
              <a:lumOff val="40000"/>
            </a:schemeClr>
          </a:solidFill>
        </p:spPr>
        <p:txBody>
          <a:bodyPr wrap="square">
            <a:spAutoFit/>
          </a:bodyPr>
          <a:lstStyle/>
          <a:p>
            <a:pPr algn="just"/>
            <a:r>
              <a:rPr lang="en-US" dirty="0"/>
              <a:t>Enhances the magnetic property of magnetic materials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F4126FA-84AC-4D4F-846D-6958C792F9FF}"/>
                  </a:ext>
                </a:extLst>
              </p:cNvPr>
              <p:cNvSpPr txBox="1"/>
              <p:nvPr/>
            </p:nvSpPr>
            <p:spPr>
              <a:xfrm>
                <a:off x="-42680" y="5098951"/>
                <a:ext cx="6040315"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Magnetic Thermal Annealing is done at very low pressure </a:t>
                </a:r>
                <a:r>
                  <a:rPr lang="en-US" dirty="0" err="1"/>
                  <a:t>iz</a:t>
                </a:r>
                <a:r>
                  <a:rPr lang="en-US" dirty="0"/>
                  <a:t>. around in orders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oMath>
                </a14:m>
                <a:r>
                  <a:rPr lang="en-US" dirty="0"/>
                  <a:t> </a:t>
                </a:r>
                <a:r>
                  <a:rPr lang="en-US" dirty="0" err="1"/>
                  <a:t>mBar</a:t>
                </a:r>
                <a:r>
                  <a:rPr lang="en-US" dirty="0"/>
                  <a:t>, for which we required a vacuum pump and </a:t>
                </a:r>
                <a:r>
                  <a:rPr lang="en-US" dirty="0" err="1"/>
                  <a:t>Pirrani</a:t>
                </a:r>
                <a:r>
                  <a:rPr lang="en-US" dirty="0"/>
                  <a:t> Gauze to provide real time pressure value</a:t>
                </a:r>
              </a:p>
              <a:p>
                <a:pPr marL="285750" indent="-285750" algn="just">
                  <a:buFont typeface="Arial" panose="020B0604020202020204" pitchFamily="34" charset="0"/>
                  <a:buChar char="•"/>
                </a:pPr>
                <a:r>
                  <a:rPr lang="en-US" dirty="0"/>
                  <a:t>For heating the sample, a heater is used     </a:t>
                </a:r>
                <a:endParaRPr lang="en-IN" dirty="0"/>
              </a:p>
            </p:txBody>
          </p:sp>
        </mc:Choice>
        <mc:Fallback xmlns="">
          <p:sp>
            <p:nvSpPr>
              <p:cNvPr id="30" name="TextBox 29">
                <a:extLst>
                  <a:ext uri="{FF2B5EF4-FFF2-40B4-BE49-F238E27FC236}">
                    <a16:creationId xmlns:a16="http://schemas.microsoft.com/office/drawing/2014/main" id="{6F4126FA-84AC-4D4F-846D-6958C792F9FF}"/>
                  </a:ext>
                </a:extLst>
              </p:cNvPr>
              <p:cNvSpPr txBox="1">
                <a:spLocks noRot="1" noChangeAspect="1" noMove="1" noResize="1" noEditPoints="1" noAdjustHandles="1" noChangeArrowheads="1" noChangeShapeType="1" noTextEdit="1"/>
              </p:cNvSpPr>
              <p:nvPr/>
            </p:nvSpPr>
            <p:spPr>
              <a:xfrm>
                <a:off x="-42680" y="5098951"/>
                <a:ext cx="6040315" cy="1477328"/>
              </a:xfrm>
              <a:prstGeom prst="rect">
                <a:avLst/>
              </a:prstGeom>
              <a:blipFill>
                <a:blip r:embed="rId5"/>
                <a:stretch>
                  <a:fillRect l="-706" t="-2058" r="-807" b="-5350"/>
                </a:stretch>
              </a:blipFill>
            </p:spPr>
            <p:txBody>
              <a:bodyPr/>
              <a:lstStyle/>
              <a:p>
                <a:r>
                  <a:rPr lang="en-IN">
                    <a:noFill/>
                  </a:rPr>
                  <a:t> </a:t>
                </a:r>
              </a:p>
            </p:txBody>
          </p:sp>
        </mc:Fallback>
      </mc:AlternateContent>
      <p:pic>
        <p:nvPicPr>
          <p:cNvPr id="32" name="Picture 31" descr="A picture containing wall, indoor, projector&#10;&#10;Description automatically generated">
            <a:extLst>
              <a:ext uri="{FF2B5EF4-FFF2-40B4-BE49-F238E27FC236}">
                <a16:creationId xmlns:a16="http://schemas.microsoft.com/office/drawing/2014/main" id="{43E4BF84-CE71-47FE-91A6-B1E4E71CF1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6836" y="4422733"/>
            <a:ext cx="2681654" cy="2011241"/>
          </a:xfrm>
          <a:prstGeom prst="rect">
            <a:avLst/>
          </a:prstGeom>
        </p:spPr>
      </p:pic>
      <p:pic>
        <p:nvPicPr>
          <p:cNvPr id="34" name="Picture 33" descr="A picture containing text, indoor&#10;&#10;Description automatically generated">
            <a:extLst>
              <a:ext uri="{FF2B5EF4-FFF2-40B4-BE49-F238E27FC236}">
                <a16:creationId xmlns:a16="http://schemas.microsoft.com/office/drawing/2014/main" id="{315D5A10-2585-446E-8988-0B9AF181CC92}"/>
              </a:ext>
            </a:extLst>
          </p:cNvPr>
          <p:cNvPicPr>
            <a:picLocks noChangeAspect="1"/>
          </p:cNvPicPr>
          <p:nvPr/>
        </p:nvPicPr>
        <p:blipFill rotWithShape="1">
          <a:blip r:embed="rId7">
            <a:extLst>
              <a:ext uri="{28A0092B-C50C-407E-A947-70E740481C1C}">
                <a14:useLocalDpi xmlns:a14="http://schemas.microsoft.com/office/drawing/2010/main" val="0"/>
              </a:ext>
            </a:extLst>
          </a:blip>
          <a:srcRect l="1812" t="4615" r="4697" b="21667"/>
          <a:stretch/>
        </p:blipFill>
        <p:spPr>
          <a:xfrm>
            <a:off x="2950671" y="633553"/>
            <a:ext cx="3316165" cy="1961137"/>
          </a:xfrm>
          <a:prstGeom prst="rect">
            <a:avLst/>
          </a:prstGeom>
        </p:spPr>
      </p:pic>
      <p:sp>
        <p:nvSpPr>
          <p:cNvPr id="22" name="TextBox 21">
            <a:extLst>
              <a:ext uri="{FF2B5EF4-FFF2-40B4-BE49-F238E27FC236}">
                <a16:creationId xmlns:a16="http://schemas.microsoft.com/office/drawing/2014/main" id="{173B98BE-CFB2-408C-BF6A-EFAF95931F02}"/>
              </a:ext>
            </a:extLst>
          </p:cNvPr>
          <p:cNvSpPr txBox="1"/>
          <p:nvPr/>
        </p:nvSpPr>
        <p:spPr>
          <a:xfrm>
            <a:off x="4129572" y="2604276"/>
            <a:ext cx="958362" cy="369332"/>
          </a:xfrm>
          <a:prstGeom prst="rect">
            <a:avLst/>
          </a:prstGeom>
          <a:noFill/>
        </p:spPr>
        <p:txBody>
          <a:bodyPr wrap="square" rtlCol="0">
            <a:spAutoFit/>
          </a:bodyPr>
          <a:lstStyle/>
          <a:p>
            <a:pPr algn="ctr"/>
            <a:r>
              <a:rPr lang="en-US" dirty="0"/>
              <a:t>Heater </a:t>
            </a:r>
            <a:endParaRPr lang="en-IN" dirty="0"/>
          </a:p>
        </p:txBody>
      </p:sp>
      <p:sp>
        <p:nvSpPr>
          <p:cNvPr id="31" name="TextBox 30">
            <a:extLst>
              <a:ext uri="{FF2B5EF4-FFF2-40B4-BE49-F238E27FC236}">
                <a16:creationId xmlns:a16="http://schemas.microsoft.com/office/drawing/2014/main" id="{8066CE9B-1E3E-40A4-A630-0B570B23B35E}"/>
              </a:ext>
            </a:extLst>
          </p:cNvPr>
          <p:cNvSpPr txBox="1"/>
          <p:nvPr/>
        </p:nvSpPr>
        <p:spPr>
          <a:xfrm>
            <a:off x="6744949" y="4046826"/>
            <a:ext cx="1529862" cy="369332"/>
          </a:xfrm>
          <a:prstGeom prst="rect">
            <a:avLst/>
          </a:prstGeom>
          <a:noFill/>
        </p:spPr>
        <p:txBody>
          <a:bodyPr wrap="square" rtlCol="0">
            <a:spAutoFit/>
          </a:bodyPr>
          <a:lstStyle/>
          <a:p>
            <a:pPr algn="ctr"/>
            <a:r>
              <a:rPr lang="en-US" dirty="0"/>
              <a:t>Vacuum Pump</a:t>
            </a:r>
            <a:endParaRPr lang="en-IN" dirty="0"/>
          </a:p>
        </p:txBody>
      </p:sp>
      <p:sp>
        <p:nvSpPr>
          <p:cNvPr id="33" name="TextBox 32">
            <a:extLst>
              <a:ext uri="{FF2B5EF4-FFF2-40B4-BE49-F238E27FC236}">
                <a16:creationId xmlns:a16="http://schemas.microsoft.com/office/drawing/2014/main" id="{F797A8CB-1B57-43DE-8F7F-296E03A5DCA6}"/>
              </a:ext>
            </a:extLst>
          </p:cNvPr>
          <p:cNvSpPr txBox="1"/>
          <p:nvPr/>
        </p:nvSpPr>
        <p:spPr>
          <a:xfrm>
            <a:off x="7221139" y="3189397"/>
            <a:ext cx="1280865" cy="369332"/>
          </a:xfrm>
          <a:prstGeom prst="rect">
            <a:avLst/>
          </a:prstGeom>
          <a:noFill/>
          <a:ln>
            <a:noFill/>
          </a:ln>
        </p:spPr>
        <p:txBody>
          <a:bodyPr wrap="square" rtlCol="0">
            <a:spAutoFit/>
          </a:bodyPr>
          <a:lstStyle/>
          <a:p>
            <a:pPr algn="ctr"/>
            <a:r>
              <a:rPr lang="en-US" dirty="0"/>
              <a:t>MTA Setup</a:t>
            </a:r>
            <a:endParaRPr lang="en-IN" dirty="0"/>
          </a:p>
        </p:txBody>
      </p:sp>
    </p:spTree>
    <p:extLst>
      <p:ext uri="{BB962C8B-B14F-4D97-AF65-F5344CB8AC3E}">
        <p14:creationId xmlns:p14="http://schemas.microsoft.com/office/powerpoint/2010/main" val="1676332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3D2D-0479-4DBA-B467-8FB77D9C8F7A}"/>
              </a:ext>
            </a:extLst>
          </p:cNvPr>
          <p:cNvSpPr>
            <a:spLocks noGrp="1"/>
          </p:cNvSpPr>
          <p:nvPr>
            <p:ph type="title"/>
          </p:nvPr>
        </p:nvSpPr>
        <p:spPr/>
        <p:txBody>
          <a:bodyPr/>
          <a:lstStyle/>
          <a:p>
            <a:r>
              <a:rPr lang="en-IN" dirty="0"/>
              <a:t>Experimental: Gaussmeter</a:t>
            </a:r>
          </a:p>
        </p:txBody>
      </p:sp>
      <p:sp>
        <p:nvSpPr>
          <p:cNvPr id="3" name="Date Placeholder 2">
            <a:extLst>
              <a:ext uri="{FF2B5EF4-FFF2-40B4-BE49-F238E27FC236}">
                <a16:creationId xmlns:a16="http://schemas.microsoft.com/office/drawing/2014/main" id="{D52FE4BE-B423-4080-8849-3D426E2F70E3}"/>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E9F78BE6-09AC-48D9-8C3F-64F507E422AC}"/>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0723A66C-7A60-4E15-998F-CA5BECBA33BA}"/>
              </a:ext>
            </a:extLst>
          </p:cNvPr>
          <p:cNvSpPr>
            <a:spLocks noGrp="1"/>
          </p:cNvSpPr>
          <p:nvPr>
            <p:ph type="sldNum" sz="quarter" idx="12"/>
          </p:nvPr>
        </p:nvSpPr>
        <p:spPr/>
        <p:txBody>
          <a:bodyPr/>
          <a:lstStyle/>
          <a:p>
            <a:fld id="{8E7B0F21-D4CD-49F4-A017-610E9F53B950}" type="slidenum">
              <a:rPr lang="en-IN" smtClean="0"/>
              <a:pPr/>
              <a:t>36</a:t>
            </a:fld>
            <a:endParaRPr lang="en-IN" dirty="0"/>
          </a:p>
        </p:txBody>
      </p:sp>
      <p:pic>
        <p:nvPicPr>
          <p:cNvPr id="7" name="Picture 6" descr="A picture containing text&#10;&#10;Description automatically generated">
            <a:extLst>
              <a:ext uri="{FF2B5EF4-FFF2-40B4-BE49-F238E27FC236}">
                <a16:creationId xmlns:a16="http://schemas.microsoft.com/office/drawing/2014/main" id="{8B404B11-2E50-4339-ADA5-2F348FBEA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541" y="712176"/>
            <a:ext cx="2433272" cy="3244362"/>
          </a:xfrm>
          <a:prstGeom prst="rect">
            <a:avLst/>
          </a:prstGeom>
        </p:spPr>
      </p:pic>
      <p:pic>
        <p:nvPicPr>
          <p:cNvPr id="8" name="Picture 7">
            <a:extLst>
              <a:ext uri="{FF2B5EF4-FFF2-40B4-BE49-F238E27FC236}">
                <a16:creationId xmlns:a16="http://schemas.microsoft.com/office/drawing/2014/main" id="{1A3A6040-6A80-4477-8EF9-60452243416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92494" y="712176"/>
            <a:ext cx="1822919" cy="2338915"/>
          </a:xfrm>
          <a:prstGeom prst="rect">
            <a:avLst/>
          </a:prstGeom>
        </p:spPr>
      </p:pic>
      <p:sp>
        <p:nvSpPr>
          <p:cNvPr id="9" name="TextBox 8">
            <a:extLst>
              <a:ext uri="{FF2B5EF4-FFF2-40B4-BE49-F238E27FC236}">
                <a16:creationId xmlns:a16="http://schemas.microsoft.com/office/drawing/2014/main" id="{906DA10E-0764-4EA4-9CFB-661E3A05E8AB}"/>
              </a:ext>
            </a:extLst>
          </p:cNvPr>
          <p:cNvSpPr txBox="1"/>
          <p:nvPr/>
        </p:nvSpPr>
        <p:spPr>
          <a:xfrm>
            <a:off x="83526" y="3177976"/>
            <a:ext cx="2817936" cy="1015663"/>
          </a:xfrm>
          <a:prstGeom prst="rect">
            <a:avLst/>
          </a:prstGeom>
          <a:solidFill>
            <a:schemeClr val="accent4">
              <a:lumMod val="60000"/>
              <a:lumOff val="40000"/>
            </a:schemeClr>
          </a:solidFill>
        </p:spPr>
        <p:txBody>
          <a:bodyPr wrap="square" rtlCol="0">
            <a:spAutoFit/>
          </a:bodyPr>
          <a:lstStyle/>
          <a:p>
            <a:pPr marL="0" indent="0" algn="ctr">
              <a:buNone/>
            </a:pPr>
            <a:r>
              <a:rPr lang="en" sz="2000" dirty="0"/>
              <a:t>Gaussmeter is a static electronic magnetic field measurement device</a:t>
            </a:r>
            <a:endParaRPr lang="en-US" sz="2000" dirty="0"/>
          </a:p>
        </p:txBody>
      </p:sp>
      <p:sp>
        <p:nvSpPr>
          <p:cNvPr id="10" name="TextBox 9">
            <a:extLst>
              <a:ext uri="{FF2B5EF4-FFF2-40B4-BE49-F238E27FC236}">
                <a16:creationId xmlns:a16="http://schemas.microsoft.com/office/drawing/2014/main" id="{3CD18D31-2CF9-4A27-B60F-CC5BA4FA7AF8}"/>
              </a:ext>
            </a:extLst>
          </p:cNvPr>
          <p:cNvSpPr txBox="1"/>
          <p:nvPr/>
        </p:nvSpPr>
        <p:spPr>
          <a:xfrm>
            <a:off x="83525" y="4320524"/>
            <a:ext cx="3829051" cy="2031325"/>
          </a:xfrm>
          <a:prstGeom prst="rect">
            <a:avLst/>
          </a:prstGeom>
          <a:solidFill>
            <a:schemeClr val="accent6">
              <a:lumMod val="60000"/>
              <a:lumOff val="40000"/>
            </a:schemeClr>
          </a:solidFill>
        </p:spPr>
        <p:txBody>
          <a:bodyPr wrap="square" rtlCol="0">
            <a:spAutoFit/>
          </a:bodyPr>
          <a:lstStyle/>
          <a:p>
            <a:pPr algn="just"/>
            <a:r>
              <a:rPr lang="en-IN" dirty="0"/>
              <a:t>The Gaussmeter has two probes:</a:t>
            </a:r>
          </a:p>
          <a:p>
            <a:pPr marL="285750" indent="-285750" algn="just">
              <a:buFont typeface="Arial" panose="020B0604020202020204" pitchFamily="34" charset="0"/>
              <a:buChar char="•"/>
            </a:pPr>
            <a:r>
              <a:rPr lang="en-IN" dirty="0"/>
              <a:t>Axial Probe: Which measures the magnetic field parallel to the probe</a:t>
            </a:r>
          </a:p>
          <a:p>
            <a:pPr marL="285750" indent="-285750" algn="just">
              <a:buFont typeface="Arial" panose="020B0604020202020204" pitchFamily="34" charset="0"/>
              <a:buChar char="•"/>
            </a:pPr>
            <a:r>
              <a:rPr lang="en-IN" dirty="0"/>
              <a:t>Transversal Probe: Which measures the magnetic field perpendicular to the probe </a:t>
            </a:r>
          </a:p>
          <a:p>
            <a:pPr algn="just"/>
            <a:endParaRPr lang="en-IN" dirty="0"/>
          </a:p>
        </p:txBody>
      </p:sp>
      <p:sp>
        <p:nvSpPr>
          <p:cNvPr id="11" name="TextBox 10">
            <a:extLst>
              <a:ext uri="{FF2B5EF4-FFF2-40B4-BE49-F238E27FC236}">
                <a16:creationId xmlns:a16="http://schemas.microsoft.com/office/drawing/2014/main" id="{EC10C265-05FE-4E65-BB83-07704FFACA92}"/>
              </a:ext>
            </a:extLst>
          </p:cNvPr>
          <p:cNvSpPr txBox="1"/>
          <p:nvPr/>
        </p:nvSpPr>
        <p:spPr>
          <a:xfrm>
            <a:off x="4277456" y="4294062"/>
            <a:ext cx="4866544" cy="2123658"/>
          </a:xfrm>
          <a:prstGeom prst="rect">
            <a:avLst/>
          </a:prstGeom>
          <a:noFill/>
        </p:spPr>
        <p:txBody>
          <a:bodyPr wrap="square" rtlCol="0">
            <a:spAutoFit/>
          </a:bodyPr>
          <a:lstStyle/>
          <a:p>
            <a:pPr marL="285750" indent="-285750">
              <a:buFont typeface="Arial" panose="020B0604020202020204" pitchFamily="34" charset="0"/>
              <a:buChar char="•"/>
            </a:pPr>
            <a:r>
              <a:rPr lang="en-IN" sz="2200" dirty="0"/>
              <a:t>It measures by the Hall effect, which is the conversion of magnetic field into Hall Voltage</a:t>
            </a:r>
          </a:p>
          <a:p>
            <a:pPr marL="285750" indent="-285750">
              <a:buFont typeface="Arial" panose="020B0604020202020204" pitchFamily="34" charset="0"/>
              <a:buChar char="•"/>
            </a:pPr>
            <a:r>
              <a:rPr lang="en-US" sz="2200" dirty="0">
                <a:latin typeface="+mn-lt"/>
              </a:rPr>
              <a:t>Electrons in magnetic field tries to move in perpendicular direction of applied magnetic field (Lorentz force)</a:t>
            </a:r>
            <a:r>
              <a:rPr lang="en-IN" sz="2200" dirty="0"/>
              <a:t> </a:t>
            </a:r>
          </a:p>
        </p:txBody>
      </p:sp>
      <p:cxnSp>
        <p:nvCxnSpPr>
          <p:cNvPr id="12" name="Straight Arrow Connector 11">
            <a:extLst>
              <a:ext uri="{FF2B5EF4-FFF2-40B4-BE49-F238E27FC236}">
                <a16:creationId xmlns:a16="http://schemas.microsoft.com/office/drawing/2014/main" id="{D356824D-89B5-4AAB-A8FD-32AA1C4753F6}"/>
              </a:ext>
            </a:extLst>
          </p:cNvPr>
          <p:cNvCxnSpPr>
            <a:cxnSpLocks/>
            <a:stCxn id="14" idx="1"/>
          </p:cNvCxnSpPr>
          <p:nvPr/>
        </p:nvCxnSpPr>
        <p:spPr>
          <a:xfrm flipH="1">
            <a:off x="5820509" y="2379272"/>
            <a:ext cx="1769450" cy="193403"/>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C9C77251-C12B-4CAA-8BB4-A26EE483C929}"/>
              </a:ext>
            </a:extLst>
          </p:cNvPr>
          <p:cNvSpPr txBox="1"/>
          <p:nvPr/>
        </p:nvSpPr>
        <p:spPr>
          <a:xfrm>
            <a:off x="7589959" y="2194606"/>
            <a:ext cx="1343026" cy="369332"/>
          </a:xfrm>
          <a:prstGeom prst="rect">
            <a:avLst/>
          </a:prstGeom>
          <a:noFill/>
          <a:ln>
            <a:solidFill>
              <a:srgbClr val="FF0000"/>
            </a:solidFill>
          </a:ln>
        </p:spPr>
        <p:txBody>
          <a:bodyPr wrap="square" rtlCol="0">
            <a:spAutoFit/>
          </a:bodyPr>
          <a:lstStyle/>
          <a:p>
            <a:r>
              <a:rPr lang="en-US" dirty="0"/>
              <a:t>Gauss Probe </a:t>
            </a:r>
            <a:endParaRPr lang="en-IN" dirty="0"/>
          </a:p>
        </p:txBody>
      </p:sp>
    </p:spTree>
    <p:extLst>
      <p:ext uri="{BB962C8B-B14F-4D97-AF65-F5344CB8AC3E}">
        <p14:creationId xmlns:p14="http://schemas.microsoft.com/office/powerpoint/2010/main" val="3357487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3D2D-0479-4DBA-B467-8FB77D9C8F7A}"/>
              </a:ext>
            </a:extLst>
          </p:cNvPr>
          <p:cNvSpPr>
            <a:spLocks noGrp="1"/>
          </p:cNvSpPr>
          <p:nvPr>
            <p:ph type="title"/>
          </p:nvPr>
        </p:nvSpPr>
        <p:spPr/>
        <p:txBody>
          <a:bodyPr/>
          <a:lstStyle/>
          <a:p>
            <a:r>
              <a:rPr lang="en-IN" dirty="0"/>
              <a:t>Experimental: Gaussmeter</a:t>
            </a:r>
          </a:p>
        </p:txBody>
      </p:sp>
      <p:sp>
        <p:nvSpPr>
          <p:cNvPr id="3" name="Date Placeholder 2">
            <a:extLst>
              <a:ext uri="{FF2B5EF4-FFF2-40B4-BE49-F238E27FC236}">
                <a16:creationId xmlns:a16="http://schemas.microsoft.com/office/drawing/2014/main" id="{D52FE4BE-B423-4080-8849-3D426E2F70E3}"/>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E9F78BE6-09AC-48D9-8C3F-64F507E422AC}"/>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0723A66C-7A60-4E15-998F-CA5BECBA33BA}"/>
              </a:ext>
            </a:extLst>
          </p:cNvPr>
          <p:cNvSpPr>
            <a:spLocks noGrp="1"/>
          </p:cNvSpPr>
          <p:nvPr>
            <p:ph type="sldNum" sz="quarter" idx="12"/>
          </p:nvPr>
        </p:nvSpPr>
        <p:spPr/>
        <p:txBody>
          <a:bodyPr/>
          <a:lstStyle/>
          <a:p>
            <a:fld id="{8E7B0F21-D4CD-49F4-A017-610E9F53B950}" type="slidenum">
              <a:rPr lang="en-IN" smtClean="0"/>
              <a:pPr/>
              <a:t>37</a:t>
            </a:fld>
            <a:endParaRPr lang="en-IN" dirty="0"/>
          </a:p>
        </p:txBody>
      </p:sp>
      <p:pic>
        <p:nvPicPr>
          <p:cNvPr id="12" name="Picture 11" descr="A close-up of a machine&#10;&#10;Description automatically generated with low confidence">
            <a:extLst>
              <a:ext uri="{FF2B5EF4-FFF2-40B4-BE49-F238E27FC236}">
                <a16:creationId xmlns:a16="http://schemas.microsoft.com/office/drawing/2014/main" id="{5F48B3D6-9860-4AF8-BF19-68869956A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58" y="738215"/>
            <a:ext cx="3719146" cy="2789360"/>
          </a:xfrm>
          <a:prstGeom prst="rect">
            <a:avLst/>
          </a:prstGeom>
        </p:spPr>
      </p:pic>
      <p:pic>
        <p:nvPicPr>
          <p:cNvPr id="1025" name="Picture 1">
            <a:extLst>
              <a:ext uri="{FF2B5EF4-FFF2-40B4-BE49-F238E27FC236}">
                <a16:creationId xmlns:a16="http://schemas.microsoft.com/office/drawing/2014/main" id="{B054B8F4-46F3-431A-A882-FAFD4EE5D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052" y="729761"/>
            <a:ext cx="3956790" cy="23806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38E4B19-CA75-4405-ABE3-641F69308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49" y="3694729"/>
            <a:ext cx="3956790" cy="238064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68B49EB6-2999-4E5B-AB9D-F143276579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9053" y="3699258"/>
            <a:ext cx="3956789" cy="23806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BDA391-98FA-419F-9D0B-EDF3F0637033}"/>
                  </a:ext>
                </a:extLst>
              </p:cNvPr>
              <p:cNvSpPr txBox="1"/>
              <p:nvPr/>
            </p:nvSpPr>
            <p:spPr>
              <a:xfrm>
                <a:off x="4739052" y="3110402"/>
                <a:ext cx="3719146" cy="369332"/>
              </a:xfrm>
              <a:prstGeom prst="rect">
                <a:avLst/>
              </a:prstGeom>
              <a:noFill/>
            </p:spPr>
            <p:txBody>
              <a:bodyPr wrap="square" rtlCol="0">
                <a:spAutoFit/>
              </a:bodyPr>
              <a:lstStyle/>
              <a:p>
                <a:pPr algn="ctr"/>
                <a:r>
                  <a:rPr lang="en-US" dirty="0"/>
                  <a:t>R = 2.5cm : </a:t>
                </a:r>
                <a14:m>
                  <m:oMath xmlns:m="http://schemas.openxmlformats.org/officeDocument/2006/math">
                    <m:sSup>
                      <m:sSupPr>
                        <m:ctrlPr>
                          <a:rPr lang="en-US" b="0" i="1" smtClean="0">
                            <a:latin typeface="Cambria Math" panose="02040503050406030204" pitchFamily="18" charset="0"/>
                          </a:rPr>
                        </m:ctrlPr>
                      </m:sSupPr>
                      <m:e>
                        <m:r>
                          <a:rPr lang="en-US" b="0" i="0" smtClean="0">
                            <a:latin typeface="Cambria Math" panose="02040503050406030204" pitchFamily="18" charset="0"/>
                          </a:rPr>
                          <m:t>0</m:t>
                        </m:r>
                      </m:e>
                      <m:sup>
                        <m:r>
                          <a:rPr lang="en-US" b="0" i="0" smtClean="0">
                            <a:latin typeface="Cambria Math" panose="02040503050406030204" pitchFamily="18" charset="0"/>
                          </a:rPr>
                          <m:t>0</m:t>
                        </m:r>
                      </m:sup>
                    </m:sSup>
                    <m:r>
                      <a:rPr lang="en-US" b="0" i="0" smtClean="0">
                        <a:latin typeface="Cambria Math" panose="02040503050406030204" pitchFamily="18" charset="0"/>
                      </a:rPr>
                      <m:t>&lt;</m:t>
                    </m:r>
                    <m:r>
                      <a:rPr lang="en-US" b="0" i="1" smtClean="0">
                        <a:latin typeface="Cambria Math" panose="02040503050406030204" pitchFamily="18" charset="0"/>
                      </a:rPr>
                      <m:t>𝜃</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360</m:t>
                        </m:r>
                      </m:e>
                      <m:sup>
                        <m:r>
                          <a:rPr lang="en-US" b="0" i="1" smtClean="0">
                            <a:latin typeface="Cambria Math" panose="02040503050406030204" pitchFamily="18" charset="0"/>
                          </a:rPr>
                          <m:t>0</m:t>
                        </m:r>
                      </m:sup>
                    </m:sSup>
                  </m:oMath>
                </a14:m>
                <a:r>
                  <a:rPr lang="en-US" dirty="0"/>
                  <a:t> </a:t>
                </a:r>
                <a:endParaRPr lang="en-IN" dirty="0"/>
              </a:p>
            </p:txBody>
          </p:sp>
        </mc:Choice>
        <mc:Fallback xmlns="">
          <p:sp>
            <p:nvSpPr>
              <p:cNvPr id="13" name="TextBox 12">
                <a:extLst>
                  <a:ext uri="{FF2B5EF4-FFF2-40B4-BE49-F238E27FC236}">
                    <a16:creationId xmlns:a16="http://schemas.microsoft.com/office/drawing/2014/main" id="{4CBDA391-98FA-419F-9D0B-EDF3F0637033}"/>
                  </a:ext>
                </a:extLst>
              </p:cNvPr>
              <p:cNvSpPr txBox="1">
                <a:spLocks noRot="1" noChangeAspect="1" noMove="1" noResize="1" noEditPoints="1" noAdjustHandles="1" noChangeArrowheads="1" noChangeShapeType="1" noTextEdit="1"/>
              </p:cNvSpPr>
              <p:nvPr/>
            </p:nvSpPr>
            <p:spPr>
              <a:xfrm>
                <a:off x="4739052" y="3110402"/>
                <a:ext cx="3719146" cy="369332"/>
              </a:xfrm>
              <a:prstGeom prst="rect">
                <a:avLst/>
              </a:prstGeom>
              <a:blipFill>
                <a:blip r:embed="rId6"/>
                <a:stretch>
                  <a:fillRect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FF0AA41-1698-494C-AF63-DCB472290790}"/>
                  </a:ext>
                </a:extLst>
              </p:cNvPr>
              <p:cNvSpPr txBox="1"/>
              <p:nvPr/>
            </p:nvSpPr>
            <p:spPr>
              <a:xfrm>
                <a:off x="316649" y="6075370"/>
                <a:ext cx="3719146" cy="369332"/>
              </a:xfrm>
              <a:prstGeom prst="rect">
                <a:avLst/>
              </a:prstGeom>
              <a:noFill/>
            </p:spPr>
            <p:txBody>
              <a:bodyPr wrap="square" rtlCol="0">
                <a:spAutoFit/>
              </a:bodyPr>
              <a:lstStyle/>
              <a:p>
                <a:pPr algn="ctr"/>
                <a:r>
                  <a:rPr lang="en-US" dirty="0"/>
                  <a:t>R = 3.6cm : </a:t>
                </a:r>
                <a14:m>
                  <m:oMath xmlns:m="http://schemas.openxmlformats.org/officeDocument/2006/math">
                    <m:sSup>
                      <m:sSupPr>
                        <m:ctrlPr>
                          <a:rPr lang="en-US" b="0" i="1" smtClean="0">
                            <a:latin typeface="Cambria Math" panose="02040503050406030204" pitchFamily="18" charset="0"/>
                          </a:rPr>
                        </m:ctrlPr>
                      </m:sSupPr>
                      <m:e>
                        <m:r>
                          <a:rPr lang="en-US" b="0" i="0" smtClean="0">
                            <a:latin typeface="Cambria Math" panose="02040503050406030204" pitchFamily="18" charset="0"/>
                          </a:rPr>
                          <m:t>0</m:t>
                        </m:r>
                      </m:e>
                      <m:sup>
                        <m:r>
                          <a:rPr lang="en-US" b="0" i="0" smtClean="0">
                            <a:latin typeface="Cambria Math" panose="02040503050406030204" pitchFamily="18" charset="0"/>
                          </a:rPr>
                          <m:t>0</m:t>
                        </m:r>
                      </m:sup>
                    </m:sSup>
                    <m:r>
                      <a:rPr lang="en-US" b="0" i="0" smtClean="0">
                        <a:latin typeface="Cambria Math" panose="02040503050406030204" pitchFamily="18" charset="0"/>
                      </a:rPr>
                      <m:t>&lt;</m:t>
                    </m:r>
                    <m:r>
                      <a:rPr lang="en-US" b="0" i="1" smtClean="0">
                        <a:latin typeface="Cambria Math" panose="02040503050406030204" pitchFamily="18" charset="0"/>
                      </a:rPr>
                      <m:t>𝜃</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360</m:t>
                        </m:r>
                      </m:e>
                      <m:sup>
                        <m:r>
                          <a:rPr lang="en-US" b="0" i="1" smtClean="0">
                            <a:latin typeface="Cambria Math" panose="02040503050406030204" pitchFamily="18" charset="0"/>
                          </a:rPr>
                          <m:t>0</m:t>
                        </m:r>
                      </m:sup>
                    </m:sSup>
                  </m:oMath>
                </a14:m>
                <a:r>
                  <a:rPr lang="en-US" dirty="0"/>
                  <a:t> </a:t>
                </a:r>
                <a:endParaRPr lang="en-IN" dirty="0"/>
              </a:p>
            </p:txBody>
          </p:sp>
        </mc:Choice>
        <mc:Fallback xmlns="">
          <p:sp>
            <p:nvSpPr>
              <p:cNvPr id="17" name="TextBox 16">
                <a:extLst>
                  <a:ext uri="{FF2B5EF4-FFF2-40B4-BE49-F238E27FC236}">
                    <a16:creationId xmlns:a16="http://schemas.microsoft.com/office/drawing/2014/main" id="{EFF0AA41-1698-494C-AF63-DCB472290790}"/>
                  </a:ext>
                </a:extLst>
              </p:cNvPr>
              <p:cNvSpPr txBox="1">
                <a:spLocks noRot="1" noChangeAspect="1" noMove="1" noResize="1" noEditPoints="1" noAdjustHandles="1" noChangeArrowheads="1" noChangeShapeType="1" noTextEdit="1"/>
              </p:cNvSpPr>
              <p:nvPr/>
            </p:nvSpPr>
            <p:spPr>
              <a:xfrm>
                <a:off x="316649" y="6075370"/>
                <a:ext cx="3719146" cy="369332"/>
              </a:xfrm>
              <a:prstGeom prst="rect">
                <a:avLst/>
              </a:prstGeom>
              <a:blipFill>
                <a:blip r:embed="rId7"/>
                <a:stretch>
                  <a:fillRect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E0F28-9879-4B24-888E-C9A8BDEB9EFD}"/>
                  </a:ext>
                </a:extLst>
              </p:cNvPr>
              <p:cNvSpPr txBox="1"/>
              <p:nvPr/>
            </p:nvSpPr>
            <p:spPr>
              <a:xfrm>
                <a:off x="4857874" y="6128239"/>
                <a:ext cx="3719146" cy="369332"/>
              </a:xfrm>
              <a:prstGeom prst="rect">
                <a:avLst/>
              </a:prstGeom>
              <a:noFill/>
            </p:spPr>
            <p:txBody>
              <a:bodyPr wrap="square" rtlCol="0">
                <a:spAutoFit/>
              </a:bodyPr>
              <a:lstStyle/>
              <a:p>
                <a:pPr algn="ctr"/>
                <a:r>
                  <a:rPr lang="en-US" dirty="0"/>
                  <a:t>R = 5cm : </a:t>
                </a:r>
                <a14:m>
                  <m:oMath xmlns:m="http://schemas.openxmlformats.org/officeDocument/2006/math">
                    <m:sSup>
                      <m:sSupPr>
                        <m:ctrlPr>
                          <a:rPr lang="en-US" b="0" i="1" smtClean="0">
                            <a:latin typeface="Cambria Math" panose="02040503050406030204" pitchFamily="18" charset="0"/>
                          </a:rPr>
                        </m:ctrlPr>
                      </m:sSupPr>
                      <m:e>
                        <m:r>
                          <a:rPr lang="en-US" b="0" i="0" smtClean="0">
                            <a:latin typeface="Cambria Math" panose="02040503050406030204" pitchFamily="18" charset="0"/>
                          </a:rPr>
                          <m:t>0</m:t>
                        </m:r>
                      </m:e>
                      <m:sup>
                        <m:r>
                          <a:rPr lang="en-US" b="0" i="0" smtClean="0">
                            <a:latin typeface="Cambria Math" panose="02040503050406030204" pitchFamily="18" charset="0"/>
                          </a:rPr>
                          <m:t>0</m:t>
                        </m:r>
                      </m:sup>
                    </m:sSup>
                    <m:r>
                      <a:rPr lang="en-US" b="0" i="0" smtClean="0">
                        <a:latin typeface="Cambria Math" panose="02040503050406030204" pitchFamily="18" charset="0"/>
                      </a:rPr>
                      <m:t>&lt;</m:t>
                    </m:r>
                    <m:r>
                      <a:rPr lang="en-US" b="0" i="1" smtClean="0">
                        <a:latin typeface="Cambria Math" panose="02040503050406030204" pitchFamily="18" charset="0"/>
                      </a:rPr>
                      <m:t>𝜃</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360</m:t>
                        </m:r>
                      </m:e>
                      <m:sup>
                        <m:r>
                          <a:rPr lang="en-US" b="0" i="1" smtClean="0">
                            <a:latin typeface="Cambria Math" panose="02040503050406030204" pitchFamily="18" charset="0"/>
                          </a:rPr>
                          <m:t>0</m:t>
                        </m:r>
                      </m:sup>
                    </m:sSup>
                  </m:oMath>
                </a14:m>
                <a:r>
                  <a:rPr lang="en-US" dirty="0"/>
                  <a:t> </a:t>
                </a:r>
                <a:endParaRPr lang="en-IN" dirty="0"/>
              </a:p>
            </p:txBody>
          </p:sp>
        </mc:Choice>
        <mc:Fallback xmlns="">
          <p:sp>
            <p:nvSpPr>
              <p:cNvPr id="18" name="TextBox 17">
                <a:extLst>
                  <a:ext uri="{FF2B5EF4-FFF2-40B4-BE49-F238E27FC236}">
                    <a16:creationId xmlns:a16="http://schemas.microsoft.com/office/drawing/2014/main" id="{A4AE0F28-9879-4B24-888E-C9A8BDEB9EFD}"/>
                  </a:ext>
                </a:extLst>
              </p:cNvPr>
              <p:cNvSpPr txBox="1">
                <a:spLocks noRot="1" noChangeAspect="1" noMove="1" noResize="1" noEditPoints="1" noAdjustHandles="1" noChangeArrowheads="1" noChangeShapeType="1" noTextEdit="1"/>
              </p:cNvSpPr>
              <p:nvPr/>
            </p:nvSpPr>
            <p:spPr>
              <a:xfrm>
                <a:off x="4857874" y="6128239"/>
                <a:ext cx="3719146" cy="369332"/>
              </a:xfrm>
              <a:prstGeom prst="rect">
                <a:avLst/>
              </a:prstGeom>
              <a:blipFill>
                <a:blip r:embed="rId8"/>
                <a:stretch>
                  <a:fillRect t="-8197" b="-24590"/>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15774AEC-2EDE-406B-84C3-BDE9BCE7D3E5}"/>
              </a:ext>
            </a:extLst>
          </p:cNvPr>
          <p:cNvSpPr txBox="1"/>
          <p:nvPr/>
        </p:nvSpPr>
        <p:spPr>
          <a:xfrm>
            <a:off x="272690" y="3698936"/>
            <a:ext cx="536205" cy="369332"/>
          </a:xfrm>
          <a:prstGeom prst="rect">
            <a:avLst/>
          </a:prstGeom>
          <a:noFill/>
        </p:spPr>
        <p:txBody>
          <a:bodyPr wrap="square" rtlCol="0">
            <a:spAutoFit/>
          </a:bodyPr>
          <a:lstStyle/>
          <a:p>
            <a:r>
              <a:rPr lang="en-US" dirty="0"/>
              <a:t>H↑</a:t>
            </a:r>
            <a:endParaRPr lang="en-IN" dirty="0"/>
          </a:p>
        </p:txBody>
      </p:sp>
      <p:sp>
        <p:nvSpPr>
          <p:cNvPr id="14" name="TextBox 13">
            <a:extLst>
              <a:ext uri="{FF2B5EF4-FFF2-40B4-BE49-F238E27FC236}">
                <a16:creationId xmlns:a16="http://schemas.microsoft.com/office/drawing/2014/main" id="{6A11CAE5-1BFD-4E6B-B68F-7458783EFD85}"/>
              </a:ext>
            </a:extLst>
          </p:cNvPr>
          <p:cNvSpPr txBox="1"/>
          <p:nvPr/>
        </p:nvSpPr>
        <p:spPr>
          <a:xfrm>
            <a:off x="4739052" y="738215"/>
            <a:ext cx="536205" cy="369332"/>
          </a:xfrm>
          <a:prstGeom prst="rect">
            <a:avLst/>
          </a:prstGeom>
          <a:noFill/>
        </p:spPr>
        <p:txBody>
          <a:bodyPr wrap="square" rtlCol="0">
            <a:spAutoFit/>
          </a:bodyPr>
          <a:lstStyle/>
          <a:p>
            <a:r>
              <a:rPr lang="en-US" dirty="0"/>
              <a:t>H↑</a:t>
            </a:r>
            <a:endParaRPr lang="en-IN" dirty="0"/>
          </a:p>
        </p:txBody>
      </p:sp>
      <p:sp>
        <p:nvSpPr>
          <p:cNvPr id="15" name="TextBox 14">
            <a:extLst>
              <a:ext uri="{FF2B5EF4-FFF2-40B4-BE49-F238E27FC236}">
                <a16:creationId xmlns:a16="http://schemas.microsoft.com/office/drawing/2014/main" id="{5F94FC8D-6545-4FF2-B12E-C0B330650854}"/>
              </a:ext>
            </a:extLst>
          </p:cNvPr>
          <p:cNvSpPr txBox="1"/>
          <p:nvPr/>
        </p:nvSpPr>
        <p:spPr>
          <a:xfrm>
            <a:off x="4739052" y="3707216"/>
            <a:ext cx="536205" cy="369332"/>
          </a:xfrm>
          <a:prstGeom prst="rect">
            <a:avLst/>
          </a:prstGeom>
          <a:noFill/>
        </p:spPr>
        <p:txBody>
          <a:bodyPr wrap="square" rtlCol="0">
            <a:spAutoFit/>
          </a:bodyPr>
          <a:lstStyle/>
          <a:p>
            <a:r>
              <a:rPr lang="en-US" dirty="0"/>
              <a:t>H↑</a:t>
            </a:r>
            <a:endParaRPr lang="en-IN"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5968EF-73A1-42C7-8B06-705CF254B9B2}"/>
                  </a:ext>
                </a:extLst>
              </p:cNvPr>
              <p:cNvSpPr txBox="1"/>
              <p:nvPr/>
            </p:nvSpPr>
            <p:spPr>
              <a:xfrm>
                <a:off x="8088923" y="5694616"/>
                <a:ext cx="6069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dirty="0">
                          <a:latin typeface="Cambria Math" panose="02040503050406030204" pitchFamily="18" charset="0"/>
                        </a:rPr>
                        <m:t>→</m:t>
                      </m:r>
                    </m:oMath>
                  </m:oMathPara>
                </a14:m>
                <a:endParaRPr lang="en-IN" dirty="0"/>
              </a:p>
            </p:txBody>
          </p:sp>
        </mc:Choice>
        <mc:Fallback xmlns="">
          <p:sp>
            <p:nvSpPr>
              <p:cNvPr id="16" name="TextBox 15">
                <a:extLst>
                  <a:ext uri="{FF2B5EF4-FFF2-40B4-BE49-F238E27FC236}">
                    <a16:creationId xmlns:a16="http://schemas.microsoft.com/office/drawing/2014/main" id="{785968EF-73A1-42C7-8B06-705CF254B9B2}"/>
                  </a:ext>
                </a:extLst>
              </p:cNvPr>
              <p:cNvSpPr txBox="1">
                <a:spLocks noRot="1" noChangeAspect="1" noMove="1" noResize="1" noEditPoints="1" noAdjustHandles="1" noChangeArrowheads="1" noChangeShapeType="1" noTextEdit="1"/>
              </p:cNvSpPr>
              <p:nvPr/>
            </p:nvSpPr>
            <p:spPr>
              <a:xfrm>
                <a:off x="8088923" y="5694616"/>
                <a:ext cx="606919" cy="369332"/>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0E4D48-A3E0-4437-AD04-7157D3AB7272}"/>
                  </a:ext>
                </a:extLst>
              </p:cNvPr>
              <p:cNvSpPr txBox="1"/>
              <p:nvPr/>
            </p:nvSpPr>
            <p:spPr>
              <a:xfrm>
                <a:off x="3661682" y="5694616"/>
                <a:ext cx="6069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dirty="0">
                          <a:latin typeface="Cambria Math" panose="02040503050406030204" pitchFamily="18" charset="0"/>
                        </a:rPr>
                        <m:t>→</m:t>
                      </m:r>
                    </m:oMath>
                  </m:oMathPara>
                </a14:m>
                <a:endParaRPr lang="en-IN" dirty="0"/>
              </a:p>
            </p:txBody>
          </p:sp>
        </mc:Choice>
        <mc:Fallback xmlns="">
          <p:sp>
            <p:nvSpPr>
              <p:cNvPr id="19" name="TextBox 18">
                <a:extLst>
                  <a:ext uri="{FF2B5EF4-FFF2-40B4-BE49-F238E27FC236}">
                    <a16:creationId xmlns:a16="http://schemas.microsoft.com/office/drawing/2014/main" id="{1A0E4D48-A3E0-4437-AD04-7157D3AB7272}"/>
                  </a:ext>
                </a:extLst>
              </p:cNvPr>
              <p:cNvSpPr txBox="1">
                <a:spLocks noRot="1" noChangeAspect="1" noMove="1" noResize="1" noEditPoints="1" noAdjustHandles="1" noChangeArrowheads="1" noChangeShapeType="1" noTextEdit="1"/>
              </p:cNvSpPr>
              <p:nvPr/>
            </p:nvSpPr>
            <p:spPr>
              <a:xfrm>
                <a:off x="3661682" y="5694616"/>
                <a:ext cx="606919" cy="369332"/>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7C531E8-015D-43CF-A672-085BFD34046D}"/>
                  </a:ext>
                </a:extLst>
              </p:cNvPr>
              <p:cNvSpPr txBox="1"/>
              <p:nvPr/>
            </p:nvSpPr>
            <p:spPr>
              <a:xfrm>
                <a:off x="8088922" y="2736339"/>
                <a:ext cx="6069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dirty="0">
                          <a:latin typeface="Cambria Math" panose="02040503050406030204" pitchFamily="18" charset="0"/>
                        </a:rPr>
                        <m:t>→</m:t>
                      </m:r>
                    </m:oMath>
                  </m:oMathPara>
                </a14:m>
                <a:endParaRPr lang="en-IN" dirty="0"/>
              </a:p>
            </p:txBody>
          </p:sp>
        </mc:Choice>
        <mc:Fallback xmlns="">
          <p:sp>
            <p:nvSpPr>
              <p:cNvPr id="20" name="TextBox 19">
                <a:extLst>
                  <a:ext uri="{FF2B5EF4-FFF2-40B4-BE49-F238E27FC236}">
                    <a16:creationId xmlns:a16="http://schemas.microsoft.com/office/drawing/2014/main" id="{C7C531E8-015D-43CF-A672-085BFD34046D}"/>
                  </a:ext>
                </a:extLst>
              </p:cNvPr>
              <p:cNvSpPr txBox="1">
                <a:spLocks noRot="1" noChangeAspect="1" noMove="1" noResize="1" noEditPoints="1" noAdjustHandles="1" noChangeArrowheads="1" noChangeShapeType="1" noTextEdit="1"/>
              </p:cNvSpPr>
              <p:nvPr/>
            </p:nvSpPr>
            <p:spPr>
              <a:xfrm>
                <a:off x="8088922" y="2736339"/>
                <a:ext cx="606919" cy="369332"/>
              </a:xfrm>
              <a:prstGeom prst="rect">
                <a:avLst/>
              </a:prstGeom>
              <a:blipFill>
                <a:blip r:embed="rId11"/>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280096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3D2D-0479-4DBA-B467-8FB77D9C8F7A}"/>
              </a:ext>
            </a:extLst>
          </p:cNvPr>
          <p:cNvSpPr>
            <a:spLocks noGrp="1"/>
          </p:cNvSpPr>
          <p:nvPr>
            <p:ph type="title"/>
          </p:nvPr>
        </p:nvSpPr>
        <p:spPr/>
        <p:txBody>
          <a:bodyPr/>
          <a:lstStyle/>
          <a:p>
            <a:r>
              <a:rPr lang="en-IN" dirty="0"/>
              <a:t>Experimental: Gaussmeter</a:t>
            </a:r>
          </a:p>
        </p:txBody>
      </p:sp>
      <p:sp>
        <p:nvSpPr>
          <p:cNvPr id="3" name="Date Placeholder 2">
            <a:extLst>
              <a:ext uri="{FF2B5EF4-FFF2-40B4-BE49-F238E27FC236}">
                <a16:creationId xmlns:a16="http://schemas.microsoft.com/office/drawing/2014/main" id="{D52FE4BE-B423-4080-8849-3D426E2F70E3}"/>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E9F78BE6-09AC-48D9-8C3F-64F507E422AC}"/>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0723A66C-7A60-4E15-998F-CA5BECBA33BA}"/>
              </a:ext>
            </a:extLst>
          </p:cNvPr>
          <p:cNvSpPr>
            <a:spLocks noGrp="1"/>
          </p:cNvSpPr>
          <p:nvPr>
            <p:ph type="sldNum" sz="quarter" idx="12"/>
          </p:nvPr>
        </p:nvSpPr>
        <p:spPr/>
        <p:txBody>
          <a:bodyPr/>
          <a:lstStyle/>
          <a:p>
            <a:fld id="{8E7B0F21-D4CD-49F4-A017-610E9F53B950}" type="slidenum">
              <a:rPr lang="en-IN" smtClean="0"/>
              <a:pPr/>
              <a:t>38</a:t>
            </a:fld>
            <a:endParaRPr lang="en-IN" dirty="0"/>
          </a:p>
        </p:txBody>
      </p:sp>
      <p:pic>
        <p:nvPicPr>
          <p:cNvPr id="12" name="Picture 11">
            <a:extLst>
              <a:ext uri="{FF2B5EF4-FFF2-40B4-BE49-F238E27FC236}">
                <a16:creationId xmlns:a16="http://schemas.microsoft.com/office/drawing/2014/main" id="{5F48B3D6-9860-4AF8-BF19-68869956A39C}"/>
              </a:ext>
            </a:extLst>
          </p:cNvPr>
          <p:cNvPicPr>
            <a:picLocks noChangeAspect="1"/>
          </p:cNvPicPr>
          <p:nvPr/>
        </p:nvPicPr>
        <p:blipFill rotWithShape="1">
          <a:blip r:embed="rId2">
            <a:extLst>
              <a:ext uri="{28A0092B-C50C-407E-A947-70E740481C1C}">
                <a14:useLocalDpi xmlns:a14="http://schemas.microsoft.com/office/drawing/2010/main" val="0"/>
              </a:ext>
            </a:extLst>
          </a:blip>
          <a:srcRect l="38653" b="21513"/>
          <a:stretch/>
        </p:blipFill>
        <p:spPr>
          <a:xfrm>
            <a:off x="197826" y="729761"/>
            <a:ext cx="3160836" cy="288108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BDA391-98FA-419F-9D0B-EDF3F0637033}"/>
                  </a:ext>
                </a:extLst>
              </p:cNvPr>
              <p:cNvSpPr txBox="1"/>
              <p:nvPr/>
            </p:nvSpPr>
            <p:spPr>
              <a:xfrm>
                <a:off x="4739052" y="3110402"/>
                <a:ext cx="3719146" cy="369332"/>
              </a:xfrm>
              <a:prstGeom prst="rect">
                <a:avLst/>
              </a:prstGeom>
              <a:noFill/>
            </p:spPr>
            <p:txBody>
              <a:bodyPr wrap="square" rtlCol="0">
                <a:spAutoFit/>
              </a:bodyPr>
              <a:lstStyle/>
              <a:p>
                <a:pPr algn="ctr"/>
                <a:r>
                  <a:rPr lang="en-US" dirty="0"/>
                  <a:t>R = 2.5cm : </a:t>
                </a:r>
                <a14:m>
                  <m:oMath xmlns:m="http://schemas.openxmlformats.org/officeDocument/2006/math">
                    <m:sSup>
                      <m:sSupPr>
                        <m:ctrlPr>
                          <a:rPr lang="en-US" b="0" i="1" smtClean="0">
                            <a:latin typeface="Cambria Math" panose="02040503050406030204" pitchFamily="18" charset="0"/>
                          </a:rPr>
                        </m:ctrlPr>
                      </m:sSupPr>
                      <m:e>
                        <m:r>
                          <a:rPr lang="en-US" b="0" i="0" smtClean="0">
                            <a:latin typeface="Cambria Math" panose="02040503050406030204" pitchFamily="18" charset="0"/>
                          </a:rPr>
                          <m:t>0</m:t>
                        </m:r>
                      </m:e>
                      <m:sup>
                        <m:r>
                          <a:rPr lang="en-US" b="0" i="0" smtClean="0">
                            <a:latin typeface="Cambria Math" panose="02040503050406030204" pitchFamily="18" charset="0"/>
                          </a:rPr>
                          <m:t>0</m:t>
                        </m:r>
                      </m:sup>
                    </m:sSup>
                    <m:r>
                      <a:rPr lang="en-US" b="0" i="0" smtClean="0">
                        <a:latin typeface="Cambria Math" panose="02040503050406030204" pitchFamily="18" charset="0"/>
                      </a:rPr>
                      <m:t>&lt;</m:t>
                    </m:r>
                    <m:r>
                      <a:rPr lang="en-US" b="0" i="1" smtClean="0">
                        <a:latin typeface="Cambria Math" panose="02040503050406030204" pitchFamily="18" charset="0"/>
                      </a:rPr>
                      <m:t>𝜙</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360</m:t>
                        </m:r>
                      </m:e>
                      <m:sup>
                        <m:r>
                          <a:rPr lang="en-US" b="0" i="1" smtClean="0">
                            <a:latin typeface="Cambria Math" panose="02040503050406030204" pitchFamily="18" charset="0"/>
                          </a:rPr>
                          <m:t>0</m:t>
                        </m:r>
                      </m:sup>
                    </m:sSup>
                  </m:oMath>
                </a14:m>
                <a:r>
                  <a:rPr lang="en-US" dirty="0"/>
                  <a:t> </a:t>
                </a:r>
                <a:endParaRPr lang="en-IN" dirty="0"/>
              </a:p>
            </p:txBody>
          </p:sp>
        </mc:Choice>
        <mc:Fallback xmlns="">
          <p:sp>
            <p:nvSpPr>
              <p:cNvPr id="13" name="TextBox 12">
                <a:extLst>
                  <a:ext uri="{FF2B5EF4-FFF2-40B4-BE49-F238E27FC236}">
                    <a16:creationId xmlns:a16="http://schemas.microsoft.com/office/drawing/2014/main" id="{4CBDA391-98FA-419F-9D0B-EDF3F0637033}"/>
                  </a:ext>
                </a:extLst>
              </p:cNvPr>
              <p:cNvSpPr txBox="1">
                <a:spLocks noRot="1" noChangeAspect="1" noMove="1" noResize="1" noEditPoints="1" noAdjustHandles="1" noChangeArrowheads="1" noChangeShapeType="1" noTextEdit="1"/>
              </p:cNvSpPr>
              <p:nvPr/>
            </p:nvSpPr>
            <p:spPr>
              <a:xfrm>
                <a:off x="4739052" y="3110402"/>
                <a:ext cx="3719146" cy="369332"/>
              </a:xfrm>
              <a:prstGeom prst="rect">
                <a:avLst/>
              </a:prstGeom>
              <a:blipFill>
                <a:blip r:embed="rId3"/>
                <a:stretch>
                  <a:fillRect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FF0AA41-1698-494C-AF63-DCB472290790}"/>
                  </a:ext>
                </a:extLst>
              </p:cNvPr>
              <p:cNvSpPr txBox="1"/>
              <p:nvPr/>
            </p:nvSpPr>
            <p:spPr>
              <a:xfrm>
                <a:off x="316649" y="6075370"/>
                <a:ext cx="3719146" cy="369332"/>
              </a:xfrm>
              <a:prstGeom prst="rect">
                <a:avLst/>
              </a:prstGeom>
              <a:noFill/>
            </p:spPr>
            <p:txBody>
              <a:bodyPr wrap="square" rtlCol="0">
                <a:spAutoFit/>
              </a:bodyPr>
              <a:lstStyle/>
              <a:p>
                <a:pPr algn="ctr"/>
                <a:r>
                  <a:rPr lang="en-US" dirty="0"/>
                  <a:t>R = 3.6cm : </a:t>
                </a:r>
                <a14:m>
                  <m:oMath xmlns:m="http://schemas.openxmlformats.org/officeDocument/2006/math">
                    <m:sSup>
                      <m:sSupPr>
                        <m:ctrlPr>
                          <a:rPr lang="en-US" b="0" i="1" smtClean="0">
                            <a:latin typeface="Cambria Math" panose="02040503050406030204" pitchFamily="18" charset="0"/>
                          </a:rPr>
                        </m:ctrlPr>
                      </m:sSupPr>
                      <m:e>
                        <m:r>
                          <a:rPr lang="en-US" b="0" i="0" smtClean="0">
                            <a:latin typeface="Cambria Math" panose="02040503050406030204" pitchFamily="18" charset="0"/>
                          </a:rPr>
                          <m:t>0</m:t>
                        </m:r>
                      </m:e>
                      <m:sup>
                        <m:r>
                          <a:rPr lang="en-US" b="0" i="0" smtClean="0">
                            <a:latin typeface="Cambria Math" panose="02040503050406030204" pitchFamily="18" charset="0"/>
                          </a:rPr>
                          <m:t>0</m:t>
                        </m:r>
                      </m:sup>
                    </m:sSup>
                    <m:r>
                      <a:rPr lang="en-US" b="0" i="0" smtClean="0">
                        <a:latin typeface="Cambria Math" panose="02040503050406030204" pitchFamily="18" charset="0"/>
                      </a:rPr>
                      <m:t>&lt;</m:t>
                    </m:r>
                    <m:r>
                      <a:rPr lang="en-US" i="1">
                        <a:latin typeface="Cambria Math" panose="02040503050406030204" pitchFamily="18" charset="0"/>
                      </a:rPr>
                      <m:t>𝜙</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360</m:t>
                        </m:r>
                      </m:e>
                      <m:sup>
                        <m:r>
                          <a:rPr lang="en-US" b="0" i="1" smtClean="0">
                            <a:latin typeface="Cambria Math" panose="02040503050406030204" pitchFamily="18" charset="0"/>
                          </a:rPr>
                          <m:t>0</m:t>
                        </m:r>
                      </m:sup>
                    </m:sSup>
                  </m:oMath>
                </a14:m>
                <a:r>
                  <a:rPr lang="en-US" dirty="0"/>
                  <a:t> </a:t>
                </a:r>
                <a:endParaRPr lang="en-IN" dirty="0"/>
              </a:p>
            </p:txBody>
          </p:sp>
        </mc:Choice>
        <mc:Fallback xmlns="">
          <p:sp>
            <p:nvSpPr>
              <p:cNvPr id="17" name="TextBox 16">
                <a:extLst>
                  <a:ext uri="{FF2B5EF4-FFF2-40B4-BE49-F238E27FC236}">
                    <a16:creationId xmlns:a16="http://schemas.microsoft.com/office/drawing/2014/main" id="{EFF0AA41-1698-494C-AF63-DCB472290790}"/>
                  </a:ext>
                </a:extLst>
              </p:cNvPr>
              <p:cNvSpPr txBox="1">
                <a:spLocks noRot="1" noChangeAspect="1" noMove="1" noResize="1" noEditPoints="1" noAdjustHandles="1" noChangeArrowheads="1" noChangeShapeType="1" noTextEdit="1"/>
              </p:cNvSpPr>
              <p:nvPr/>
            </p:nvSpPr>
            <p:spPr>
              <a:xfrm>
                <a:off x="316649" y="6075370"/>
                <a:ext cx="3719146" cy="369332"/>
              </a:xfrm>
              <a:prstGeom prst="rect">
                <a:avLst/>
              </a:prstGeom>
              <a:blipFill>
                <a:blip r:embed="rId4"/>
                <a:stretch>
                  <a:fillRect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4AE0F28-9879-4B24-888E-C9A8BDEB9EFD}"/>
                  </a:ext>
                </a:extLst>
              </p:cNvPr>
              <p:cNvSpPr txBox="1"/>
              <p:nvPr/>
            </p:nvSpPr>
            <p:spPr>
              <a:xfrm>
                <a:off x="4857874" y="6128239"/>
                <a:ext cx="3719146" cy="369332"/>
              </a:xfrm>
              <a:prstGeom prst="rect">
                <a:avLst/>
              </a:prstGeom>
              <a:noFill/>
            </p:spPr>
            <p:txBody>
              <a:bodyPr wrap="square" rtlCol="0">
                <a:spAutoFit/>
              </a:bodyPr>
              <a:lstStyle/>
              <a:p>
                <a:pPr algn="ctr"/>
                <a:r>
                  <a:rPr lang="en-US" dirty="0"/>
                  <a:t>R = 5cm : </a:t>
                </a:r>
                <a14:m>
                  <m:oMath xmlns:m="http://schemas.openxmlformats.org/officeDocument/2006/math">
                    <m:sSup>
                      <m:sSupPr>
                        <m:ctrlPr>
                          <a:rPr lang="en-US" b="0" i="1" smtClean="0">
                            <a:latin typeface="Cambria Math" panose="02040503050406030204" pitchFamily="18" charset="0"/>
                          </a:rPr>
                        </m:ctrlPr>
                      </m:sSupPr>
                      <m:e>
                        <m:r>
                          <a:rPr lang="en-US" b="0" i="0" smtClean="0">
                            <a:latin typeface="Cambria Math" panose="02040503050406030204" pitchFamily="18" charset="0"/>
                          </a:rPr>
                          <m:t>0</m:t>
                        </m:r>
                      </m:e>
                      <m:sup>
                        <m:r>
                          <a:rPr lang="en-US" b="0" i="0" smtClean="0">
                            <a:latin typeface="Cambria Math" panose="02040503050406030204" pitchFamily="18" charset="0"/>
                          </a:rPr>
                          <m:t>0</m:t>
                        </m:r>
                      </m:sup>
                    </m:sSup>
                    <m:r>
                      <a:rPr lang="en-US" b="0" i="0" smtClean="0">
                        <a:latin typeface="Cambria Math" panose="02040503050406030204" pitchFamily="18" charset="0"/>
                      </a:rPr>
                      <m:t>&lt;</m:t>
                    </m:r>
                    <m:r>
                      <a:rPr lang="en-US" i="1">
                        <a:latin typeface="Cambria Math" panose="02040503050406030204" pitchFamily="18" charset="0"/>
                      </a:rPr>
                      <m:t>𝜙</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360</m:t>
                        </m:r>
                      </m:e>
                      <m:sup>
                        <m:r>
                          <a:rPr lang="en-US" b="0" i="1" smtClean="0">
                            <a:latin typeface="Cambria Math" panose="02040503050406030204" pitchFamily="18" charset="0"/>
                          </a:rPr>
                          <m:t>0</m:t>
                        </m:r>
                      </m:sup>
                    </m:sSup>
                  </m:oMath>
                </a14:m>
                <a:r>
                  <a:rPr lang="en-US" dirty="0"/>
                  <a:t> </a:t>
                </a:r>
                <a:endParaRPr lang="en-IN" dirty="0"/>
              </a:p>
            </p:txBody>
          </p:sp>
        </mc:Choice>
        <mc:Fallback xmlns="">
          <p:sp>
            <p:nvSpPr>
              <p:cNvPr id="18" name="TextBox 17">
                <a:extLst>
                  <a:ext uri="{FF2B5EF4-FFF2-40B4-BE49-F238E27FC236}">
                    <a16:creationId xmlns:a16="http://schemas.microsoft.com/office/drawing/2014/main" id="{A4AE0F28-9879-4B24-888E-C9A8BDEB9EFD}"/>
                  </a:ext>
                </a:extLst>
              </p:cNvPr>
              <p:cNvSpPr txBox="1">
                <a:spLocks noRot="1" noChangeAspect="1" noMove="1" noResize="1" noEditPoints="1" noAdjustHandles="1" noChangeArrowheads="1" noChangeShapeType="1" noTextEdit="1"/>
              </p:cNvSpPr>
              <p:nvPr/>
            </p:nvSpPr>
            <p:spPr>
              <a:xfrm>
                <a:off x="4857874" y="6128239"/>
                <a:ext cx="3719146" cy="369332"/>
              </a:xfrm>
              <a:prstGeom prst="rect">
                <a:avLst/>
              </a:prstGeom>
              <a:blipFill>
                <a:blip r:embed="rId5"/>
                <a:stretch>
                  <a:fillRect t="-8197" b="-24590"/>
                </a:stretch>
              </a:blipFill>
            </p:spPr>
            <p:txBody>
              <a:bodyPr/>
              <a:lstStyle/>
              <a:p>
                <a:r>
                  <a:rPr lang="en-IN">
                    <a:noFill/>
                  </a:rPr>
                  <a:t> </a:t>
                </a:r>
              </a:p>
            </p:txBody>
          </p:sp>
        </mc:Fallback>
      </mc:AlternateContent>
      <p:pic>
        <p:nvPicPr>
          <p:cNvPr id="6" name="Picture 1">
            <a:extLst>
              <a:ext uri="{FF2B5EF4-FFF2-40B4-BE49-F238E27FC236}">
                <a16:creationId xmlns:a16="http://schemas.microsoft.com/office/drawing/2014/main" id="{4A8025AE-A786-4914-B6B5-BE5595EFDE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874" y="778101"/>
            <a:ext cx="3945066" cy="23735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F3AC3A2-C6B5-4FBB-98F3-A8BEC58C6B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819" y="3701896"/>
            <a:ext cx="3956789" cy="23806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6A903F4E-1B4B-494F-B49D-F89FC7B1D9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9051" y="3706313"/>
            <a:ext cx="3949449" cy="23762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14F734F-A79E-4FBE-897F-D7A7673EC40F}"/>
              </a:ext>
            </a:extLst>
          </p:cNvPr>
          <p:cNvSpPr txBox="1"/>
          <p:nvPr/>
        </p:nvSpPr>
        <p:spPr>
          <a:xfrm>
            <a:off x="351819" y="3701896"/>
            <a:ext cx="536205" cy="369332"/>
          </a:xfrm>
          <a:prstGeom prst="rect">
            <a:avLst/>
          </a:prstGeom>
          <a:noFill/>
        </p:spPr>
        <p:txBody>
          <a:bodyPr wrap="square" rtlCol="0">
            <a:spAutoFit/>
          </a:bodyPr>
          <a:lstStyle/>
          <a:p>
            <a:r>
              <a:rPr lang="en-US" dirty="0"/>
              <a:t>H↑</a:t>
            </a:r>
            <a:endParaRPr lang="en-IN" dirty="0"/>
          </a:p>
        </p:txBody>
      </p:sp>
      <p:sp>
        <p:nvSpPr>
          <p:cNvPr id="19" name="TextBox 18">
            <a:extLst>
              <a:ext uri="{FF2B5EF4-FFF2-40B4-BE49-F238E27FC236}">
                <a16:creationId xmlns:a16="http://schemas.microsoft.com/office/drawing/2014/main" id="{D234F2BE-4FFA-498E-93F5-5660D35382BF}"/>
              </a:ext>
            </a:extLst>
          </p:cNvPr>
          <p:cNvSpPr txBox="1"/>
          <p:nvPr/>
        </p:nvSpPr>
        <p:spPr>
          <a:xfrm>
            <a:off x="4857874" y="775463"/>
            <a:ext cx="536205" cy="369332"/>
          </a:xfrm>
          <a:prstGeom prst="rect">
            <a:avLst/>
          </a:prstGeom>
          <a:noFill/>
        </p:spPr>
        <p:txBody>
          <a:bodyPr wrap="square" rtlCol="0">
            <a:spAutoFit/>
          </a:bodyPr>
          <a:lstStyle/>
          <a:p>
            <a:r>
              <a:rPr lang="en-US" dirty="0"/>
              <a:t>H↑</a:t>
            </a:r>
            <a:endParaRPr lang="en-IN" dirty="0"/>
          </a:p>
        </p:txBody>
      </p:sp>
      <p:sp>
        <p:nvSpPr>
          <p:cNvPr id="20" name="TextBox 19">
            <a:extLst>
              <a:ext uri="{FF2B5EF4-FFF2-40B4-BE49-F238E27FC236}">
                <a16:creationId xmlns:a16="http://schemas.microsoft.com/office/drawing/2014/main" id="{02A87D6D-F472-4775-9E43-BBFAE4DAE5D4}"/>
              </a:ext>
            </a:extLst>
          </p:cNvPr>
          <p:cNvSpPr txBox="1"/>
          <p:nvPr/>
        </p:nvSpPr>
        <p:spPr>
          <a:xfrm>
            <a:off x="4739051" y="3707216"/>
            <a:ext cx="536205" cy="369332"/>
          </a:xfrm>
          <a:prstGeom prst="rect">
            <a:avLst/>
          </a:prstGeom>
          <a:noFill/>
        </p:spPr>
        <p:txBody>
          <a:bodyPr wrap="square" rtlCol="0">
            <a:spAutoFit/>
          </a:bodyPr>
          <a:lstStyle/>
          <a:p>
            <a:r>
              <a:rPr lang="en-US" dirty="0"/>
              <a:t>H↑</a:t>
            </a:r>
            <a:endParaRPr lang="en-IN"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67521A2-FC09-4C1A-A104-64EE4EFF56F2}"/>
                  </a:ext>
                </a:extLst>
              </p:cNvPr>
              <p:cNvSpPr txBox="1"/>
              <p:nvPr/>
            </p:nvSpPr>
            <p:spPr>
              <a:xfrm>
                <a:off x="3758712" y="5706038"/>
                <a:ext cx="55416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𝜙</m:t>
                    </m:r>
                  </m:oMath>
                </a14:m>
                <a:r>
                  <a:rPr lang="en-IN" dirty="0"/>
                  <a:t>→</a:t>
                </a:r>
              </a:p>
            </p:txBody>
          </p:sp>
        </mc:Choice>
        <mc:Fallback xmlns="">
          <p:sp>
            <p:nvSpPr>
              <p:cNvPr id="21" name="TextBox 20">
                <a:extLst>
                  <a:ext uri="{FF2B5EF4-FFF2-40B4-BE49-F238E27FC236}">
                    <a16:creationId xmlns:a16="http://schemas.microsoft.com/office/drawing/2014/main" id="{167521A2-FC09-4C1A-A104-64EE4EFF56F2}"/>
                  </a:ext>
                </a:extLst>
              </p:cNvPr>
              <p:cNvSpPr txBox="1">
                <a:spLocks noRot="1" noChangeAspect="1" noMove="1" noResize="1" noEditPoints="1" noAdjustHandles="1" noChangeArrowheads="1" noChangeShapeType="1" noTextEdit="1"/>
              </p:cNvSpPr>
              <p:nvPr/>
            </p:nvSpPr>
            <p:spPr>
              <a:xfrm>
                <a:off x="3758712" y="5706038"/>
                <a:ext cx="554165" cy="369332"/>
              </a:xfrm>
              <a:prstGeom prst="rect">
                <a:avLst/>
              </a:prstGeom>
              <a:blipFill>
                <a:blip r:embed="rId9"/>
                <a:stretch>
                  <a:fillRect l="-3333" t="-8197" r="-8889"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C2F519F-892D-45C6-93FE-66C36FDC0397}"/>
                  </a:ext>
                </a:extLst>
              </p:cNvPr>
              <p:cNvSpPr txBox="1"/>
              <p:nvPr/>
            </p:nvSpPr>
            <p:spPr>
              <a:xfrm>
                <a:off x="8248775" y="2811932"/>
                <a:ext cx="55416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𝜙</m:t>
                    </m:r>
                  </m:oMath>
                </a14:m>
                <a:r>
                  <a:rPr lang="en-IN" dirty="0"/>
                  <a:t>→</a:t>
                </a:r>
              </a:p>
            </p:txBody>
          </p:sp>
        </mc:Choice>
        <mc:Fallback xmlns="">
          <p:sp>
            <p:nvSpPr>
              <p:cNvPr id="22" name="TextBox 21">
                <a:extLst>
                  <a:ext uri="{FF2B5EF4-FFF2-40B4-BE49-F238E27FC236}">
                    <a16:creationId xmlns:a16="http://schemas.microsoft.com/office/drawing/2014/main" id="{DC2F519F-892D-45C6-93FE-66C36FDC0397}"/>
                  </a:ext>
                </a:extLst>
              </p:cNvPr>
              <p:cNvSpPr txBox="1">
                <a:spLocks noRot="1" noChangeAspect="1" noMove="1" noResize="1" noEditPoints="1" noAdjustHandles="1" noChangeArrowheads="1" noChangeShapeType="1" noTextEdit="1"/>
              </p:cNvSpPr>
              <p:nvPr/>
            </p:nvSpPr>
            <p:spPr>
              <a:xfrm>
                <a:off x="8248775" y="2811932"/>
                <a:ext cx="554165" cy="369332"/>
              </a:xfrm>
              <a:prstGeom prst="rect">
                <a:avLst/>
              </a:prstGeom>
              <a:blipFill>
                <a:blip r:embed="rId10"/>
                <a:stretch>
                  <a:fillRect l="-2198" t="-8197" r="-8791"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EC98304-D425-4CC7-AB5A-E1A4C3C27DE0}"/>
                  </a:ext>
                </a:extLst>
              </p:cNvPr>
              <p:cNvSpPr txBox="1"/>
              <p:nvPr/>
            </p:nvSpPr>
            <p:spPr>
              <a:xfrm>
                <a:off x="8134335" y="5718172"/>
                <a:ext cx="55416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𝜙</m:t>
                    </m:r>
                  </m:oMath>
                </a14:m>
                <a:r>
                  <a:rPr lang="en-IN" dirty="0"/>
                  <a:t>→</a:t>
                </a:r>
              </a:p>
            </p:txBody>
          </p:sp>
        </mc:Choice>
        <mc:Fallback xmlns="">
          <p:sp>
            <p:nvSpPr>
              <p:cNvPr id="23" name="TextBox 22">
                <a:extLst>
                  <a:ext uri="{FF2B5EF4-FFF2-40B4-BE49-F238E27FC236}">
                    <a16:creationId xmlns:a16="http://schemas.microsoft.com/office/drawing/2014/main" id="{CEC98304-D425-4CC7-AB5A-E1A4C3C27DE0}"/>
                  </a:ext>
                </a:extLst>
              </p:cNvPr>
              <p:cNvSpPr txBox="1">
                <a:spLocks noRot="1" noChangeAspect="1" noMove="1" noResize="1" noEditPoints="1" noAdjustHandles="1" noChangeArrowheads="1" noChangeShapeType="1" noTextEdit="1"/>
              </p:cNvSpPr>
              <p:nvPr/>
            </p:nvSpPr>
            <p:spPr>
              <a:xfrm>
                <a:off x="8134335" y="5718172"/>
                <a:ext cx="554165" cy="369332"/>
              </a:xfrm>
              <a:prstGeom prst="rect">
                <a:avLst/>
              </a:prstGeom>
              <a:blipFill>
                <a:blip r:embed="rId11"/>
                <a:stretch>
                  <a:fillRect l="-2198" t="-8197" r="-8791" b="-24590"/>
                </a:stretch>
              </a:blipFill>
            </p:spPr>
            <p:txBody>
              <a:bodyPr/>
              <a:lstStyle/>
              <a:p>
                <a:r>
                  <a:rPr lang="en-IN">
                    <a:noFill/>
                  </a:rPr>
                  <a:t> </a:t>
                </a:r>
              </a:p>
            </p:txBody>
          </p:sp>
        </mc:Fallback>
      </mc:AlternateContent>
    </p:spTree>
    <p:extLst>
      <p:ext uri="{BB962C8B-B14F-4D97-AF65-F5344CB8AC3E}">
        <p14:creationId xmlns:p14="http://schemas.microsoft.com/office/powerpoint/2010/main" val="1445924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F0A45-724B-4AFD-93F2-2F18871B0F01}"/>
              </a:ext>
            </a:extLst>
          </p:cNvPr>
          <p:cNvSpPr>
            <a:spLocks noGrp="1"/>
          </p:cNvSpPr>
          <p:nvPr>
            <p:ph type="title"/>
          </p:nvPr>
        </p:nvSpPr>
        <p:spPr/>
        <p:txBody>
          <a:bodyPr/>
          <a:lstStyle/>
          <a:p>
            <a:r>
              <a:rPr lang="en-US" dirty="0"/>
              <a:t>Artificial Neural Network: Motivation </a:t>
            </a:r>
            <a:endParaRPr lang="en-IN" dirty="0"/>
          </a:p>
        </p:txBody>
      </p:sp>
      <p:sp>
        <p:nvSpPr>
          <p:cNvPr id="3" name="Date Placeholder 2">
            <a:extLst>
              <a:ext uri="{FF2B5EF4-FFF2-40B4-BE49-F238E27FC236}">
                <a16:creationId xmlns:a16="http://schemas.microsoft.com/office/drawing/2014/main" id="{5268F18A-4DC7-4A11-B736-FEF2BC6BDE10}"/>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0119AEF8-2309-486D-9419-07494C1C0FBF}"/>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D02B7A47-A222-47A1-988B-585FDAE4A09C}"/>
              </a:ext>
            </a:extLst>
          </p:cNvPr>
          <p:cNvSpPr>
            <a:spLocks noGrp="1"/>
          </p:cNvSpPr>
          <p:nvPr>
            <p:ph type="sldNum" sz="quarter" idx="12"/>
          </p:nvPr>
        </p:nvSpPr>
        <p:spPr/>
        <p:txBody>
          <a:bodyPr/>
          <a:lstStyle/>
          <a:p>
            <a:fld id="{8E7B0F21-D4CD-49F4-A017-610E9F53B950}" type="slidenum">
              <a:rPr lang="en-IN" smtClean="0"/>
              <a:pPr/>
              <a:t>4</a:t>
            </a:fld>
            <a:endParaRPr lang="en-IN" dirty="0"/>
          </a:p>
        </p:txBody>
      </p:sp>
      <p:sp>
        <p:nvSpPr>
          <p:cNvPr id="6" name="TextBox 5">
            <a:extLst>
              <a:ext uri="{FF2B5EF4-FFF2-40B4-BE49-F238E27FC236}">
                <a16:creationId xmlns:a16="http://schemas.microsoft.com/office/drawing/2014/main" id="{E7058158-32E0-44CB-8C4B-9BFB233EF6D3}"/>
              </a:ext>
            </a:extLst>
          </p:cNvPr>
          <p:cNvSpPr txBox="1"/>
          <p:nvPr/>
        </p:nvSpPr>
        <p:spPr>
          <a:xfrm>
            <a:off x="3226777" y="888023"/>
            <a:ext cx="2690446" cy="369332"/>
          </a:xfrm>
          <a:prstGeom prst="rect">
            <a:avLst/>
          </a:prstGeom>
          <a:solidFill>
            <a:schemeClr val="accent4">
              <a:lumMod val="40000"/>
              <a:lumOff val="60000"/>
            </a:schemeClr>
          </a:solidFill>
        </p:spPr>
        <p:txBody>
          <a:bodyPr wrap="square" rtlCol="0">
            <a:spAutoFit/>
          </a:bodyPr>
          <a:lstStyle/>
          <a:p>
            <a:pPr algn="ctr"/>
            <a:r>
              <a:rPr lang="en-US" b="1" dirty="0"/>
              <a:t>Why Neural Network ?</a:t>
            </a:r>
            <a:endParaRPr lang="en-IN" b="1" dirty="0"/>
          </a:p>
        </p:txBody>
      </p:sp>
      <p:pic>
        <p:nvPicPr>
          <p:cNvPr id="7" name="Google Shape;106;p15">
            <a:extLst>
              <a:ext uri="{FF2B5EF4-FFF2-40B4-BE49-F238E27FC236}">
                <a16:creationId xmlns:a16="http://schemas.microsoft.com/office/drawing/2014/main" id="{68AEE57C-092E-4A03-97A9-BF571ECA5413}"/>
              </a:ext>
            </a:extLst>
          </p:cNvPr>
          <p:cNvPicPr preferRelativeResize="0"/>
          <p:nvPr/>
        </p:nvPicPr>
        <p:blipFill rotWithShape="1">
          <a:blip r:embed="rId2">
            <a:alphaModFix/>
          </a:blip>
          <a:srcRect/>
          <a:stretch/>
        </p:blipFill>
        <p:spPr>
          <a:xfrm>
            <a:off x="158262" y="1409754"/>
            <a:ext cx="3416851" cy="2460719"/>
          </a:xfrm>
          <a:prstGeom prst="rect">
            <a:avLst/>
          </a:prstGeom>
          <a:noFill/>
          <a:ln>
            <a:noFill/>
          </a:ln>
        </p:spPr>
      </p:pic>
      <p:sp>
        <p:nvSpPr>
          <p:cNvPr id="8" name="Google Shape;109;p15">
            <a:extLst>
              <a:ext uri="{FF2B5EF4-FFF2-40B4-BE49-F238E27FC236}">
                <a16:creationId xmlns:a16="http://schemas.microsoft.com/office/drawing/2014/main" id="{9358812C-5162-43B3-82F3-59C37CBC024D}"/>
              </a:ext>
            </a:extLst>
          </p:cNvPr>
          <p:cNvSpPr txBox="1"/>
          <p:nvPr/>
        </p:nvSpPr>
        <p:spPr>
          <a:xfrm>
            <a:off x="158262" y="3870473"/>
            <a:ext cx="346110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Object Detection and Object Identification </a:t>
            </a:r>
            <a:r>
              <a:rPr lang="en-US" sz="1500" b="0" i="0" u="none" strike="noStrike" cap="none" dirty="0">
                <a:solidFill>
                  <a:srgbClr val="000000"/>
                </a:solidFill>
                <a:latin typeface="Calibri"/>
                <a:ea typeface="Calibri"/>
                <a:cs typeface="Calibri"/>
                <a:sym typeface="Calibri"/>
              </a:rPr>
              <a:t>[1]</a:t>
            </a:r>
            <a:endParaRPr sz="1500" b="0" i="0" u="none" strike="noStrike" cap="none" dirty="0">
              <a:solidFill>
                <a:srgbClr val="000000"/>
              </a:solidFill>
              <a:latin typeface="Arial"/>
              <a:ea typeface="Arial"/>
              <a:cs typeface="Arial"/>
              <a:sym typeface="Arial"/>
            </a:endParaRPr>
          </a:p>
        </p:txBody>
      </p:sp>
      <p:pic>
        <p:nvPicPr>
          <p:cNvPr id="9" name="Google Shape;108;p15">
            <a:extLst>
              <a:ext uri="{FF2B5EF4-FFF2-40B4-BE49-F238E27FC236}">
                <a16:creationId xmlns:a16="http://schemas.microsoft.com/office/drawing/2014/main" id="{1BEE14A9-8054-492C-A68F-862B024905D3}"/>
              </a:ext>
            </a:extLst>
          </p:cNvPr>
          <p:cNvPicPr preferRelativeResize="0"/>
          <p:nvPr/>
        </p:nvPicPr>
        <p:blipFill rotWithShape="1">
          <a:blip r:embed="rId3">
            <a:alphaModFix/>
          </a:blip>
          <a:srcRect/>
          <a:stretch/>
        </p:blipFill>
        <p:spPr>
          <a:xfrm>
            <a:off x="5146261" y="4695330"/>
            <a:ext cx="3880677" cy="1432736"/>
          </a:xfrm>
          <a:prstGeom prst="rect">
            <a:avLst/>
          </a:prstGeom>
          <a:noFill/>
          <a:ln>
            <a:noFill/>
          </a:ln>
        </p:spPr>
      </p:pic>
      <p:sp>
        <p:nvSpPr>
          <p:cNvPr id="10" name="Google Shape;109;p15">
            <a:extLst>
              <a:ext uri="{FF2B5EF4-FFF2-40B4-BE49-F238E27FC236}">
                <a16:creationId xmlns:a16="http://schemas.microsoft.com/office/drawing/2014/main" id="{CFEDF119-FCF0-4463-845D-C95C5F050528}"/>
              </a:ext>
            </a:extLst>
          </p:cNvPr>
          <p:cNvSpPr txBox="1"/>
          <p:nvPr/>
        </p:nvSpPr>
        <p:spPr>
          <a:xfrm>
            <a:off x="5356049" y="6083523"/>
            <a:ext cx="34611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Face Recognition </a:t>
            </a:r>
            <a:r>
              <a:rPr lang="en-US" sz="1500" b="0" i="0" u="none" strike="noStrike" cap="none" dirty="0">
                <a:solidFill>
                  <a:srgbClr val="000000"/>
                </a:solidFill>
                <a:latin typeface="Calibri"/>
                <a:ea typeface="Calibri"/>
                <a:cs typeface="Calibri"/>
                <a:sym typeface="Calibri"/>
              </a:rPr>
              <a:t>[2]</a:t>
            </a:r>
            <a:endParaRPr sz="1500" b="0" i="0" u="none" strike="noStrike" cap="none" dirty="0">
              <a:solidFill>
                <a:srgbClr val="000000"/>
              </a:solidFill>
              <a:latin typeface="Arial"/>
              <a:ea typeface="Arial"/>
              <a:cs typeface="Arial"/>
              <a:sym typeface="Arial"/>
            </a:endParaRPr>
          </a:p>
        </p:txBody>
      </p:sp>
      <p:sp>
        <p:nvSpPr>
          <p:cNvPr id="11" name="TextBox 10">
            <a:extLst>
              <a:ext uri="{FF2B5EF4-FFF2-40B4-BE49-F238E27FC236}">
                <a16:creationId xmlns:a16="http://schemas.microsoft.com/office/drawing/2014/main" id="{F8F34B22-787C-4F83-B853-FE8891BEDFE9}"/>
              </a:ext>
            </a:extLst>
          </p:cNvPr>
          <p:cNvSpPr txBox="1"/>
          <p:nvPr/>
        </p:nvSpPr>
        <p:spPr>
          <a:xfrm>
            <a:off x="4031273" y="2214621"/>
            <a:ext cx="4167554" cy="461665"/>
          </a:xfrm>
          <a:prstGeom prst="rect">
            <a:avLst/>
          </a:prstGeom>
          <a:solidFill>
            <a:schemeClr val="accent6">
              <a:lumMod val="60000"/>
              <a:lumOff val="40000"/>
            </a:schemeClr>
          </a:solidFill>
        </p:spPr>
        <p:txBody>
          <a:bodyPr wrap="square" rtlCol="0">
            <a:spAutoFit/>
          </a:bodyPr>
          <a:lstStyle/>
          <a:p>
            <a:pPr marL="285750" indent="-285750">
              <a:buFont typeface="Arial" panose="020B0604020202020204" pitchFamily="34" charset="0"/>
              <a:buChar char="•"/>
            </a:pPr>
            <a:r>
              <a:rPr lang="en-US" sz="2400" dirty="0"/>
              <a:t>Rise of Self Driving Car (Tesla)</a:t>
            </a:r>
          </a:p>
        </p:txBody>
      </p:sp>
      <p:sp>
        <p:nvSpPr>
          <p:cNvPr id="12" name="TextBox 11">
            <a:extLst>
              <a:ext uri="{FF2B5EF4-FFF2-40B4-BE49-F238E27FC236}">
                <a16:creationId xmlns:a16="http://schemas.microsoft.com/office/drawing/2014/main" id="{7AF7CF42-AEC7-4227-9850-5CEAFE06108A}"/>
              </a:ext>
            </a:extLst>
          </p:cNvPr>
          <p:cNvSpPr txBox="1"/>
          <p:nvPr/>
        </p:nvSpPr>
        <p:spPr>
          <a:xfrm>
            <a:off x="967154" y="4695330"/>
            <a:ext cx="4053253" cy="830997"/>
          </a:xfrm>
          <a:prstGeom prst="rect">
            <a:avLst/>
          </a:prstGeom>
          <a:solidFill>
            <a:schemeClr val="accent5"/>
          </a:solidFill>
        </p:spPr>
        <p:txBody>
          <a:bodyPr wrap="square" rtlCol="0">
            <a:spAutoFit/>
          </a:bodyPr>
          <a:lstStyle/>
          <a:p>
            <a:pPr marL="285750" indent="-285750">
              <a:buFont typeface="Arial" panose="020B0604020202020204" pitchFamily="34" charset="0"/>
              <a:buChar char="•"/>
            </a:pPr>
            <a:r>
              <a:rPr lang="en-US" sz="2400" dirty="0"/>
              <a:t>Face Recognition in Airports</a:t>
            </a:r>
          </a:p>
          <a:p>
            <a:pPr marL="285750" indent="-285750">
              <a:buFont typeface="Arial" panose="020B0604020202020204" pitchFamily="34" charset="0"/>
              <a:buChar char="•"/>
            </a:pPr>
            <a:r>
              <a:rPr lang="en-US" sz="2400" dirty="0"/>
              <a:t>Face detection </a:t>
            </a:r>
          </a:p>
        </p:txBody>
      </p:sp>
    </p:spTree>
    <p:extLst>
      <p:ext uri="{BB962C8B-B14F-4D97-AF65-F5344CB8AC3E}">
        <p14:creationId xmlns:p14="http://schemas.microsoft.com/office/powerpoint/2010/main" val="3314735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C0AD-FB50-4F06-9BC8-598AACAB7A56}"/>
              </a:ext>
            </a:extLst>
          </p:cNvPr>
          <p:cNvSpPr>
            <a:spLocks noGrp="1"/>
          </p:cNvSpPr>
          <p:nvPr>
            <p:ph type="title"/>
          </p:nvPr>
        </p:nvSpPr>
        <p:spPr/>
        <p:txBody>
          <a:bodyPr>
            <a:normAutofit fontScale="90000"/>
          </a:bodyPr>
          <a:lstStyle/>
          <a:p>
            <a:r>
              <a:rPr lang="en-US" dirty="0"/>
              <a:t>Artificial Neural Network: Training &amp; Testing Phase</a:t>
            </a:r>
            <a:endParaRPr lang="en-IN" dirty="0"/>
          </a:p>
        </p:txBody>
      </p:sp>
      <p:sp>
        <p:nvSpPr>
          <p:cNvPr id="3" name="Date Placeholder 2">
            <a:extLst>
              <a:ext uri="{FF2B5EF4-FFF2-40B4-BE49-F238E27FC236}">
                <a16:creationId xmlns:a16="http://schemas.microsoft.com/office/drawing/2014/main" id="{7FADE90D-09C2-4614-B699-52142F2AC0BF}"/>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78DC51AE-331B-42B1-ACD7-CF6EBF3B7355}"/>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7FC3F24-ACB3-45B8-A171-74FBDD3219E6}"/>
              </a:ext>
            </a:extLst>
          </p:cNvPr>
          <p:cNvSpPr>
            <a:spLocks noGrp="1"/>
          </p:cNvSpPr>
          <p:nvPr>
            <p:ph type="sldNum" sz="quarter" idx="12"/>
          </p:nvPr>
        </p:nvSpPr>
        <p:spPr>
          <a:xfrm>
            <a:off x="7086600" y="6483593"/>
            <a:ext cx="2057400" cy="365125"/>
          </a:xfrm>
        </p:spPr>
        <p:txBody>
          <a:bodyPr/>
          <a:lstStyle/>
          <a:p>
            <a:fld id="{8E7B0F21-D4CD-49F4-A017-610E9F53B950}" type="slidenum">
              <a:rPr lang="en-IN" smtClean="0"/>
              <a:pPr/>
              <a:t>5</a:t>
            </a:fld>
            <a:endParaRPr lang="en-IN" dirty="0"/>
          </a:p>
        </p:txBody>
      </p:sp>
      <p:sp>
        <p:nvSpPr>
          <p:cNvPr id="6" name="Rectangle 5">
            <a:extLst>
              <a:ext uri="{FF2B5EF4-FFF2-40B4-BE49-F238E27FC236}">
                <a16:creationId xmlns:a16="http://schemas.microsoft.com/office/drawing/2014/main" id="{D6A8FEC7-789E-4984-806A-0B2475D1C0A4}"/>
              </a:ext>
            </a:extLst>
          </p:cNvPr>
          <p:cNvSpPr/>
          <p:nvPr/>
        </p:nvSpPr>
        <p:spPr>
          <a:xfrm>
            <a:off x="2209312" y="707674"/>
            <a:ext cx="4725376" cy="55051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Calibri" panose="020F0502020204030204" pitchFamily="34" charset="0"/>
                <a:cs typeface="Calibri" panose="020F0502020204030204" pitchFamily="34" charset="0"/>
              </a:rPr>
              <a:t>Neural Network is a two-phase process</a:t>
            </a:r>
            <a:endParaRPr lang="en-IN" sz="2200" b="1" dirty="0">
              <a:solidFill>
                <a:schemeClr val="tx1"/>
              </a:solidFill>
              <a:latin typeface="Calibri" panose="020F0502020204030204" pitchFamily="34" charset="0"/>
              <a:cs typeface="Calibri" panose="020F0502020204030204" pitchFamily="34" charset="0"/>
            </a:endParaRPr>
          </a:p>
        </p:txBody>
      </p:sp>
      <p:sp>
        <p:nvSpPr>
          <p:cNvPr id="7" name="Arrow: Chevron 6">
            <a:extLst>
              <a:ext uri="{FF2B5EF4-FFF2-40B4-BE49-F238E27FC236}">
                <a16:creationId xmlns:a16="http://schemas.microsoft.com/office/drawing/2014/main" id="{9A9DDD5A-8378-4D73-8039-8553B2DBFECF}"/>
              </a:ext>
            </a:extLst>
          </p:cNvPr>
          <p:cNvSpPr/>
          <p:nvPr/>
        </p:nvSpPr>
        <p:spPr>
          <a:xfrm>
            <a:off x="213325" y="1358868"/>
            <a:ext cx="415636" cy="365100"/>
          </a:xfrm>
          <a:prstGeom prst="chevron">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8" name="Rectangle 7">
            <a:extLst>
              <a:ext uri="{FF2B5EF4-FFF2-40B4-BE49-F238E27FC236}">
                <a16:creationId xmlns:a16="http://schemas.microsoft.com/office/drawing/2014/main" id="{07662B0E-8B92-440C-B8D1-29F18F4FA41C}"/>
              </a:ext>
            </a:extLst>
          </p:cNvPr>
          <p:cNvSpPr/>
          <p:nvPr/>
        </p:nvSpPr>
        <p:spPr>
          <a:xfrm>
            <a:off x="628961" y="1309420"/>
            <a:ext cx="2553855" cy="463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Training Phase</a:t>
            </a:r>
            <a:endParaRPr lang="en-IN" sz="2400" b="1" dirty="0">
              <a:solidFill>
                <a:schemeClr val="tx1"/>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8F042CAC-CFE5-46ED-B8C0-73A979A869D6}"/>
              </a:ext>
            </a:extLst>
          </p:cNvPr>
          <p:cNvSpPr/>
          <p:nvPr/>
        </p:nvSpPr>
        <p:spPr>
          <a:xfrm>
            <a:off x="5121830" y="1269892"/>
            <a:ext cx="2553855" cy="463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alibri" panose="020F0502020204030204" pitchFamily="34" charset="0"/>
                <a:cs typeface="Calibri" panose="020F0502020204030204" pitchFamily="34" charset="0"/>
              </a:rPr>
              <a:t>Testing Phase</a:t>
            </a:r>
            <a:endParaRPr lang="en-IN" sz="2400" b="1" dirty="0">
              <a:solidFill>
                <a:schemeClr val="tx1"/>
              </a:solidFill>
              <a:latin typeface="Calibri" panose="020F0502020204030204" pitchFamily="34" charset="0"/>
              <a:cs typeface="Calibri" panose="020F0502020204030204" pitchFamily="34" charset="0"/>
            </a:endParaRPr>
          </a:p>
        </p:txBody>
      </p:sp>
      <p:sp>
        <p:nvSpPr>
          <p:cNvPr id="11" name="Arrow: Chevron 10">
            <a:extLst>
              <a:ext uri="{FF2B5EF4-FFF2-40B4-BE49-F238E27FC236}">
                <a16:creationId xmlns:a16="http://schemas.microsoft.com/office/drawing/2014/main" id="{EDE873D0-B86B-4D01-8EEE-692C5F2ADE8C}"/>
              </a:ext>
            </a:extLst>
          </p:cNvPr>
          <p:cNvSpPr/>
          <p:nvPr/>
        </p:nvSpPr>
        <p:spPr>
          <a:xfrm>
            <a:off x="4734658" y="1346298"/>
            <a:ext cx="415636" cy="365100"/>
          </a:xfrm>
          <a:prstGeom prst="chevron">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cxnSp>
        <p:nvCxnSpPr>
          <p:cNvPr id="13" name="Straight Connector 12">
            <a:extLst>
              <a:ext uri="{FF2B5EF4-FFF2-40B4-BE49-F238E27FC236}">
                <a16:creationId xmlns:a16="http://schemas.microsoft.com/office/drawing/2014/main" id="{FB945E81-A0A3-4F83-B8C6-453168406E27}"/>
              </a:ext>
            </a:extLst>
          </p:cNvPr>
          <p:cNvCxnSpPr>
            <a:cxnSpLocks/>
          </p:cNvCxnSpPr>
          <p:nvPr/>
        </p:nvCxnSpPr>
        <p:spPr>
          <a:xfrm>
            <a:off x="4572000" y="1358868"/>
            <a:ext cx="0" cy="4813055"/>
          </a:xfrm>
          <a:prstGeom prst="line">
            <a:avLst/>
          </a:prstGeom>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879B7759-E58C-415C-8032-BA7915387989}"/>
              </a:ext>
            </a:extLst>
          </p:cNvPr>
          <p:cNvSpPr txBox="1"/>
          <p:nvPr/>
        </p:nvSpPr>
        <p:spPr>
          <a:xfrm>
            <a:off x="213326" y="1773416"/>
            <a:ext cx="4235582" cy="1323439"/>
          </a:xfrm>
          <a:prstGeom prst="rect">
            <a:avLst/>
          </a:prstGeom>
          <a:solidFill>
            <a:schemeClr val="accent4">
              <a:lumMod val="60000"/>
              <a:lumOff val="40000"/>
            </a:schemeClr>
          </a:solidFill>
        </p:spPr>
        <p:txBody>
          <a:bodyPr wrap="square" rtlCol="0">
            <a:spAutoFit/>
          </a:bodyPr>
          <a:lstStyle/>
          <a:p>
            <a:pPr algn="just"/>
            <a:r>
              <a:rPr lang="en-US" sz="2000" b="1" dirty="0"/>
              <a:t>Training Phase:</a:t>
            </a:r>
          </a:p>
          <a:p>
            <a:pPr marL="285750" indent="-285750" algn="just">
              <a:buFont typeface="Arial" panose="020B0604020202020204" pitchFamily="34" charset="0"/>
              <a:buChar char="•"/>
            </a:pPr>
            <a:r>
              <a:rPr lang="en-US" sz="2000" dirty="0"/>
              <a:t>The model learns the underlying feature and mapping function of the given input-output data</a:t>
            </a:r>
          </a:p>
        </p:txBody>
      </p:sp>
      <p:sp>
        <p:nvSpPr>
          <p:cNvPr id="16" name="TextBox 15">
            <a:extLst>
              <a:ext uri="{FF2B5EF4-FFF2-40B4-BE49-F238E27FC236}">
                <a16:creationId xmlns:a16="http://schemas.microsoft.com/office/drawing/2014/main" id="{9A3D6DDD-72DF-4BBC-865A-649D146075E9}"/>
              </a:ext>
            </a:extLst>
          </p:cNvPr>
          <p:cNvSpPr txBox="1"/>
          <p:nvPr/>
        </p:nvSpPr>
        <p:spPr>
          <a:xfrm>
            <a:off x="213325" y="4627029"/>
            <a:ext cx="4235582" cy="1631216"/>
          </a:xfrm>
          <a:prstGeom prst="rect">
            <a:avLst/>
          </a:prstGeom>
          <a:solidFill>
            <a:schemeClr val="accent5">
              <a:lumMod val="60000"/>
              <a:lumOff val="40000"/>
            </a:schemeClr>
          </a:solidFill>
        </p:spPr>
        <p:txBody>
          <a:bodyPr wrap="square" rtlCol="0">
            <a:spAutoFit/>
          </a:bodyPr>
          <a:lstStyle/>
          <a:p>
            <a:pPr marL="342900" indent="-342900" algn="just">
              <a:buFont typeface="Arial" panose="020B0604020202020204" pitchFamily="34" charset="0"/>
              <a:buChar char="•"/>
            </a:pPr>
            <a:r>
              <a:rPr lang="en-US" sz="2000" dirty="0"/>
              <a:t>Input data is feed into the model</a:t>
            </a:r>
          </a:p>
          <a:p>
            <a:pPr marL="342900" indent="-342900" algn="just">
              <a:buFont typeface="Arial" panose="020B0604020202020204" pitchFamily="34" charset="0"/>
              <a:buChar char="•"/>
            </a:pPr>
            <a:r>
              <a:rPr lang="en-US" sz="2000" dirty="0"/>
              <a:t>The model gives some output form which the error is calculated</a:t>
            </a:r>
          </a:p>
          <a:p>
            <a:pPr marL="342900" indent="-342900" algn="just">
              <a:buFont typeface="Arial" panose="020B0604020202020204" pitchFamily="34" charset="0"/>
              <a:buChar char="•"/>
            </a:pPr>
            <a:r>
              <a:rPr lang="en-US" sz="2000" dirty="0"/>
              <a:t>Based on the error, the tunning parameter of the model is changed </a:t>
            </a:r>
          </a:p>
        </p:txBody>
      </p:sp>
      <p:sp>
        <p:nvSpPr>
          <p:cNvPr id="17" name="TextBox 16">
            <a:extLst>
              <a:ext uri="{FF2B5EF4-FFF2-40B4-BE49-F238E27FC236}">
                <a16:creationId xmlns:a16="http://schemas.microsoft.com/office/drawing/2014/main" id="{6B3756D0-1D1C-47B3-BBAF-94025FE60053}"/>
              </a:ext>
            </a:extLst>
          </p:cNvPr>
          <p:cNvSpPr txBox="1"/>
          <p:nvPr/>
        </p:nvSpPr>
        <p:spPr>
          <a:xfrm>
            <a:off x="213325" y="3206749"/>
            <a:ext cx="4235582" cy="1323439"/>
          </a:xfrm>
          <a:prstGeom prst="rect">
            <a:avLst/>
          </a:prstGeom>
          <a:solidFill>
            <a:schemeClr val="accent6">
              <a:lumMod val="60000"/>
              <a:lumOff val="40000"/>
            </a:schemeClr>
          </a:solidFill>
        </p:spPr>
        <p:txBody>
          <a:bodyPr wrap="square" rtlCol="0">
            <a:spAutoFit/>
          </a:bodyPr>
          <a:lstStyle/>
          <a:p>
            <a:r>
              <a:rPr lang="en-US" sz="2000" b="1" dirty="0"/>
              <a:t>Training Data:</a:t>
            </a:r>
          </a:p>
          <a:p>
            <a:pPr algn="ctr"/>
            <a:r>
              <a:rPr lang="en-US" sz="2000" b="1" dirty="0"/>
              <a:t>( X , T )</a:t>
            </a:r>
          </a:p>
          <a:p>
            <a:r>
              <a:rPr lang="en-US" sz="2000" dirty="0"/>
              <a:t>X: Input to the model</a:t>
            </a:r>
          </a:p>
          <a:p>
            <a:r>
              <a:rPr lang="en-US" sz="2000" dirty="0"/>
              <a:t>T: Expected value for input X </a:t>
            </a:r>
          </a:p>
        </p:txBody>
      </p:sp>
      <p:sp>
        <p:nvSpPr>
          <p:cNvPr id="18" name="TextBox 17">
            <a:extLst>
              <a:ext uri="{FF2B5EF4-FFF2-40B4-BE49-F238E27FC236}">
                <a16:creationId xmlns:a16="http://schemas.microsoft.com/office/drawing/2014/main" id="{C7274B68-093A-49C5-BA20-F693DE120F23}"/>
              </a:ext>
            </a:extLst>
          </p:cNvPr>
          <p:cNvSpPr txBox="1"/>
          <p:nvPr/>
        </p:nvSpPr>
        <p:spPr>
          <a:xfrm>
            <a:off x="4712678" y="1769967"/>
            <a:ext cx="4235582" cy="1631216"/>
          </a:xfrm>
          <a:prstGeom prst="rect">
            <a:avLst/>
          </a:prstGeom>
          <a:solidFill>
            <a:schemeClr val="accent4">
              <a:lumMod val="60000"/>
              <a:lumOff val="40000"/>
            </a:schemeClr>
          </a:solidFill>
        </p:spPr>
        <p:txBody>
          <a:bodyPr wrap="square" rtlCol="0">
            <a:spAutoFit/>
          </a:bodyPr>
          <a:lstStyle/>
          <a:p>
            <a:pPr algn="just"/>
            <a:r>
              <a:rPr lang="en-US" sz="2000" b="1" dirty="0"/>
              <a:t>Testing Phase:</a:t>
            </a:r>
          </a:p>
          <a:p>
            <a:pPr marL="285750" indent="-285750" algn="just">
              <a:buFont typeface="Arial" panose="020B0604020202020204" pitchFamily="34" charset="0"/>
              <a:buChar char="•"/>
            </a:pPr>
            <a:r>
              <a:rPr lang="en-US" sz="2000" dirty="0"/>
              <a:t>Once the modeled is trained, new input data are feed into the model which were never used in the training phase </a:t>
            </a:r>
          </a:p>
        </p:txBody>
      </p:sp>
      <p:sp>
        <p:nvSpPr>
          <p:cNvPr id="19" name="TextBox 18">
            <a:extLst>
              <a:ext uri="{FF2B5EF4-FFF2-40B4-BE49-F238E27FC236}">
                <a16:creationId xmlns:a16="http://schemas.microsoft.com/office/drawing/2014/main" id="{9E6A4FEF-5F0F-42B0-BEEC-B1F0C472DBD9}"/>
              </a:ext>
            </a:extLst>
          </p:cNvPr>
          <p:cNvSpPr txBox="1"/>
          <p:nvPr/>
        </p:nvSpPr>
        <p:spPr>
          <a:xfrm>
            <a:off x="4712678" y="3521719"/>
            <a:ext cx="4235582" cy="1323439"/>
          </a:xfrm>
          <a:prstGeom prst="rect">
            <a:avLst/>
          </a:prstGeom>
          <a:solidFill>
            <a:schemeClr val="accent6">
              <a:lumMod val="60000"/>
              <a:lumOff val="40000"/>
            </a:schemeClr>
          </a:solidFill>
        </p:spPr>
        <p:txBody>
          <a:bodyPr wrap="square" rtlCol="0">
            <a:spAutoFit/>
          </a:bodyPr>
          <a:lstStyle/>
          <a:p>
            <a:r>
              <a:rPr lang="en-US" sz="2000" dirty="0"/>
              <a:t>Testing is also used for checking whether the model is generalizing the data or its more biased towards the trained data</a:t>
            </a:r>
          </a:p>
        </p:txBody>
      </p:sp>
      <p:sp>
        <p:nvSpPr>
          <p:cNvPr id="20" name="Flowchart: Alternate Process 19">
            <a:extLst>
              <a:ext uri="{FF2B5EF4-FFF2-40B4-BE49-F238E27FC236}">
                <a16:creationId xmlns:a16="http://schemas.microsoft.com/office/drawing/2014/main" id="{EE28A2F4-2205-411E-9561-CBF7EDEB90D4}"/>
              </a:ext>
            </a:extLst>
          </p:cNvPr>
          <p:cNvSpPr/>
          <p:nvPr/>
        </p:nvSpPr>
        <p:spPr>
          <a:xfrm>
            <a:off x="5961185" y="5354588"/>
            <a:ext cx="1743614" cy="924677"/>
          </a:xfrm>
          <a:prstGeom prst="flowChartAlternateProcess">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solidFill>
                <a:schemeClr val="tx1"/>
              </a:solidFill>
              <a:latin typeface="Calibri" panose="020F0502020204030204" pitchFamily="34" charset="0"/>
              <a:cs typeface="Calibri" panose="020F0502020204030204" pitchFamily="34" charset="0"/>
            </a:endParaRPr>
          </a:p>
        </p:txBody>
      </p:sp>
      <p:sp>
        <p:nvSpPr>
          <p:cNvPr id="21" name="Oval 20">
            <a:extLst>
              <a:ext uri="{FF2B5EF4-FFF2-40B4-BE49-F238E27FC236}">
                <a16:creationId xmlns:a16="http://schemas.microsoft.com/office/drawing/2014/main" id="{77E7CA06-8F44-4ED5-BD77-DDD83A32EABE}"/>
              </a:ext>
            </a:extLst>
          </p:cNvPr>
          <p:cNvSpPr/>
          <p:nvPr/>
        </p:nvSpPr>
        <p:spPr>
          <a:xfrm>
            <a:off x="4942476" y="5661849"/>
            <a:ext cx="399868" cy="31015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atin typeface="Calibri" panose="020F0502020204030204" pitchFamily="34" charset="0"/>
                <a:cs typeface="Calibri" panose="020F0502020204030204" pitchFamily="34" charset="0"/>
              </a:rPr>
              <a:t>X</a:t>
            </a:r>
            <a:endParaRPr lang="en-IN" sz="2800" b="1" dirty="0">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524C61BC-80DA-4D2C-B9C8-F1D4FEB9896A}"/>
              </a:ext>
            </a:extLst>
          </p:cNvPr>
          <p:cNvCxnSpPr>
            <a:cxnSpLocks/>
            <a:stCxn id="21" idx="6"/>
            <a:endCxn id="20" idx="1"/>
          </p:cNvCxnSpPr>
          <p:nvPr/>
        </p:nvCxnSpPr>
        <p:spPr>
          <a:xfrm>
            <a:off x="5342344" y="5816927"/>
            <a:ext cx="61884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Oval 22">
            <a:extLst>
              <a:ext uri="{FF2B5EF4-FFF2-40B4-BE49-F238E27FC236}">
                <a16:creationId xmlns:a16="http://schemas.microsoft.com/office/drawing/2014/main" id="{77EBD6F1-2A79-4710-8408-FAEBC1EA5F59}"/>
              </a:ext>
            </a:extLst>
          </p:cNvPr>
          <p:cNvSpPr/>
          <p:nvPr/>
        </p:nvSpPr>
        <p:spPr>
          <a:xfrm>
            <a:off x="8484536" y="5661848"/>
            <a:ext cx="399868" cy="31015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atin typeface="Calibri" panose="020F0502020204030204" pitchFamily="34" charset="0"/>
                <a:cs typeface="Calibri" panose="020F0502020204030204" pitchFamily="34" charset="0"/>
              </a:rPr>
              <a:t>O</a:t>
            </a:r>
            <a:endParaRPr lang="en-IN" sz="2800" b="1" dirty="0">
              <a:latin typeface="Calibri" panose="020F0502020204030204" pitchFamily="34" charset="0"/>
              <a:cs typeface="Calibri" panose="020F0502020204030204" pitchFamily="34" charset="0"/>
            </a:endParaRPr>
          </a:p>
        </p:txBody>
      </p:sp>
      <p:sp>
        <p:nvSpPr>
          <p:cNvPr id="24" name="Flowchart: Process 23">
            <a:extLst>
              <a:ext uri="{FF2B5EF4-FFF2-40B4-BE49-F238E27FC236}">
                <a16:creationId xmlns:a16="http://schemas.microsoft.com/office/drawing/2014/main" id="{78D65366-ADD6-4155-8F0F-001433A078A6}"/>
              </a:ext>
            </a:extLst>
          </p:cNvPr>
          <p:cNvSpPr/>
          <p:nvPr/>
        </p:nvSpPr>
        <p:spPr>
          <a:xfrm>
            <a:off x="6052703" y="4913596"/>
            <a:ext cx="1609690" cy="3388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panose="020F0502020204030204" pitchFamily="34" charset="0"/>
                <a:cs typeface="Calibri" panose="020F0502020204030204" pitchFamily="34" charset="0"/>
              </a:rPr>
              <a:t>ERROR: T - O</a:t>
            </a:r>
            <a:endParaRPr lang="en-IN" sz="2000" b="1" dirty="0">
              <a:latin typeface="Calibri" panose="020F0502020204030204" pitchFamily="34" charset="0"/>
              <a:cs typeface="Calibri" panose="020F0502020204030204" pitchFamily="34" charset="0"/>
            </a:endParaRPr>
          </a:p>
        </p:txBody>
      </p:sp>
      <p:cxnSp>
        <p:nvCxnSpPr>
          <p:cNvPr id="25" name="Connector: Elbow 24">
            <a:extLst>
              <a:ext uri="{FF2B5EF4-FFF2-40B4-BE49-F238E27FC236}">
                <a16:creationId xmlns:a16="http://schemas.microsoft.com/office/drawing/2014/main" id="{E3B5B2DE-A8ED-4CBC-ACEA-8E9CAEFC6D23}"/>
              </a:ext>
            </a:extLst>
          </p:cNvPr>
          <p:cNvCxnSpPr>
            <a:cxnSpLocks/>
            <a:stCxn id="23" idx="0"/>
            <a:endCxn id="24" idx="3"/>
          </p:cNvCxnSpPr>
          <p:nvPr/>
        </p:nvCxnSpPr>
        <p:spPr>
          <a:xfrm rot="16200000" flipV="1">
            <a:off x="7884013" y="4861390"/>
            <a:ext cx="578838" cy="102207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4114DF4C-7C85-4D1D-8F4C-0FE632910222}"/>
              </a:ext>
            </a:extLst>
          </p:cNvPr>
          <p:cNvCxnSpPr>
            <a:cxnSpLocks/>
            <a:stCxn id="20" idx="3"/>
            <a:endCxn id="23" idx="2"/>
          </p:cNvCxnSpPr>
          <p:nvPr/>
        </p:nvCxnSpPr>
        <p:spPr>
          <a:xfrm flipV="1">
            <a:off x="7704799" y="5816926"/>
            <a:ext cx="779737"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B8C2CB37-1A45-4C48-87F7-63D55052EADA}"/>
              </a:ext>
            </a:extLst>
          </p:cNvPr>
          <p:cNvSpPr/>
          <p:nvPr/>
        </p:nvSpPr>
        <p:spPr>
          <a:xfrm>
            <a:off x="6472376" y="5512777"/>
            <a:ext cx="272561" cy="24907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E605BD9C-5DA7-4C3C-8AC9-FA602C3234C7}"/>
              </a:ext>
            </a:extLst>
          </p:cNvPr>
          <p:cNvSpPr/>
          <p:nvPr/>
        </p:nvSpPr>
        <p:spPr>
          <a:xfrm>
            <a:off x="6472376" y="5888297"/>
            <a:ext cx="272561" cy="24907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0D009C7C-5D9C-4D29-B2D4-59BE955B7306}"/>
              </a:ext>
            </a:extLst>
          </p:cNvPr>
          <p:cNvSpPr/>
          <p:nvPr/>
        </p:nvSpPr>
        <p:spPr>
          <a:xfrm>
            <a:off x="7085059" y="5692387"/>
            <a:ext cx="272561" cy="24907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2" name="Straight Arrow Connector 51">
            <a:extLst>
              <a:ext uri="{FF2B5EF4-FFF2-40B4-BE49-F238E27FC236}">
                <a16:creationId xmlns:a16="http://schemas.microsoft.com/office/drawing/2014/main" id="{896967D0-39B8-4DCB-B81B-6B7522885BA0}"/>
              </a:ext>
            </a:extLst>
          </p:cNvPr>
          <p:cNvCxnSpPr>
            <a:stCxn id="47" idx="6"/>
            <a:endCxn id="50" idx="2"/>
          </p:cNvCxnSpPr>
          <p:nvPr/>
        </p:nvCxnSpPr>
        <p:spPr>
          <a:xfrm>
            <a:off x="6744937" y="5637316"/>
            <a:ext cx="340122" cy="179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903DABC3-E277-4EC4-9FC2-A4CFCDEE352C}"/>
              </a:ext>
            </a:extLst>
          </p:cNvPr>
          <p:cNvCxnSpPr>
            <a:stCxn id="49" idx="6"/>
            <a:endCxn id="50" idx="2"/>
          </p:cNvCxnSpPr>
          <p:nvPr/>
        </p:nvCxnSpPr>
        <p:spPr>
          <a:xfrm flipV="1">
            <a:off x="6744937" y="5816926"/>
            <a:ext cx="340122" cy="195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9CA9DF75-690A-460B-A25A-BF503F68D395}"/>
              </a:ext>
            </a:extLst>
          </p:cNvPr>
          <p:cNvCxnSpPr>
            <a:stCxn id="20" idx="1"/>
            <a:endCxn id="47" idx="2"/>
          </p:cNvCxnSpPr>
          <p:nvPr/>
        </p:nvCxnSpPr>
        <p:spPr>
          <a:xfrm flipV="1">
            <a:off x="5961185" y="5637316"/>
            <a:ext cx="511191" cy="179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F0BC4C91-8AD1-4CE1-B53B-20D1EEA4BDFE}"/>
              </a:ext>
            </a:extLst>
          </p:cNvPr>
          <p:cNvCxnSpPr>
            <a:stCxn id="20" idx="1"/>
            <a:endCxn id="49" idx="2"/>
          </p:cNvCxnSpPr>
          <p:nvPr/>
        </p:nvCxnSpPr>
        <p:spPr>
          <a:xfrm>
            <a:off x="5961185" y="5816927"/>
            <a:ext cx="511191" cy="195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82129F7F-F4E1-41D6-AAE7-D681DC6B8956}"/>
              </a:ext>
            </a:extLst>
          </p:cNvPr>
          <p:cNvCxnSpPr>
            <a:stCxn id="50" idx="6"/>
            <a:endCxn id="20" idx="3"/>
          </p:cNvCxnSpPr>
          <p:nvPr/>
        </p:nvCxnSpPr>
        <p:spPr>
          <a:xfrm>
            <a:off x="7357620" y="5816926"/>
            <a:ext cx="3471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0905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9C9E-E09B-4665-A730-8E0480242168}"/>
              </a:ext>
            </a:extLst>
          </p:cNvPr>
          <p:cNvSpPr>
            <a:spLocks noGrp="1"/>
          </p:cNvSpPr>
          <p:nvPr>
            <p:ph type="title"/>
          </p:nvPr>
        </p:nvSpPr>
        <p:spPr/>
        <p:txBody>
          <a:bodyPr/>
          <a:lstStyle/>
          <a:p>
            <a:r>
              <a:rPr lang="en-US" dirty="0"/>
              <a:t>Artificial Neural Network: Example</a:t>
            </a:r>
            <a:endParaRPr lang="en-IN" dirty="0"/>
          </a:p>
        </p:txBody>
      </p:sp>
      <p:sp>
        <p:nvSpPr>
          <p:cNvPr id="3" name="Date Placeholder 2">
            <a:extLst>
              <a:ext uri="{FF2B5EF4-FFF2-40B4-BE49-F238E27FC236}">
                <a16:creationId xmlns:a16="http://schemas.microsoft.com/office/drawing/2014/main" id="{EFF31404-405D-48A3-883A-DFBD19B2EF4A}"/>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6E8D674C-D7B3-4273-9A67-D11AD37DE01C}"/>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CEDBFA27-8626-424E-B5D6-7D5A84A615BB}"/>
              </a:ext>
            </a:extLst>
          </p:cNvPr>
          <p:cNvSpPr>
            <a:spLocks noGrp="1"/>
          </p:cNvSpPr>
          <p:nvPr>
            <p:ph type="sldNum" sz="quarter" idx="12"/>
          </p:nvPr>
        </p:nvSpPr>
        <p:spPr/>
        <p:txBody>
          <a:bodyPr/>
          <a:lstStyle/>
          <a:p>
            <a:fld id="{8E7B0F21-D4CD-49F4-A017-610E9F53B950}" type="slidenum">
              <a:rPr lang="en-IN" smtClean="0"/>
              <a:pPr/>
              <a:t>6</a:t>
            </a:fld>
            <a:endParaRPr lang="en-IN" dirty="0"/>
          </a:p>
        </p:txBody>
      </p:sp>
      <p:sp>
        <p:nvSpPr>
          <p:cNvPr id="6" name="Google Shape;1106;p53">
            <a:extLst>
              <a:ext uri="{FF2B5EF4-FFF2-40B4-BE49-F238E27FC236}">
                <a16:creationId xmlns:a16="http://schemas.microsoft.com/office/drawing/2014/main" id="{ECAC7B2B-FBCB-4997-9E82-3A60791DE365}"/>
              </a:ext>
            </a:extLst>
          </p:cNvPr>
          <p:cNvSpPr/>
          <p:nvPr/>
        </p:nvSpPr>
        <p:spPr>
          <a:xfrm>
            <a:off x="1021207" y="401161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06;p53">
            <a:extLst>
              <a:ext uri="{FF2B5EF4-FFF2-40B4-BE49-F238E27FC236}">
                <a16:creationId xmlns:a16="http://schemas.microsoft.com/office/drawing/2014/main" id="{FC388997-C819-46D3-8E6E-F95E5864173A}"/>
              </a:ext>
            </a:extLst>
          </p:cNvPr>
          <p:cNvSpPr/>
          <p:nvPr/>
        </p:nvSpPr>
        <p:spPr>
          <a:xfrm>
            <a:off x="1358245" y="4005144"/>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06;p53">
            <a:extLst>
              <a:ext uri="{FF2B5EF4-FFF2-40B4-BE49-F238E27FC236}">
                <a16:creationId xmlns:a16="http://schemas.microsoft.com/office/drawing/2014/main" id="{02863387-7CE1-48FD-A748-8751976FE1A0}"/>
              </a:ext>
            </a:extLst>
          </p:cNvPr>
          <p:cNvSpPr/>
          <p:nvPr/>
        </p:nvSpPr>
        <p:spPr>
          <a:xfrm>
            <a:off x="1695283" y="4005144"/>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06;p53">
            <a:extLst>
              <a:ext uri="{FF2B5EF4-FFF2-40B4-BE49-F238E27FC236}">
                <a16:creationId xmlns:a16="http://schemas.microsoft.com/office/drawing/2014/main" id="{DF52771E-F59E-4D31-8B2F-2DCF65E3DA82}"/>
              </a:ext>
            </a:extLst>
          </p:cNvPr>
          <p:cNvSpPr/>
          <p:nvPr/>
        </p:nvSpPr>
        <p:spPr>
          <a:xfrm>
            <a:off x="1021207" y="4375033"/>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06;p53">
            <a:extLst>
              <a:ext uri="{FF2B5EF4-FFF2-40B4-BE49-F238E27FC236}">
                <a16:creationId xmlns:a16="http://schemas.microsoft.com/office/drawing/2014/main" id="{A9900D29-1DC0-46AC-B2D4-64FC5B7CE1C2}"/>
              </a:ext>
            </a:extLst>
          </p:cNvPr>
          <p:cNvSpPr/>
          <p:nvPr/>
        </p:nvSpPr>
        <p:spPr>
          <a:xfrm>
            <a:off x="1358245" y="436855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06;p53">
            <a:extLst>
              <a:ext uri="{FF2B5EF4-FFF2-40B4-BE49-F238E27FC236}">
                <a16:creationId xmlns:a16="http://schemas.microsoft.com/office/drawing/2014/main" id="{AA2CDDA6-F86B-4EEC-9204-7BE1C9511AFF}"/>
              </a:ext>
            </a:extLst>
          </p:cNvPr>
          <p:cNvSpPr/>
          <p:nvPr/>
        </p:nvSpPr>
        <p:spPr>
          <a:xfrm>
            <a:off x="1695283" y="436855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06;p53">
            <a:extLst>
              <a:ext uri="{FF2B5EF4-FFF2-40B4-BE49-F238E27FC236}">
                <a16:creationId xmlns:a16="http://schemas.microsoft.com/office/drawing/2014/main" id="{AB1223FD-8611-488D-94CA-46D666C3F657}"/>
              </a:ext>
            </a:extLst>
          </p:cNvPr>
          <p:cNvSpPr/>
          <p:nvPr/>
        </p:nvSpPr>
        <p:spPr>
          <a:xfrm>
            <a:off x="1021207" y="4731974"/>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06;p53">
            <a:extLst>
              <a:ext uri="{FF2B5EF4-FFF2-40B4-BE49-F238E27FC236}">
                <a16:creationId xmlns:a16="http://schemas.microsoft.com/office/drawing/2014/main" id="{20B7723F-9899-4FD9-B2EB-4357C22AF6D9}"/>
              </a:ext>
            </a:extLst>
          </p:cNvPr>
          <p:cNvSpPr/>
          <p:nvPr/>
        </p:nvSpPr>
        <p:spPr>
          <a:xfrm>
            <a:off x="1358245" y="4725500"/>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106;p53">
            <a:extLst>
              <a:ext uri="{FF2B5EF4-FFF2-40B4-BE49-F238E27FC236}">
                <a16:creationId xmlns:a16="http://schemas.microsoft.com/office/drawing/2014/main" id="{D0A2B848-3F00-494F-A39E-CF249EB712E4}"/>
              </a:ext>
            </a:extLst>
          </p:cNvPr>
          <p:cNvSpPr/>
          <p:nvPr/>
        </p:nvSpPr>
        <p:spPr>
          <a:xfrm>
            <a:off x="1695283" y="4725500"/>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06;p53">
            <a:extLst>
              <a:ext uri="{FF2B5EF4-FFF2-40B4-BE49-F238E27FC236}">
                <a16:creationId xmlns:a16="http://schemas.microsoft.com/office/drawing/2014/main" id="{E46DC69A-1E44-412A-8BFA-AFD3546DE237}"/>
              </a:ext>
            </a:extLst>
          </p:cNvPr>
          <p:cNvSpPr/>
          <p:nvPr/>
        </p:nvSpPr>
        <p:spPr>
          <a:xfrm>
            <a:off x="2023131" y="400514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06;p53">
            <a:extLst>
              <a:ext uri="{FF2B5EF4-FFF2-40B4-BE49-F238E27FC236}">
                <a16:creationId xmlns:a16="http://schemas.microsoft.com/office/drawing/2014/main" id="{EEEE2F74-EC89-4434-B530-7D467577A279}"/>
              </a:ext>
            </a:extLst>
          </p:cNvPr>
          <p:cNvSpPr/>
          <p:nvPr/>
        </p:nvSpPr>
        <p:spPr>
          <a:xfrm>
            <a:off x="2023131" y="4368559"/>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106;p53">
            <a:extLst>
              <a:ext uri="{FF2B5EF4-FFF2-40B4-BE49-F238E27FC236}">
                <a16:creationId xmlns:a16="http://schemas.microsoft.com/office/drawing/2014/main" id="{125D2D50-79FE-4C71-A110-6D119A51D28D}"/>
              </a:ext>
            </a:extLst>
          </p:cNvPr>
          <p:cNvSpPr/>
          <p:nvPr/>
        </p:nvSpPr>
        <p:spPr>
          <a:xfrm>
            <a:off x="2023131" y="4725500"/>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106;p53">
            <a:extLst>
              <a:ext uri="{FF2B5EF4-FFF2-40B4-BE49-F238E27FC236}">
                <a16:creationId xmlns:a16="http://schemas.microsoft.com/office/drawing/2014/main" id="{447BD26B-A8F6-425C-AF48-2F59436912CF}"/>
              </a:ext>
            </a:extLst>
          </p:cNvPr>
          <p:cNvSpPr/>
          <p:nvPr/>
        </p:nvSpPr>
        <p:spPr>
          <a:xfrm>
            <a:off x="1021207" y="5087234"/>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106;p53">
            <a:extLst>
              <a:ext uri="{FF2B5EF4-FFF2-40B4-BE49-F238E27FC236}">
                <a16:creationId xmlns:a16="http://schemas.microsoft.com/office/drawing/2014/main" id="{000743DA-590C-4F67-9E9D-69BD516827AE}"/>
              </a:ext>
            </a:extLst>
          </p:cNvPr>
          <p:cNvSpPr/>
          <p:nvPr/>
        </p:nvSpPr>
        <p:spPr>
          <a:xfrm>
            <a:off x="1358245" y="5080760"/>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106;p53">
            <a:extLst>
              <a:ext uri="{FF2B5EF4-FFF2-40B4-BE49-F238E27FC236}">
                <a16:creationId xmlns:a16="http://schemas.microsoft.com/office/drawing/2014/main" id="{A59E3C2F-B057-4BCA-B95D-7B4729AE8F7F}"/>
              </a:ext>
            </a:extLst>
          </p:cNvPr>
          <p:cNvSpPr/>
          <p:nvPr/>
        </p:nvSpPr>
        <p:spPr>
          <a:xfrm>
            <a:off x="1695283" y="5080760"/>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106;p53">
            <a:extLst>
              <a:ext uri="{FF2B5EF4-FFF2-40B4-BE49-F238E27FC236}">
                <a16:creationId xmlns:a16="http://schemas.microsoft.com/office/drawing/2014/main" id="{F2D0276C-FFDB-4CC1-B956-81AB838F5C17}"/>
              </a:ext>
            </a:extLst>
          </p:cNvPr>
          <p:cNvSpPr/>
          <p:nvPr/>
        </p:nvSpPr>
        <p:spPr>
          <a:xfrm>
            <a:off x="2023131" y="5080760"/>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106;p53">
            <a:extLst>
              <a:ext uri="{FF2B5EF4-FFF2-40B4-BE49-F238E27FC236}">
                <a16:creationId xmlns:a16="http://schemas.microsoft.com/office/drawing/2014/main" id="{EA5183B6-7381-4476-9EC7-D8B5B6B29836}"/>
              </a:ext>
            </a:extLst>
          </p:cNvPr>
          <p:cNvSpPr/>
          <p:nvPr/>
        </p:nvSpPr>
        <p:spPr>
          <a:xfrm>
            <a:off x="2946288" y="3078179"/>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1106;p53">
            <a:extLst>
              <a:ext uri="{FF2B5EF4-FFF2-40B4-BE49-F238E27FC236}">
                <a16:creationId xmlns:a16="http://schemas.microsoft.com/office/drawing/2014/main" id="{EBE3F343-D317-4D2C-B9CF-EE424382A0B6}"/>
              </a:ext>
            </a:extLst>
          </p:cNvPr>
          <p:cNvSpPr/>
          <p:nvPr/>
        </p:nvSpPr>
        <p:spPr>
          <a:xfrm>
            <a:off x="2946288" y="3454849"/>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106;p53">
            <a:extLst>
              <a:ext uri="{FF2B5EF4-FFF2-40B4-BE49-F238E27FC236}">
                <a16:creationId xmlns:a16="http://schemas.microsoft.com/office/drawing/2014/main" id="{8A5AC86D-0FAA-4297-9068-5212EC8AA47C}"/>
              </a:ext>
            </a:extLst>
          </p:cNvPr>
          <p:cNvSpPr/>
          <p:nvPr/>
        </p:nvSpPr>
        <p:spPr>
          <a:xfrm>
            <a:off x="2946288" y="3858263"/>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106;p53">
            <a:extLst>
              <a:ext uri="{FF2B5EF4-FFF2-40B4-BE49-F238E27FC236}">
                <a16:creationId xmlns:a16="http://schemas.microsoft.com/office/drawing/2014/main" id="{66BE9AEE-7EC5-4C8D-834F-EE7F4CDBA3D5}"/>
              </a:ext>
            </a:extLst>
          </p:cNvPr>
          <p:cNvSpPr/>
          <p:nvPr/>
        </p:nvSpPr>
        <p:spPr>
          <a:xfrm>
            <a:off x="2953094" y="421426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 name="TextBox 30">
            <a:extLst>
              <a:ext uri="{FF2B5EF4-FFF2-40B4-BE49-F238E27FC236}">
                <a16:creationId xmlns:a16="http://schemas.microsoft.com/office/drawing/2014/main" id="{5FEF5BB2-69E9-4BBA-B7C0-C55C8D875355}"/>
              </a:ext>
            </a:extLst>
          </p:cNvPr>
          <p:cNvSpPr txBox="1"/>
          <p:nvPr/>
        </p:nvSpPr>
        <p:spPr>
          <a:xfrm>
            <a:off x="2947588" y="4515133"/>
            <a:ext cx="260100" cy="1323439"/>
          </a:xfrm>
          <a:prstGeom prst="rect">
            <a:avLst/>
          </a:prstGeom>
          <a:noFill/>
        </p:spPr>
        <p:txBody>
          <a:bodyPr wrap="square" rtlCol="0">
            <a:spAutoFit/>
          </a:bodyPr>
          <a:lstStyle/>
          <a:p>
            <a:r>
              <a:rPr lang="en-US" sz="2000" b="1" dirty="0"/>
              <a:t>.</a:t>
            </a:r>
          </a:p>
          <a:p>
            <a:r>
              <a:rPr lang="en-US" sz="2000" b="1" dirty="0"/>
              <a:t>.</a:t>
            </a:r>
          </a:p>
          <a:p>
            <a:r>
              <a:rPr lang="en-US" sz="2000" b="1" dirty="0"/>
              <a:t>.</a:t>
            </a:r>
          </a:p>
          <a:p>
            <a:endParaRPr lang="en-IN" sz="2000" b="1" dirty="0"/>
          </a:p>
        </p:txBody>
      </p:sp>
      <p:sp>
        <p:nvSpPr>
          <p:cNvPr id="32" name="Oval 31">
            <a:extLst>
              <a:ext uri="{FF2B5EF4-FFF2-40B4-BE49-F238E27FC236}">
                <a16:creationId xmlns:a16="http://schemas.microsoft.com/office/drawing/2014/main" id="{3D82DFD7-077E-40E0-B1C0-8EA390651566}"/>
              </a:ext>
            </a:extLst>
          </p:cNvPr>
          <p:cNvSpPr/>
          <p:nvPr/>
        </p:nvSpPr>
        <p:spPr>
          <a:xfrm>
            <a:off x="4317023" y="3412089"/>
            <a:ext cx="527539" cy="4918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04CD985D-F0AE-4C1B-BEBB-664165350348}"/>
              </a:ext>
            </a:extLst>
          </p:cNvPr>
          <p:cNvSpPr/>
          <p:nvPr/>
        </p:nvSpPr>
        <p:spPr>
          <a:xfrm>
            <a:off x="4317022" y="4111461"/>
            <a:ext cx="527539" cy="4918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3A049D86-7055-46D5-A710-DE9F7875897F}"/>
              </a:ext>
            </a:extLst>
          </p:cNvPr>
          <p:cNvSpPr/>
          <p:nvPr/>
        </p:nvSpPr>
        <p:spPr>
          <a:xfrm>
            <a:off x="6024196" y="3843906"/>
            <a:ext cx="527539" cy="4918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3C91AA55-03F6-4073-83C4-6D3D24C98F13}"/>
              </a:ext>
            </a:extLst>
          </p:cNvPr>
          <p:cNvSpPr/>
          <p:nvPr/>
        </p:nvSpPr>
        <p:spPr>
          <a:xfrm>
            <a:off x="6052039" y="4876639"/>
            <a:ext cx="527539" cy="4918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4252E9D9-3758-4C40-A21B-0B851ED4061E}"/>
              </a:ext>
            </a:extLst>
          </p:cNvPr>
          <p:cNvSpPr txBox="1"/>
          <p:nvPr/>
        </p:nvSpPr>
        <p:spPr>
          <a:xfrm>
            <a:off x="4450741" y="4603263"/>
            <a:ext cx="260100" cy="1323439"/>
          </a:xfrm>
          <a:prstGeom prst="rect">
            <a:avLst/>
          </a:prstGeom>
          <a:noFill/>
        </p:spPr>
        <p:txBody>
          <a:bodyPr wrap="square" rtlCol="0">
            <a:spAutoFit/>
          </a:bodyPr>
          <a:lstStyle/>
          <a:p>
            <a:r>
              <a:rPr lang="en-US" sz="2000" b="1" dirty="0"/>
              <a:t>.</a:t>
            </a:r>
          </a:p>
          <a:p>
            <a:r>
              <a:rPr lang="en-US" sz="2000" b="1" dirty="0"/>
              <a:t>.</a:t>
            </a:r>
          </a:p>
          <a:p>
            <a:r>
              <a:rPr lang="en-US" sz="2000" b="1" dirty="0"/>
              <a:t>.</a:t>
            </a:r>
          </a:p>
          <a:p>
            <a:endParaRPr lang="en-IN" sz="2000" b="1" dirty="0"/>
          </a:p>
        </p:txBody>
      </p:sp>
      <p:sp>
        <p:nvSpPr>
          <p:cNvPr id="38" name="Google Shape;1106;p53">
            <a:extLst>
              <a:ext uri="{FF2B5EF4-FFF2-40B4-BE49-F238E27FC236}">
                <a16:creationId xmlns:a16="http://schemas.microsoft.com/office/drawing/2014/main" id="{00442876-4676-4965-A5BA-EC8B4E1857C8}"/>
              </a:ext>
            </a:extLst>
          </p:cNvPr>
          <p:cNvSpPr/>
          <p:nvPr/>
        </p:nvSpPr>
        <p:spPr>
          <a:xfrm>
            <a:off x="2959828" y="5811467"/>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Oval 38">
            <a:extLst>
              <a:ext uri="{FF2B5EF4-FFF2-40B4-BE49-F238E27FC236}">
                <a16:creationId xmlns:a16="http://schemas.microsoft.com/office/drawing/2014/main" id="{4F1C090B-5D14-4121-9286-8ED48B4D416F}"/>
              </a:ext>
            </a:extLst>
          </p:cNvPr>
          <p:cNvSpPr/>
          <p:nvPr/>
        </p:nvSpPr>
        <p:spPr>
          <a:xfrm>
            <a:off x="4318858" y="5816458"/>
            <a:ext cx="527539" cy="4918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2894B69C-185E-4E9B-8134-F363262E76CE}"/>
              </a:ext>
            </a:extLst>
          </p:cNvPr>
          <p:cNvSpPr/>
          <p:nvPr/>
        </p:nvSpPr>
        <p:spPr>
          <a:xfrm>
            <a:off x="7229838" y="4335708"/>
            <a:ext cx="527539" cy="49180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 name="Straight Arrow Connector 41">
            <a:extLst>
              <a:ext uri="{FF2B5EF4-FFF2-40B4-BE49-F238E27FC236}">
                <a16:creationId xmlns:a16="http://schemas.microsoft.com/office/drawing/2014/main" id="{FD554EDD-C43C-480D-9A08-5A1211EE0A79}"/>
              </a:ext>
            </a:extLst>
          </p:cNvPr>
          <p:cNvCxnSpPr>
            <a:cxnSpLocks/>
            <a:stCxn id="23" idx="3"/>
            <a:endCxn id="32" idx="1"/>
          </p:cNvCxnSpPr>
          <p:nvPr/>
        </p:nvCxnSpPr>
        <p:spPr>
          <a:xfrm>
            <a:off x="3206388" y="3218279"/>
            <a:ext cx="1187891" cy="2658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4A75FC2D-F63A-415C-902F-5445C683BF7F}"/>
              </a:ext>
            </a:extLst>
          </p:cNvPr>
          <p:cNvCxnSpPr>
            <a:cxnSpLocks/>
            <a:stCxn id="23" idx="3"/>
            <a:endCxn id="33" idx="1"/>
          </p:cNvCxnSpPr>
          <p:nvPr/>
        </p:nvCxnSpPr>
        <p:spPr>
          <a:xfrm>
            <a:off x="3206388" y="3218279"/>
            <a:ext cx="1187890" cy="965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4A84A92-6351-4765-9DA5-2FEFE779A094}"/>
              </a:ext>
            </a:extLst>
          </p:cNvPr>
          <p:cNvCxnSpPr>
            <a:cxnSpLocks/>
            <a:stCxn id="23" idx="3"/>
            <a:endCxn id="39" idx="1"/>
          </p:cNvCxnSpPr>
          <p:nvPr/>
        </p:nvCxnSpPr>
        <p:spPr>
          <a:xfrm>
            <a:off x="3206388" y="3218279"/>
            <a:ext cx="1189726" cy="2670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D8F7516-67DD-4E03-AF8C-4D0E22D0E6F8}"/>
              </a:ext>
            </a:extLst>
          </p:cNvPr>
          <p:cNvCxnSpPr>
            <a:cxnSpLocks/>
            <a:stCxn id="24" idx="3"/>
            <a:endCxn id="32" idx="1"/>
          </p:cNvCxnSpPr>
          <p:nvPr/>
        </p:nvCxnSpPr>
        <p:spPr>
          <a:xfrm flipV="1">
            <a:off x="3206388" y="3484112"/>
            <a:ext cx="1187891" cy="1108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EA620BB-5009-4982-BCF1-A5639FFBFBC5}"/>
              </a:ext>
            </a:extLst>
          </p:cNvPr>
          <p:cNvCxnSpPr>
            <a:cxnSpLocks/>
            <a:stCxn id="24" idx="3"/>
            <a:endCxn id="33" idx="1"/>
          </p:cNvCxnSpPr>
          <p:nvPr/>
        </p:nvCxnSpPr>
        <p:spPr>
          <a:xfrm>
            <a:off x="3206388" y="3594949"/>
            <a:ext cx="1187890" cy="588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A9B0484B-57F4-4D21-ADB1-08A2E97970AF}"/>
              </a:ext>
            </a:extLst>
          </p:cNvPr>
          <p:cNvCxnSpPr>
            <a:cxnSpLocks/>
            <a:stCxn id="24" idx="3"/>
            <a:endCxn id="39" idx="1"/>
          </p:cNvCxnSpPr>
          <p:nvPr/>
        </p:nvCxnSpPr>
        <p:spPr>
          <a:xfrm>
            <a:off x="3206388" y="3594949"/>
            <a:ext cx="1189726" cy="2293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9A53FA03-FAA1-462B-9747-C83E09954E29}"/>
              </a:ext>
            </a:extLst>
          </p:cNvPr>
          <p:cNvCxnSpPr>
            <a:stCxn id="26" idx="3"/>
            <a:endCxn id="32" idx="2"/>
          </p:cNvCxnSpPr>
          <p:nvPr/>
        </p:nvCxnSpPr>
        <p:spPr>
          <a:xfrm flipV="1">
            <a:off x="3213194" y="3657990"/>
            <a:ext cx="1103829" cy="696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9BB7E3A9-4ED8-48E8-A8B8-CC3B11775E2A}"/>
              </a:ext>
            </a:extLst>
          </p:cNvPr>
          <p:cNvCxnSpPr>
            <a:stCxn id="26" idx="3"/>
            <a:endCxn id="33" idx="2"/>
          </p:cNvCxnSpPr>
          <p:nvPr/>
        </p:nvCxnSpPr>
        <p:spPr>
          <a:xfrm>
            <a:off x="3213194" y="4354368"/>
            <a:ext cx="1103828" cy="2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D63931F7-0616-4431-8FC9-0A8E96C4EDED}"/>
              </a:ext>
            </a:extLst>
          </p:cNvPr>
          <p:cNvCxnSpPr>
            <a:stCxn id="26" idx="3"/>
            <a:endCxn id="39" idx="2"/>
          </p:cNvCxnSpPr>
          <p:nvPr/>
        </p:nvCxnSpPr>
        <p:spPr>
          <a:xfrm>
            <a:off x="3213194" y="4354368"/>
            <a:ext cx="1105664" cy="17079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22D32F98-EE3C-458C-AA3D-0807890B782E}"/>
              </a:ext>
            </a:extLst>
          </p:cNvPr>
          <p:cNvCxnSpPr>
            <a:stCxn id="25" idx="3"/>
            <a:endCxn id="32" idx="2"/>
          </p:cNvCxnSpPr>
          <p:nvPr/>
        </p:nvCxnSpPr>
        <p:spPr>
          <a:xfrm flipV="1">
            <a:off x="3206388" y="3657990"/>
            <a:ext cx="1110635" cy="340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7958E0F-4AA7-4F68-A95E-EA51927466B1}"/>
              </a:ext>
            </a:extLst>
          </p:cNvPr>
          <p:cNvCxnSpPr>
            <a:stCxn id="25" idx="3"/>
            <a:endCxn id="33" idx="2"/>
          </p:cNvCxnSpPr>
          <p:nvPr/>
        </p:nvCxnSpPr>
        <p:spPr>
          <a:xfrm>
            <a:off x="3206388" y="3998363"/>
            <a:ext cx="1110634" cy="3589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6B4CF417-A2FB-48BB-BF75-3AABEFBFC40A}"/>
              </a:ext>
            </a:extLst>
          </p:cNvPr>
          <p:cNvCxnSpPr>
            <a:stCxn id="25" idx="3"/>
            <a:endCxn id="39" idx="2"/>
          </p:cNvCxnSpPr>
          <p:nvPr/>
        </p:nvCxnSpPr>
        <p:spPr>
          <a:xfrm>
            <a:off x="3206388" y="3998363"/>
            <a:ext cx="1112470" cy="20639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1039EF6-8D68-47F7-B5EB-66D450CE742A}"/>
              </a:ext>
            </a:extLst>
          </p:cNvPr>
          <p:cNvCxnSpPr>
            <a:cxnSpLocks/>
            <a:stCxn id="38" idx="3"/>
            <a:endCxn id="32" idx="3"/>
          </p:cNvCxnSpPr>
          <p:nvPr/>
        </p:nvCxnSpPr>
        <p:spPr>
          <a:xfrm flipV="1">
            <a:off x="3219928" y="3831868"/>
            <a:ext cx="1174351" cy="2119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C3BCA7A5-CE8F-46C6-A122-58274AAA9E17}"/>
              </a:ext>
            </a:extLst>
          </p:cNvPr>
          <p:cNvCxnSpPr>
            <a:cxnSpLocks/>
            <a:stCxn id="38" idx="3"/>
            <a:endCxn id="33" idx="3"/>
          </p:cNvCxnSpPr>
          <p:nvPr/>
        </p:nvCxnSpPr>
        <p:spPr>
          <a:xfrm flipV="1">
            <a:off x="3219928" y="4531240"/>
            <a:ext cx="1174350" cy="1420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B05A6526-9599-48F5-9397-A1FD4234F65F}"/>
              </a:ext>
            </a:extLst>
          </p:cNvPr>
          <p:cNvCxnSpPr>
            <a:cxnSpLocks/>
            <a:stCxn id="38" idx="3"/>
            <a:endCxn id="39" idx="3"/>
          </p:cNvCxnSpPr>
          <p:nvPr/>
        </p:nvCxnSpPr>
        <p:spPr>
          <a:xfrm>
            <a:off x="3219928" y="5951567"/>
            <a:ext cx="1176186" cy="284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3D094471-6957-4221-BD93-B57272418369}"/>
              </a:ext>
            </a:extLst>
          </p:cNvPr>
          <p:cNvCxnSpPr>
            <a:cxnSpLocks/>
            <a:stCxn id="32" idx="6"/>
            <a:endCxn id="35" idx="1"/>
          </p:cNvCxnSpPr>
          <p:nvPr/>
        </p:nvCxnSpPr>
        <p:spPr>
          <a:xfrm>
            <a:off x="4844562" y="3657990"/>
            <a:ext cx="1256890" cy="2579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F3401DA2-D70B-41EE-A804-0FA4DBB02C6A}"/>
              </a:ext>
            </a:extLst>
          </p:cNvPr>
          <p:cNvCxnSpPr>
            <a:cxnSpLocks/>
            <a:stCxn id="32" idx="6"/>
            <a:endCxn id="36" idx="1"/>
          </p:cNvCxnSpPr>
          <p:nvPr/>
        </p:nvCxnSpPr>
        <p:spPr>
          <a:xfrm>
            <a:off x="4844562" y="3657990"/>
            <a:ext cx="1284733" cy="12906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E8D575CB-2EE6-414E-85B7-5BB81212A363}"/>
              </a:ext>
            </a:extLst>
          </p:cNvPr>
          <p:cNvCxnSpPr>
            <a:stCxn id="33" idx="6"/>
            <a:endCxn id="35" idx="2"/>
          </p:cNvCxnSpPr>
          <p:nvPr/>
        </p:nvCxnSpPr>
        <p:spPr>
          <a:xfrm flipV="1">
            <a:off x="4844561" y="4089807"/>
            <a:ext cx="1179635" cy="267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AE724FD5-2E73-404F-92F1-F9D72B03FA3A}"/>
              </a:ext>
            </a:extLst>
          </p:cNvPr>
          <p:cNvCxnSpPr>
            <a:stCxn id="33" idx="6"/>
            <a:endCxn id="36" idx="2"/>
          </p:cNvCxnSpPr>
          <p:nvPr/>
        </p:nvCxnSpPr>
        <p:spPr>
          <a:xfrm>
            <a:off x="4844561" y="4357362"/>
            <a:ext cx="1207478" cy="765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CC9CB30B-CF18-425C-B344-B6E6ABB1F717}"/>
              </a:ext>
            </a:extLst>
          </p:cNvPr>
          <p:cNvCxnSpPr>
            <a:cxnSpLocks/>
            <a:endCxn id="35" idx="3"/>
          </p:cNvCxnSpPr>
          <p:nvPr/>
        </p:nvCxnSpPr>
        <p:spPr>
          <a:xfrm flipV="1">
            <a:off x="4688333" y="4263685"/>
            <a:ext cx="1413119" cy="1707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0C6E9E0A-D978-4028-9594-246787E46758}"/>
              </a:ext>
            </a:extLst>
          </p:cNvPr>
          <p:cNvCxnSpPr>
            <a:cxnSpLocks/>
            <a:stCxn id="39" idx="6"/>
            <a:endCxn id="36" idx="3"/>
          </p:cNvCxnSpPr>
          <p:nvPr/>
        </p:nvCxnSpPr>
        <p:spPr>
          <a:xfrm flipV="1">
            <a:off x="4846397" y="5296418"/>
            <a:ext cx="1282898" cy="765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630302D2-7CFF-418A-94F5-EC17A3E638AA}"/>
              </a:ext>
            </a:extLst>
          </p:cNvPr>
          <p:cNvCxnSpPr>
            <a:stCxn id="35" idx="6"/>
            <a:endCxn id="40" idx="2"/>
          </p:cNvCxnSpPr>
          <p:nvPr/>
        </p:nvCxnSpPr>
        <p:spPr>
          <a:xfrm>
            <a:off x="6551735" y="4089807"/>
            <a:ext cx="678103" cy="4918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4E720ECE-0A3B-48D8-9CDF-80AEAE9C81DA}"/>
              </a:ext>
            </a:extLst>
          </p:cNvPr>
          <p:cNvCxnSpPr>
            <a:stCxn id="36" idx="6"/>
            <a:endCxn id="40" idx="2"/>
          </p:cNvCxnSpPr>
          <p:nvPr/>
        </p:nvCxnSpPr>
        <p:spPr>
          <a:xfrm flipV="1">
            <a:off x="6579578" y="4581609"/>
            <a:ext cx="650260" cy="540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Oval 86">
            <a:extLst>
              <a:ext uri="{FF2B5EF4-FFF2-40B4-BE49-F238E27FC236}">
                <a16:creationId xmlns:a16="http://schemas.microsoft.com/office/drawing/2014/main" id="{5ABEC2FB-4A5B-4567-B2E3-41D0153116FA}"/>
              </a:ext>
            </a:extLst>
          </p:cNvPr>
          <p:cNvSpPr/>
          <p:nvPr/>
        </p:nvSpPr>
        <p:spPr>
          <a:xfrm>
            <a:off x="8355280" y="4323124"/>
            <a:ext cx="527539" cy="491802"/>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endParaRPr lang="en-IN" sz="2400" b="1" dirty="0"/>
          </a:p>
        </p:txBody>
      </p:sp>
      <p:cxnSp>
        <p:nvCxnSpPr>
          <p:cNvPr id="91" name="Straight Arrow Connector 90">
            <a:extLst>
              <a:ext uri="{FF2B5EF4-FFF2-40B4-BE49-F238E27FC236}">
                <a16:creationId xmlns:a16="http://schemas.microsoft.com/office/drawing/2014/main" id="{E08AF4E6-3633-48C8-91D3-115113D3B01C}"/>
              </a:ext>
            </a:extLst>
          </p:cNvPr>
          <p:cNvCxnSpPr>
            <a:stCxn id="40" idx="6"/>
            <a:endCxn id="87" idx="2"/>
          </p:cNvCxnSpPr>
          <p:nvPr/>
        </p:nvCxnSpPr>
        <p:spPr>
          <a:xfrm flipV="1">
            <a:off x="7757377" y="4569025"/>
            <a:ext cx="597903" cy="12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B09D8882-82A9-4BE1-B29D-F344220927C0}"/>
              </a:ext>
            </a:extLst>
          </p:cNvPr>
          <p:cNvCxnSpPr>
            <a:cxnSpLocks/>
            <a:stCxn id="31" idx="3"/>
            <a:endCxn id="32" idx="3"/>
          </p:cNvCxnSpPr>
          <p:nvPr/>
        </p:nvCxnSpPr>
        <p:spPr>
          <a:xfrm flipV="1">
            <a:off x="3207688" y="3831868"/>
            <a:ext cx="1186591" cy="1344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370795B3-ECE5-43C8-A11B-2DE79CBC5F6D}"/>
              </a:ext>
            </a:extLst>
          </p:cNvPr>
          <p:cNvCxnSpPr>
            <a:cxnSpLocks/>
            <a:stCxn id="31" idx="3"/>
            <a:endCxn id="33" idx="3"/>
          </p:cNvCxnSpPr>
          <p:nvPr/>
        </p:nvCxnSpPr>
        <p:spPr>
          <a:xfrm flipV="1">
            <a:off x="3207688" y="4531240"/>
            <a:ext cx="1186590" cy="6456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E411BC1F-8A8E-442B-B666-1849BD35DE8F}"/>
              </a:ext>
            </a:extLst>
          </p:cNvPr>
          <p:cNvCxnSpPr>
            <a:cxnSpLocks/>
            <a:stCxn id="31" idx="3"/>
            <a:endCxn id="39" idx="3"/>
          </p:cNvCxnSpPr>
          <p:nvPr/>
        </p:nvCxnSpPr>
        <p:spPr>
          <a:xfrm>
            <a:off x="3207688" y="5176853"/>
            <a:ext cx="1188426" cy="1059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FBDF60C6-0923-4645-97E2-74B0CBFB6F70}"/>
              </a:ext>
            </a:extLst>
          </p:cNvPr>
          <p:cNvCxnSpPr>
            <a:cxnSpLocks/>
            <a:stCxn id="37" idx="3"/>
            <a:endCxn id="35" idx="3"/>
          </p:cNvCxnSpPr>
          <p:nvPr/>
        </p:nvCxnSpPr>
        <p:spPr>
          <a:xfrm flipV="1">
            <a:off x="4710841" y="4263685"/>
            <a:ext cx="1390611" cy="1001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96E947AA-0FC6-4777-B1C8-F187BD12D9D2}"/>
              </a:ext>
            </a:extLst>
          </p:cNvPr>
          <p:cNvCxnSpPr>
            <a:stCxn id="37" idx="3"/>
            <a:endCxn id="36" idx="2"/>
          </p:cNvCxnSpPr>
          <p:nvPr/>
        </p:nvCxnSpPr>
        <p:spPr>
          <a:xfrm flipV="1">
            <a:off x="4710841" y="5122540"/>
            <a:ext cx="1341198" cy="1424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6A0C5219-210B-42E7-87A1-F053CFBBDB3F}"/>
              </a:ext>
            </a:extLst>
          </p:cNvPr>
          <p:cNvSpPr txBox="1"/>
          <p:nvPr/>
        </p:nvSpPr>
        <p:spPr>
          <a:xfrm>
            <a:off x="940776" y="1081833"/>
            <a:ext cx="7280030" cy="1569660"/>
          </a:xfrm>
          <a:prstGeom prst="rect">
            <a:avLst/>
          </a:prstGeom>
          <a:solidFill>
            <a:schemeClr val="accent4">
              <a:lumMod val="60000"/>
              <a:lumOff val="40000"/>
            </a:schemeClr>
          </a:solidFill>
        </p:spPr>
        <p:txBody>
          <a:bodyPr wrap="square" rtlCol="0">
            <a:spAutoFit/>
          </a:bodyPr>
          <a:lstStyle/>
          <a:p>
            <a:pPr algn="just"/>
            <a:r>
              <a:rPr lang="en-US" sz="2400" b="1" dirty="0"/>
              <a:t>4x4 Character Recognition Model:</a:t>
            </a:r>
          </a:p>
          <a:p>
            <a:pPr marL="285750" indent="-285750" algn="just">
              <a:buFont typeface="Arial" panose="020B0604020202020204" pitchFamily="34" charset="0"/>
              <a:buChar char="•"/>
            </a:pPr>
            <a:r>
              <a:rPr lang="en-US" sz="2400" dirty="0"/>
              <a:t>Each pixel value (1 or 0) is given to the model as input</a:t>
            </a:r>
          </a:p>
          <a:p>
            <a:pPr marL="285750" indent="-285750" algn="just">
              <a:buFont typeface="Arial" panose="020B0604020202020204" pitchFamily="34" charset="0"/>
              <a:buChar char="•"/>
            </a:pPr>
            <a:r>
              <a:rPr lang="en-US" sz="2400" dirty="0"/>
              <a:t>The model trains on the training data</a:t>
            </a:r>
          </a:p>
          <a:p>
            <a:pPr marL="285750" indent="-285750" algn="just">
              <a:buFont typeface="Arial" panose="020B0604020202020204" pitchFamily="34" charset="0"/>
              <a:buChar char="•"/>
            </a:pPr>
            <a:r>
              <a:rPr lang="en-US" sz="2400" dirty="0"/>
              <a:t>Later when test data is given, it gives an accurate result</a:t>
            </a:r>
            <a:endParaRPr lang="en-IN" sz="2400" dirty="0"/>
          </a:p>
        </p:txBody>
      </p:sp>
    </p:spTree>
    <p:extLst>
      <p:ext uri="{BB962C8B-B14F-4D97-AF65-F5344CB8AC3E}">
        <p14:creationId xmlns:p14="http://schemas.microsoft.com/office/powerpoint/2010/main" val="2762290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39FA-8797-4556-A2C3-92EE3FE3123E}"/>
              </a:ext>
            </a:extLst>
          </p:cNvPr>
          <p:cNvSpPr>
            <a:spLocks noGrp="1"/>
          </p:cNvSpPr>
          <p:nvPr>
            <p:ph type="title"/>
          </p:nvPr>
        </p:nvSpPr>
        <p:spPr/>
        <p:txBody>
          <a:bodyPr/>
          <a:lstStyle/>
          <a:p>
            <a:r>
              <a:rPr lang="en-US" dirty="0"/>
              <a:t>Artificial Neural Network: Perceptron</a:t>
            </a:r>
            <a:endParaRPr lang="en-IN" dirty="0"/>
          </a:p>
        </p:txBody>
      </p:sp>
      <p:sp>
        <p:nvSpPr>
          <p:cNvPr id="3" name="Date Placeholder 2">
            <a:extLst>
              <a:ext uri="{FF2B5EF4-FFF2-40B4-BE49-F238E27FC236}">
                <a16:creationId xmlns:a16="http://schemas.microsoft.com/office/drawing/2014/main" id="{7AD3560A-0724-47E2-98E1-D92F66C0CB37}"/>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109FBE0A-DE91-444B-B988-EABB2E9715ED}"/>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142F1A8-50E2-4942-9FC7-83AE9C6BF3B4}"/>
              </a:ext>
            </a:extLst>
          </p:cNvPr>
          <p:cNvSpPr>
            <a:spLocks noGrp="1"/>
          </p:cNvSpPr>
          <p:nvPr>
            <p:ph type="sldNum" sz="quarter" idx="12"/>
          </p:nvPr>
        </p:nvSpPr>
        <p:spPr/>
        <p:txBody>
          <a:bodyPr/>
          <a:lstStyle/>
          <a:p>
            <a:fld id="{8E7B0F21-D4CD-49F4-A017-610E9F53B950}" type="slidenum">
              <a:rPr lang="en-IN" smtClean="0"/>
              <a:pPr/>
              <a:t>7</a:t>
            </a:fld>
            <a:endParaRPr lang="en-IN" dirty="0"/>
          </a:p>
        </p:txBody>
      </p:sp>
      <p:sp>
        <p:nvSpPr>
          <p:cNvPr id="6" name="Google Shape;216;p19">
            <a:extLst>
              <a:ext uri="{FF2B5EF4-FFF2-40B4-BE49-F238E27FC236}">
                <a16:creationId xmlns:a16="http://schemas.microsoft.com/office/drawing/2014/main" id="{D71904CF-0935-4A85-B904-B6A1784F9425}"/>
              </a:ext>
            </a:extLst>
          </p:cNvPr>
          <p:cNvSpPr/>
          <p:nvPr/>
        </p:nvSpPr>
        <p:spPr>
          <a:xfrm>
            <a:off x="5503394" y="803577"/>
            <a:ext cx="2577600" cy="2492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217;p19">
            <a:extLst>
              <a:ext uri="{FF2B5EF4-FFF2-40B4-BE49-F238E27FC236}">
                <a16:creationId xmlns:a16="http://schemas.microsoft.com/office/drawing/2014/main" id="{5F85F2E1-842C-444B-92AE-D687E864C8E5}"/>
              </a:ext>
            </a:extLst>
          </p:cNvPr>
          <p:cNvSpPr/>
          <p:nvPr/>
        </p:nvSpPr>
        <p:spPr>
          <a:xfrm>
            <a:off x="4441420" y="980095"/>
            <a:ext cx="351000" cy="37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X1</a:t>
            </a:r>
            <a:endParaRPr sz="1000" b="1" i="0" u="none" strike="noStrike" cap="none">
              <a:solidFill>
                <a:srgbClr val="000000"/>
              </a:solidFill>
              <a:latin typeface="Arial"/>
              <a:ea typeface="Arial"/>
              <a:cs typeface="Arial"/>
              <a:sym typeface="Arial"/>
            </a:endParaRPr>
          </a:p>
        </p:txBody>
      </p:sp>
      <p:sp>
        <p:nvSpPr>
          <p:cNvPr id="8" name="Google Shape;218;p19">
            <a:extLst>
              <a:ext uri="{FF2B5EF4-FFF2-40B4-BE49-F238E27FC236}">
                <a16:creationId xmlns:a16="http://schemas.microsoft.com/office/drawing/2014/main" id="{3C27761B-472F-43ED-9B95-8A38A40511D9}"/>
              </a:ext>
            </a:extLst>
          </p:cNvPr>
          <p:cNvSpPr/>
          <p:nvPr/>
        </p:nvSpPr>
        <p:spPr>
          <a:xfrm>
            <a:off x="4441420" y="1862598"/>
            <a:ext cx="351000" cy="37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X2</a:t>
            </a:r>
            <a:endParaRPr sz="1000" b="1" i="0" u="none" strike="noStrike" cap="none">
              <a:solidFill>
                <a:srgbClr val="000000"/>
              </a:solidFill>
              <a:latin typeface="Arial"/>
              <a:ea typeface="Arial"/>
              <a:cs typeface="Arial"/>
              <a:sym typeface="Arial"/>
            </a:endParaRPr>
          </a:p>
        </p:txBody>
      </p:sp>
      <p:sp>
        <p:nvSpPr>
          <p:cNvPr id="9" name="Google Shape;219;p19">
            <a:extLst>
              <a:ext uri="{FF2B5EF4-FFF2-40B4-BE49-F238E27FC236}">
                <a16:creationId xmlns:a16="http://schemas.microsoft.com/office/drawing/2014/main" id="{D5E97A72-C73E-4BA6-B998-B1B5E08D3D3D}"/>
              </a:ext>
            </a:extLst>
          </p:cNvPr>
          <p:cNvSpPr/>
          <p:nvPr/>
        </p:nvSpPr>
        <p:spPr>
          <a:xfrm>
            <a:off x="4441420" y="2745102"/>
            <a:ext cx="351000" cy="37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X3</a:t>
            </a:r>
            <a:endParaRPr sz="1000" b="1" i="0" u="none" strike="noStrike" cap="none">
              <a:solidFill>
                <a:srgbClr val="000000"/>
              </a:solidFill>
              <a:latin typeface="Arial"/>
              <a:ea typeface="Arial"/>
              <a:cs typeface="Arial"/>
              <a:sym typeface="Arial"/>
            </a:endParaRPr>
          </a:p>
        </p:txBody>
      </p:sp>
      <p:cxnSp>
        <p:nvCxnSpPr>
          <p:cNvPr id="10" name="Google Shape;220;p19">
            <a:extLst>
              <a:ext uri="{FF2B5EF4-FFF2-40B4-BE49-F238E27FC236}">
                <a16:creationId xmlns:a16="http://schemas.microsoft.com/office/drawing/2014/main" id="{A28888AE-0DCE-4B2B-8119-6BEE842DC161}"/>
              </a:ext>
            </a:extLst>
          </p:cNvPr>
          <p:cNvCxnSpPr>
            <a:stCxn id="7" idx="3"/>
            <a:endCxn id="6" idx="1"/>
          </p:cNvCxnSpPr>
          <p:nvPr/>
        </p:nvCxnSpPr>
        <p:spPr>
          <a:xfrm>
            <a:off x="4792420" y="1167295"/>
            <a:ext cx="1088400" cy="1200"/>
          </a:xfrm>
          <a:prstGeom prst="straightConnector1">
            <a:avLst/>
          </a:prstGeom>
          <a:noFill/>
          <a:ln w="28575" cap="flat" cmpd="sng">
            <a:solidFill>
              <a:schemeClr val="dk2"/>
            </a:solidFill>
            <a:prstDash val="solid"/>
            <a:round/>
            <a:headEnd type="none" w="sm" len="sm"/>
            <a:tailEnd type="triangle" w="med" len="med"/>
          </a:ln>
        </p:spPr>
      </p:cxnSp>
      <p:cxnSp>
        <p:nvCxnSpPr>
          <p:cNvPr id="11" name="Google Shape;221;p19">
            <a:extLst>
              <a:ext uri="{FF2B5EF4-FFF2-40B4-BE49-F238E27FC236}">
                <a16:creationId xmlns:a16="http://schemas.microsoft.com/office/drawing/2014/main" id="{6A7F705C-1B43-47F4-AFF6-FB84165B8582}"/>
              </a:ext>
            </a:extLst>
          </p:cNvPr>
          <p:cNvCxnSpPr>
            <a:stCxn id="9" idx="3"/>
            <a:endCxn id="6" idx="3"/>
          </p:cNvCxnSpPr>
          <p:nvPr/>
        </p:nvCxnSpPr>
        <p:spPr>
          <a:xfrm rot="10800000" flipH="1">
            <a:off x="4792420" y="2930802"/>
            <a:ext cx="1088400" cy="1500"/>
          </a:xfrm>
          <a:prstGeom prst="straightConnector1">
            <a:avLst/>
          </a:prstGeom>
          <a:noFill/>
          <a:ln w="28575" cap="flat" cmpd="sng">
            <a:solidFill>
              <a:schemeClr val="dk2"/>
            </a:solidFill>
            <a:prstDash val="solid"/>
            <a:round/>
            <a:headEnd type="none" w="sm" len="sm"/>
            <a:tailEnd type="triangle" w="med" len="med"/>
          </a:ln>
        </p:spPr>
      </p:cxnSp>
      <p:cxnSp>
        <p:nvCxnSpPr>
          <p:cNvPr id="12" name="Google Shape;222;p19">
            <a:extLst>
              <a:ext uri="{FF2B5EF4-FFF2-40B4-BE49-F238E27FC236}">
                <a16:creationId xmlns:a16="http://schemas.microsoft.com/office/drawing/2014/main" id="{CBD4391E-99F7-4605-ACB5-DD0316E30847}"/>
              </a:ext>
            </a:extLst>
          </p:cNvPr>
          <p:cNvCxnSpPr>
            <a:stCxn id="8" idx="3"/>
            <a:endCxn id="6" idx="2"/>
          </p:cNvCxnSpPr>
          <p:nvPr/>
        </p:nvCxnSpPr>
        <p:spPr>
          <a:xfrm rot="10800000" flipH="1">
            <a:off x="4792420" y="2049498"/>
            <a:ext cx="711000" cy="300"/>
          </a:xfrm>
          <a:prstGeom prst="straightConnector1">
            <a:avLst/>
          </a:prstGeom>
          <a:noFill/>
          <a:ln w="28575" cap="flat" cmpd="sng">
            <a:solidFill>
              <a:schemeClr val="dk2"/>
            </a:solidFill>
            <a:prstDash val="solid"/>
            <a:round/>
            <a:headEnd type="none" w="sm" len="sm"/>
            <a:tailEnd type="triangle" w="med" len="med"/>
          </a:ln>
        </p:spPr>
      </p:cxnSp>
      <p:sp>
        <p:nvSpPr>
          <p:cNvPr id="13" name="Google Shape;223;p19">
            <a:extLst>
              <a:ext uri="{FF2B5EF4-FFF2-40B4-BE49-F238E27FC236}">
                <a16:creationId xmlns:a16="http://schemas.microsoft.com/office/drawing/2014/main" id="{06954D61-DC83-4DA6-A23F-8ABA794068C5}"/>
              </a:ext>
            </a:extLst>
          </p:cNvPr>
          <p:cNvSpPr/>
          <p:nvPr/>
        </p:nvSpPr>
        <p:spPr>
          <a:xfrm>
            <a:off x="4993973" y="910269"/>
            <a:ext cx="307800" cy="25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rgbClr val="000000"/>
                </a:solidFill>
                <a:latin typeface="Arial"/>
                <a:ea typeface="Arial"/>
                <a:cs typeface="Arial"/>
                <a:sym typeface="Arial"/>
              </a:rPr>
              <a:t>W1</a:t>
            </a:r>
            <a:endParaRPr sz="600" b="1" i="0" u="none" strike="noStrike" cap="none">
              <a:solidFill>
                <a:srgbClr val="000000"/>
              </a:solidFill>
              <a:latin typeface="Arial"/>
              <a:ea typeface="Arial"/>
              <a:cs typeface="Arial"/>
              <a:sym typeface="Arial"/>
            </a:endParaRPr>
          </a:p>
        </p:txBody>
      </p:sp>
      <p:sp>
        <p:nvSpPr>
          <p:cNvPr id="14" name="Google Shape;224;p19">
            <a:extLst>
              <a:ext uri="{FF2B5EF4-FFF2-40B4-BE49-F238E27FC236}">
                <a16:creationId xmlns:a16="http://schemas.microsoft.com/office/drawing/2014/main" id="{DF942F6A-AD25-4478-8464-0311844BBBAC}"/>
              </a:ext>
            </a:extLst>
          </p:cNvPr>
          <p:cNvSpPr/>
          <p:nvPr/>
        </p:nvSpPr>
        <p:spPr>
          <a:xfrm>
            <a:off x="4993973" y="1792078"/>
            <a:ext cx="307800" cy="25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rgbClr val="000000"/>
                </a:solidFill>
                <a:latin typeface="Arial"/>
                <a:ea typeface="Arial"/>
                <a:cs typeface="Arial"/>
                <a:sym typeface="Arial"/>
              </a:rPr>
              <a:t>W2</a:t>
            </a:r>
            <a:endParaRPr sz="600" b="1" i="0" u="none" strike="noStrike" cap="none">
              <a:solidFill>
                <a:srgbClr val="000000"/>
              </a:solidFill>
              <a:latin typeface="Arial"/>
              <a:ea typeface="Arial"/>
              <a:cs typeface="Arial"/>
              <a:sym typeface="Arial"/>
            </a:endParaRPr>
          </a:p>
        </p:txBody>
      </p:sp>
      <p:sp>
        <p:nvSpPr>
          <p:cNvPr id="15" name="Google Shape;225;p19">
            <a:extLst>
              <a:ext uri="{FF2B5EF4-FFF2-40B4-BE49-F238E27FC236}">
                <a16:creationId xmlns:a16="http://schemas.microsoft.com/office/drawing/2014/main" id="{35D1B5DC-3B1B-43B1-BBB9-AD97D8BB2EE8}"/>
              </a:ext>
            </a:extLst>
          </p:cNvPr>
          <p:cNvSpPr/>
          <p:nvPr/>
        </p:nvSpPr>
        <p:spPr>
          <a:xfrm>
            <a:off x="4993973" y="2673887"/>
            <a:ext cx="307800" cy="25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rgbClr val="000000"/>
                </a:solidFill>
                <a:latin typeface="Arial"/>
                <a:ea typeface="Arial"/>
                <a:cs typeface="Arial"/>
                <a:sym typeface="Arial"/>
              </a:rPr>
              <a:t>W3</a:t>
            </a:r>
            <a:endParaRPr sz="600" b="1" i="0" u="none" strike="noStrike" cap="none">
              <a:solidFill>
                <a:srgbClr val="000000"/>
              </a:solidFill>
              <a:latin typeface="Arial"/>
              <a:ea typeface="Arial"/>
              <a:cs typeface="Arial"/>
              <a:sym typeface="Arial"/>
            </a:endParaRPr>
          </a:p>
        </p:txBody>
      </p:sp>
      <p:sp>
        <p:nvSpPr>
          <p:cNvPr id="16" name="Google Shape;226;p19">
            <a:extLst>
              <a:ext uri="{FF2B5EF4-FFF2-40B4-BE49-F238E27FC236}">
                <a16:creationId xmlns:a16="http://schemas.microsoft.com/office/drawing/2014/main" id="{6AA2D2A2-14EC-46E7-868B-C49ECAA5307C}"/>
              </a:ext>
            </a:extLst>
          </p:cNvPr>
          <p:cNvSpPr/>
          <p:nvPr/>
        </p:nvSpPr>
        <p:spPr>
          <a:xfrm>
            <a:off x="6242779" y="1796507"/>
            <a:ext cx="473700" cy="495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a:t>
            </a:r>
            <a:endParaRPr sz="2500" b="1" i="0" u="none" strike="noStrike" cap="none">
              <a:solidFill>
                <a:srgbClr val="000000"/>
              </a:solidFill>
              <a:latin typeface="Arial"/>
              <a:ea typeface="Arial"/>
              <a:cs typeface="Arial"/>
              <a:sym typeface="Arial"/>
            </a:endParaRPr>
          </a:p>
        </p:txBody>
      </p:sp>
      <p:cxnSp>
        <p:nvCxnSpPr>
          <p:cNvPr id="17" name="Google Shape;227;p19">
            <a:extLst>
              <a:ext uri="{FF2B5EF4-FFF2-40B4-BE49-F238E27FC236}">
                <a16:creationId xmlns:a16="http://schemas.microsoft.com/office/drawing/2014/main" id="{1C66D43E-C435-45BE-893F-C7B03C27F580}"/>
              </a:ext>
            </a:extLst>
          </p:cNvPr>
          <p:cNvCxnSpPr>
            <a:stCxn id="6" idx="1"/>
          </p:cNvCxnSpPr>
          <p:nvPr/>
        </p:nvCxnSpPr>
        <p:spPr>
          <a:xfrm>
            <a:off x="5880875" y="1168537"/>
            <a:ext cx="367800" cy="629700"/>
          </a:xfrm>
          <a:prstGeom prst="straightConnector1">
            <a:avLst/>
          </a:prstGeom>
          <a:noFill/>
          <a:ln w="28575" cap="flat" cmpd="sng">
            <a:solidFill>
              <a:schemeClr val="dk2"/>
            </a:solidFill>
            <a:prstDash val="solid"/>
            <a:round/>
            <a:headEnd type="none" w="sm" len="sm"/>
            <a:tailEnd type="triangle" w="med" len="med"/>
          </a:ln>
        </p:spPr>
      </p:cxnSp>
      <p:cxnSp>
        <p:nvCxnSpPr>
          <p:cNvPr id="18" name="Google Shape;228;p19">
            <a:extLst>
              <a:ext uri="{FF2B5EF4-FFF2-40B4-BE49-F238E27FC236}">
                <a16:creationId xmlns:a16="http://schemas.microsoft.com/office/drawing/2014/main" id="{A449C20D-FB03-459E-8847-864E7B459AFA}"/>
              </a:ext>
            </a:extLst>
          </p:cNvPr>
          <p:cNvCxnSpPr>
            <a:stCxn id="6" idx="2"/>
            <a:endCxn id="16" idx="1"/>
          </p:cNvCxnSpPr>
          <p:nvPr/>
        </p:nvCxnSpPr>
        <p:spPr>
          <a:xfrm rot="10800000" flipH="1">
            <a:off x="5503394" y="2044527"/>
            <a:ext cx="739500" cy="5100"/>
          </a:xfrm>
          <a:prstGeom prst="straightConnector1">
            <a:avLst/>
          </a:prstGeom>
          <a:noFill/>
          <a:ln w="28575" cap="flat" cmpd="sng">
            <a:solidFill>
              <a:schemeClr val="dk2"/>
            </a:solidFill>
            <a:prstDash val="solid"/>
            <a:round/>
            <a:headEnd type="none" w="sm" len="sm"/>
            <a:tailEnd type="triangle" w="med" len="med"/>
          </a:ln>
        </p:spPr>
      </p:cxnSp>
      <p:cxnSp>
        <p:nvCxnSpPr>
          <p:cNvPr id="19" name="Google Shape;229;p19">
            <a:extLst>
              <a:ext uri="{FF2B5EF4-FFF2-40B4-BE49-F238E27FC236}">
                <a16:creationId xmlns:a16="http://schemas.microsoft.com/office/drawing/2014/main" id="{9C80FF7A-503C-461C-89AD-18C388D707D9}"/>
              </a:ext>
            </a:extLst>
          </p:cNvPr>
          <p:cNvCxnSpPr>
            <a:stCxn id="6" idx="3"/>
          </p:cNvCxnSpPr>
          <p:nvPr/>
        </p:nvCxnSpPr>
        <p:spPr>
          <a:xfrm rot="10800000" flipH="1">
            <a:off x="5880875" y="2301017"/>
            <a:ext cx="361800" cy="629700"/>
          </a:xfrm>
          <a:prstGeom prst="straightConnector1">
            <a:avLst/>
          </a:prstGeom>
          <a:noFill/>
          <a:ln w="28575" cap="flat" cmpd="sng">
            <a:solidFill>
              <a:schemeClr val="dk2"/>
            </a:solidFill>
            <a:prstDash val="solid"/>
            <a:round/>
            <a:headEnd type="none" w="sm" len="sm"/>
            <a:tailEnd type="triangle" w="med" len="med"/>
          </a:ln>
        </p:spPr>
      </p:cxnSp>
      <p:sp>
        <p:nvSpPr>
          <p:cNvPr id="20" name="Google Shape;230;p19">
            <a:extLst>
              <a:ext uri="{FF2B5EF4-FFF2-40B4-BE49-F238E27FC236}">
                <a16:creationId xmlns:a16="http://schemas.microsoft.com/office/drawing/2014/main" id="{A7D6823E-EC8B-499C-B0E4-78675EBAE51C}"/>
              </a:ext>
            </a:extLst>
          </p:cNvPr>
          <p:cNvSpPr/>
          <p:nvPr/>
        </p:nvSpPr>
        <p:spPr>
          <a:xfrm>
            <a:off x="7200911" y="1796507"/>
            <a:ext cx="473700" cy="495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σ</a:t>
            </a:r>
            <a:endParaRPr sz="2500" b="1" i="0" u="none" strike="noStrike" cap="none">
              <a:solidFill>
                <a:srgbClr val="000000"/>
              </a:solidFill>
              <a:latin typeface="Arial"/>
              <a:ea typeface="Arial"/>
              <a:cs typeface="Arial"/>
              <a:sym typeface="Arial"/>
            </a:endParaRPr>
          </a:p>
        </p:txBody>
      </p:sp>
      <p:cxnSp>
        <p:nvCxnSpPr>
          <p:cNvPr id="21" name="Google Shape;231;p19">
            <a:extLst>
              <a:ext uri="{FF2B5EF4-FFF2-40B4-BE49-F238E27FC236}">
                <a16:creationId xmlns:a16="http://schemas.microsoft.com/office/drawing/2014/main" id="{FDB49902-C534-44DB-B496-959B0665F901}"/>
              </a:ext>
            </a:extLst>
          </p:cNvPr>
          <p:cNvCxnSpPr>
            <a:stCxn id="16" idx="3"/>
            <a:endCxn id="20" idx="1"/>
          </p:cNvCxnSpPr>
          <p:nvPr/>
        </p:nvCxnSpPr>
        <p:spPr>
          <a:xfrm>
            <a:off x="6716479" y="2044457"/>
            <a:ext cx="484500" cy="0"/>
          </a:xfrm>
          <a:prstGeom prst="straightConnector1">
            <a:avLst/>
          </a:prstGeom>
          <a:noFill/>
          <a:ln w="28575" cap="flat" cmpd="sng">
            <a:solidFill>
              <a:schemeClr val="dk2"/>
            </a:solidFill>
            <a:prstDash val="solid"/>
            <a:round/>
            <a:headEnd type="none" w="sm" len="sm"/>
            <a:tailEnd type="triangle" w="med" len="med"/>
          </a:ln>
        </p:spPr>
      </p:cxnSp>
      <p:sp>
        <p:nvSpPr>
          <p:cNvPr id="22" name="Google Shape;232;p19">
            <a:extLst>
              <a:ext uri="{FF2B5EF4-FFF2-40B4-BE49-F238E27FC236}">
                <a16:creationId xmlns:a16="http://schemas.microsoft.com/office/drawing/2014/main" id="{4E0F97D6-E937-4B50-B595-A881A24E418E}"/>
              </a:ext>
            </a:extLst>
          </p:cNvPr>
          <p:cNvSpPr/>
          <p:nvPr/>
        </p:nvSpPr>
        <p:spPr>
          <a:xfrm>
            <a:off x="6325730" y="1177820"/>
            <a:ext cx="307800" cy="258300"/>
          </a:xfrm>
          <a:prstGeom prst="rect">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1" i="0" u="none" strike="noStrike" cap="none" dirty="0">
                <a:solidFill>
                  <a:schemeClr val="tx1"/>
                </a:solidFill>
                <a:latin typeface="Arial"/>
                <a:ea typeface="Arial"/>
                <a:cs typeface="Arial"/>
                <a:sym typeface="Arial"/>
              </a:rPr>
              <a:t>b</a:t>
            </a:r>
            <a:endParaRPr sz="1900" b="1" i="0" u="none" strike="noStrike" cap="none" dirty="0">
              <a:solidFill>
                <a:schemeClr val="tx1"/>
              </a:solidFill>
              <a:latin typeface="Arial"/>
              <a:ea typeface="Arial"/>
              <a:cs typeface="Arial"/>
              <a:sym typeface="Arial"/>
            </a:endParaRPr>
          </a:p>
        </p:txBody>
      </p:sp>
      <p:cxnSp>
        <p:nvCxnSpPr>
          <p:cNvPr id="23" name="Google Shape;233;p19">
            <a:extLst>
              <a:ext uri="{FF2B5EF4-FFF2-40B4-BE49-F238E27FC236}">
                <a16:creationId xmlns:a16="http://schemas.microsoft.com/office/drawing/2014/main" id="{C6CB0CD9-838F-410F-A02E-370C9DF963FA}"/>
              </a:ext>
            </a:extLst>
          </p:cNvPr>
          <p:cNvCxnSpPr>
            <a:stCxn id="22" idx="2"/>
          </p:cNvCxnSpPr>
          <p:nvPr/>
        </p:nvCxnSpPr>
        <p:spPr>
          <a:xfrm>
            <a:off x="6479630" y="1436120"/>
            <a:ext cx="3900" cy="352800"/>
          </a:xfrm>
          <a:prstGeom prst="straightConnector1">
            <a:avLst/>
          </a:prstGeom>
          <a:noFill/>
          <a:ln w="28575" cap="flat" cmpd="sng">
            <a:solidFill>
              <a:schemeClr val="dk2"/>
            </a:solidFill>
            <a:prstDash val="solid"/>
            <a:round/>
            <a:headEnd type="none" w="sm" len="sm"/>
            <a:tailEnd type="triangle" w="med" len="med"/>
          </a:ln>
        </p:spPr>
      </p:cxnSp>
      <p:sp>
        <p:nvSpPr>
          <p:cNvPr id="24" name="Google Shape;234;p19">
            <a:extLst>
              <a:ext uri="{FF2B5EF4-FFF2-40B4-BE49-F238E27FC236}">
                <a16:creationId xmlns:a16="http://schemas.microsoft.com/office/drawing/2014/main" id="{19781766-1879-4B21-9C63-0BF0D4C4B817}"/>
              </a:ext>
            </a:extLst>
          </p:cNvPr>
          <p:cNvSpPr/>
          <p:nvPr/>
        </p:nvSpPr>
        <p:spPr>
          <a:xfrm>
            <a:off x="8418412" y="1862598"/>
            <a:ext cx="351000" cy="37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Y</a:t>
            </a:r>
            <a:endParaRPr sz="1400" b="1" i="0" u="none" strike="noStrike" cap="none">
              <a:solidFill>
                <a:srgbClr val="000000"/>
              </a:solidFill>
              <a:latin typeface="Arial"/>
              <a:ea typeface="Arial"/>
              <a:cs typeface="Arial"/>
              <a:sym typeface="Arial"/>
            </a:endParaRPr>
          </a:p>
        </p:txBody>
      </p:sp>
      <p:cxnSp>
        <p:nvCxnSpPr>
          <p:cNvPr id="25" name="Google Shape;235;p19">
            <a:extLst>
              <a:ext uri="{FF2B5EF4-FFF2-40B4-BE49-F238E27FC236}">
                <a16:creationId xmlns:a16="http://schemas.microsoft.com/office/drawing/2014/main" id="{6DB4227D-31F7-484D-836B-A20FDB4966F9}"/>
              </a:ext>
            </a:extLst>
          </p:cNvPr>
          <p:cNvCxnSpPr>
            <a:stCxn id="20" idx="3"/>
            <a:endCxn id="6" idx="6"/>
          </p:cNvCxnSpPr>
          <p:nvPr/>
        </p:nvCxnSpPr>
        <p:spPr>
          <a:xfrm>
            <a:off x="7674611" y="2044457"/>
            <a:ext cx="406500" cy="5100"/>
          </a:xfrm>
          <a:prstGeom prst="straightConnector1">
            <a:avLst/>
          </a:prstGeom>
          <a:noFill/>
          <a:ln w="28575" cap="flat" cmpd="sng">
            <a:solidFill>
              <a:schemeClr val="dk2"/>
            </a:solidFill>
            <a:prstDash val="solid"/>
            <a:round/>
            <a:headEnd type="none" w="sm" len="sm"/>
            <a:tailEnd type="triangle" w="med" len="med"/>
          </a:ln>
        </p:spPr>
      </p:cxnSp>
      <p:cxnSp>
        <p:nvCxnSpPr>
          <p:cNvPr id="26" name="Google Shape;236;p19">
            <a:extLst>
              <a:ext uri="{FF2B5EF4-FFF2-40B4-BE49-F238E27FC236}">
                <a16:creationId xmlns:a16="http://schemas.microsoft.com/office/drawing/2014/main" id="{E9024392-0189-4E33-B0EF-E6EA4234AC1C}"/>
              </a:ext>
            </a:extLst>
          </p:cNvPr>
          <p:cNvCxnSpPr>
            <a:stCxn id="6" idx="6"/>
            <a:endCxn id="24" idx="1"/>
          </p:cNvCxnSpPr>
          <p:nvPr/>
        </p:nvCxnSpPr>
        <p:spPr>
          <a:xfrm>
            <a:off x="8080994" y="2049627"/>
            <a:ext cx="337500" cy="300"/>
          </a:xfrm>
          <a:prstGeom prst="straightConnector1">
            <a:avLst/>
          </a:prstGeom>
          <a:noFill/>
          <a:ln w="28575" cap="flat" cmpd="sng">
            <a:solidFill>
              <a:schemeClr val="dk2"/>
            </a:solidFill>
            <a:prstDash val="solid"/>
            <a:round/>
            <a:headEnd type="none" w="sm" len="sm"/>
            <a:tailEnd type="triangle" w="med" len="med"/>
          </a:ln>
        </p:spPr>
      </p:cxnSp>
      <p:sp>
        <p:nvSpPr>
          <p:cNvPr id="28" name="TextBox 27">
            <a:extLst>
              <a:ext uri="{FF2B5EF4-FFF2-40B4-BE49-F238E27FC236}">
                <a16:creationId xmlns:a16="http://schemas.microsoft.com/office/drawing/2014/main" id="{1D4A276B-FBEE-4066-92B2-54B2934477E9}"/>
              </a:ext>
            </a:extLst>
          </p:cNvPr>
          <p:cNvSpPr txBox="1"/>
          <p:nvPr/>
        </p:nvSpPr>
        <p:spPr>
          <a:xfrm>
            <a:off x="414524" y="3477878"/>
            <a:ext cx="8431822" cy="769441"/>
          </a:xfrm>
          <a:prstGeom prst="rect">
            <a:avLst/>
          </a:prstGeom>
          <a:solidFill>
            <a:schemeClr val="accent4">
              <a:lumMod val="60000"/>
              <a:lumOff val="40000"/>
            </a:schemeClr>
          </a:solidFill>
        </p:spPr>
        <p:txBody>
          <a:bodyPr wrap="square" rtlCol="0">
            <a:spAutoFit/>
          </a:bodyPr>
          <a:lstStyle/>
          <a:p>
            <a:pPr algn="just"/>
            <a:r>
              <a:rPr lang="en-US" sz="2200" b="0" i="0" u="none" strike="noStrike" cap="none" dirty="0">
                <a:solidFill>
                  <a:schemeClr val="tx1"/>
                </a:solidFill>
                <a:latin typeface="Calibri"/>
                <a:ea typeface="Calibri"/>
                <a:cs typeface="Calibri"/>
                <a:sym typeface="Calibri"/>
              </a:rPr>
              <a:t>A Simple Perceptron can have more than one input, but the output needs to be just one</a:t>
            </a:r>
          </a:p>
        </p:txBody>
      </p:sp>
      <p:sp>
        <p:nvSpPr>
          <p:cNvPr id="29" name="TextBox 28">
            <a:extLst>
              <a:ext uri="{FF2B5EF4-FFF2-40B4-BE49-F238E27FC236}">
                <a16:creationId xmlns:a16="http://schemas.microsoft.com/office/drawing/2014/main" id="{093F2500-B76A-4E71-A9C7-C11ABE0B3BF9}"/>
              </a:ext>
            </a:extLst>
          </p:cNvPr>
          <p:cNvSpPr txBox="1"/>
          <p:nvPr/>
        </p:nvSpPr>
        <p:spPr>
          <a:xfrm>
            <a:off x="414524" y="4250812"/>
            <a:ext cx="8431822" cy="769441"/>
          </a:xfrm>
          <a:prstGeom prst="rect">
            <a:avLst/>
          </a:prstGeom>
          <a:solidFill>
            <a:schemeClr val="accent6">
              <a:lumMod val="60000"/>
              <a:lumOff val="40000"/>
            </a:schemeClr>
          </a:solidFill>
        </p:spPr>
        <p:txBody>
          <a:bodyPr wrap="square" rtlCol="0">
            <a:spAutoFit/>
          </a:bodyPr>
          <a:lstStyle/>
          <a:p>
            <a:pPr marL="0" marR="0" lvl="0" indent="0" algn="l" rtl="0">
              <a:lnSpc>
                <a:spcPct val="100000"/>
              </a:lnSpc>
              <a:spcBef>
                <a:spcPts val="0"/>
              </a:spcBef>
              <a:spcAft>
                <a:spcPts val="0"/>
              </a:spcAft>
              <a:buClr>
                <a:srgbClr val="000000"/>
              </a:buClr>
              <a:buSzPts val="1700"/>
              <a:buFont typeface="Arial"/>
              <a:buNone/>
            </a:pPr>
            <a:r>
              <a:rPr lang="en-US" sz="2200" b="0" i="0" u="none" strike="noStrike" cap="none" dirty="0">
                <a:solidFill>
                  <a:schemeClr val="tx1"/>
                </a:solidFill>
                <a:latin typeface="Calibri"/>
                <a:ea typeface="Calibri"/>
                <a:cs typeface="Calibri"/>
                <a:sym typeface="Calibri"/>
              </a:rPr>
              <a:t>Each input edge has a weight associated with it, which can be negative / positive / zero </a:t>
            </a:r>
          </a:p>
        </p:txBody>
      </p:sp>
      <p:sp>
        <p:nvSpPr>
          <p:cNvPr id="30" name="TextBox 29">
            <a:extLst>
              <a:ext uri="{FF2B5EF4-FFF2-40B4-BE49-F238E27FC236}">
                <a16:creationId xmlns:a16="http://schemas.microsoft.com/office/drawing/2014/main" id="{91F91C58-FB5B-4C62-9D6A-EE8353E88F5F}"/>
              </a:ext>
            </a:extLst>
          </p:cNvPr>
          <p:cNvSpPr txBox="1"/>
          <p:nvPr/>
        </p:nvSpPr>
        <p:spPr>
          <a:xfrm>
            <a:off x="414524" y="5024375"/>
            <a:ext cx="8431822" cy="430887"/>
          </a:xfrm>
          <a:prstGeom prst="rect">
            <a:avLst/>
          </a:prstGeom>
          <a:solidFill>
            <a:schemeClr val="accent5">
              <a:lumMod val="60000"/>
              <a:lumOff val="40000"/>
            </a:schemeClr>
          </a:solidFill>
        </p:spPr>
        <p:txBody>
          <a:bodyPr wrap="square" rtlCol="0">
            <a:spAutoFit/>
          </a:bodyPr>
          <a:lstStyle/>
          <a:p>
            <a:pPr marL="0" marR="0" lvl="0" indent="0" algn="l" rtl="0">
              <a:lnSpc>
                <a:spcPct val="100000"/>
              </a:lnSpc>
              <a:spcBef>
                <a:spcPts val="0"/>
              </a:spcBef>
              <a:spcAft>
                <a:spcPts val="0"/>
              </a:spcAft>
              <a:buClr>
                <a:srgbClr val="000000"/>
              </a:buClr>
              <a:buSzPts val="2400"/>
              <a:buFont typeface="Arial"/>
              <a:buNone/>
            </a:pPr>
            <a:r>
              <a:rPr lang="en-US" sz="2200" i="0" u="none" strike="noStrike" cap="none" dirty="0">
                <a:solidFill>
                  <a:schemeClr val="tx1"/>
                </a:solidFill>
                <a:latin typeface="Calibri"/>
                <a:ea typeface="Calibri"/>
                <a:cs typeface="Calibri"/>
                <a:sym typeface="Calibri"/>
              </a:rPr>
              <a:t>Each node has a ‘bias’ term associated with it</a:t>
            </a:r>
          </a:p>
        </p:txBody>
      </p:sp>
      <p:sp>
        <p:nvSpPr>
          <p:cNvPr id="31" name="TextBox 30">
            <a:extLst>
              <a:ext uri="{FF2B5EF4-FFF2-40B4-BE49-F238E27FC236}">
                <a16:creationId xmlns:a16="http://schemas.microsoft.com/office/drawing/2014/main" id="{F18C43D8-EE87-45F3-B1AB-5A82F474623D}"/>
              </a:ext>
            </a:extLst>
          </p:cNvPr>
          <p:cNvSpPr txBox="1"/>
          <p:nvPr/>
        </p:nvSpPr>
        <p:spPr>
          <a:xfrm>
            <a:off x="414524" y="5455262"/>
            <a:ext cx="8431822" cy="769441"/>
          </a:xfrm>
          <a:prstGeom prst="rect">
            <a:avLst/>
          </a:prstGeom>
          <a:solidFill>
            <a:schemeClr val="accent2">
              <a:lumMod val="60000"/>
              <a:lumOff val="40000"/>
            </a:schemeClr>
          </a:solidFill>
        </p:spPr>
        <p:txBody>
          <a:bodyPr wrap="square" rtlCol="0">
            <a:spAutoFit/>
          </a:bodyPr>
          <a:lstStyle/>
          <a:p>
            <a:pPr marL="0" marR="0" lvl="0" indent="0" algn="l" rtl="0">
              <a:lnSpc>
                <a:spcPct val="100000"/>
              </a:lnSpc>
              <a:spcBef>
                <a:spcPts val="0"/>
              </a:spcBef>
              <a:spcAft>
                <a:spcPts val="0"/>
              </a:spcAft>
              <a:buClr>
                <a:srgbClr val="000000"/>
              </a:buClr>
              <a:buSzPts val="1700"/>
              <a:buFont typeface="Arial"/>
              <a:buNone/>
            </a:pPr>
            <a:r>
              <a:rPr lang="en-US" sz="2200" b="0" i="0" u="none" strike="noStrike" cap="none" dirty="0">
                <a:solidFill>
                  <a:schemeClr val="tx1"/>
                </a:solidFill>
                <a:latin typeface="Calibri"/>
                <a:ea typeface="Calibri"/>
                <a:cs typeface="Calibri"/>
                <a:sym typeface="Calibri"/>
              </a:rPr>
              <a:t>The Neuron Process through two sequential processes: Summation and Activation</a:t>
            </a:r>
          </a:p>
        </p:txBody>
      </p:sp>
      <p:sp>
        <p:nvSpPr>
          <p:cNvPr id="32" name="TextBox 31">
            <a:extLst>
              <a:ext uri="{FF2B5EF4-FFF2-40B4-BE49-F238E27FC236}">
                <a16:creationId xmlns:a16="http://schemas.microsoft.com/office/drawing/2014/main" id="{0BE2288E-B206-4733-B6B9-0C92D9F850C4}"/>
              </a:ext>
            </a:extLst>
          </p:cNvPr>
          <p:cNvSpPr txBox="1"/>
          <p:nvPr/>
        </p:nvSpPr>
        <p:spPr>
          <a:xfrm>
            <a:off x="691627" y="1433598"/>
            <a:ext cx="2747596" cy="923330"/>
          </a:xfrm>
          <a:prstGeom prst="rect">
            <a:avLst/>
          </a:prstGeom>
          <a:solidFill>
            <a:schemeClr val="accent6">
              <a:lumMod val="40000"/>
              <a:lumOff val="60000"/>
            </a:schemeClr>
          </a:solidFill>
        </p:spPr>
        <p:txBody>
          <a:bodyPr wrap="square" rtlCol="0">
            <a:spAutoFit/>
          </a:bodyPr>
          <a:lstStyle/>
          <a:p>
            <a:r>
              <a:rPr lang="en-US" dirty="0"/>
              <a:t>Perceptron is the simplest and most basic  form of a neural network</a:t>
            </a:r>
            <a:endParaRPr lang="en-IN" dirty="0"/>
          </a:p>
        </p:txBody>
      </p:sp>
    </p:spTree>
    <p:extLst>
      <p:ext uri="{BB962C8B-B14F-4D97-AF65-F5344CB8AC3E}">
        <p14:creationId xmlns:p14="http://schemas.microsoft.com/office/powerpoint/2010/main" val="60005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7BB84-1989-4EA5-B158-A83574AE7818}"/>
              </a:ext>
            </a:extLst>
          </p:cNvPr>
          <p:cNvSpPr>
            <a:spLocks noGrp="1"/>
          </p:cNvSpPr>
          <p:nvPr>
            <p:ph type="title"/>
          </p:nvPr>
        </p:nvSpPr>
        <p:spPr/>
        <p:txBody>
          <a:bodyPr/>
          <a:lstStyle/>
          <a:p>
            <a:r>
              <a:rPr lang="en-US" dirty="0"/>
              <a:t>Artificial Neural Network: Perceptron</a:t>
            </a:r>
            <a:endParaRPr lang="en-IN" dirty="0"/>
          </a:p>
        </p:txBody>
      </p:sp>
      <p:sp>
        <p:nvSpPr>
          <p:cNvPr id="3" name="Date Placeholder 2">
            <a:extLst>
              <a:ext uri="{FF2B5EF4-FFF2-40B4-BE49-F238E27FC236}">
                <a16:creationId xmlns:a16="http://schemas.microsoft.com/office/drawing/2014/main" id="{3ED1FA44-4112-43B3-8C30-3F4DF5A1B0EF}"/>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471F1F57-2F65-4746-AD56-C1FB4C1F3984}"/>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E760EB78-330B-4C1E-8BA0-AB4C15708C59}"/>
              </a:ext>
            </a:extLst>
          </p:cNvPr>
          <p:cNvSpPr>
            <a:spLocks noGrp="1"/>
          </p:cNvSpPr>
          <p:nvPr>
            <p:ph type="sldNum" sz="quarter" idx="12"/>
          </p:nvPr>
        </p:nvSpPr>
        <p:spPr/>
        <p:txBody>
          <a:bodyPr/>
          <a:lstStyle/>
          <a:p>
            <a:fld id="{8E7B0F21-D4CD-49F4-A017-610E9F53B950}" type="slidenum">
              <a:rPr lang="en-IN" smtClean="0"/>
              <a:pPr/>
              <a:t>8</a:t>
            </a:fld>
            <a:endParaRPr lang="en-IN" dirty="0"/>
          </a:p>
        </p:txBody>
      </p:sp>
      <p:sp>
        <p:nvSpPr>
          <p:cNvPr id="6" name="Google Shape;216;p19">
            <a:extLst>
              <a:ext uri="{FF2B5EF4-FFF2-40B4-BE49-F238E27FC236}">
                <a16:creationId xmlns:a16="http://schemas.microsoft.com/office/drawing/2014/main" id="{418398F3-DF72-4BCE-B440-1D7019EEE0DA}"/>
              </a:ext>
            </a:extLst>
          </p:cNvPr>
          <p:cNvSpPr/>
          <p:nvPr/>
        </p:nvSpPr>
        <p:spPr>
          <a:xfrm>
            <a:off x="1147721" y="697120"/>
            <a:ext cx="2577600" cy="2492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217;p19">
            <a:extLst>
              <a:ext uri="{FF2B5EF4-FFF2-40B4-BE49-F238E27FC236}">
                <a16:creationId xmlns:a16="http://schemas.microsoft.com/office/drawing/2014/main" id="{D5A84D0D-1B4E-41F7-B88D-152BF3DE5336}"/>
              </a:ext>
            </a:extLst>
          </p:cNvPr>
          <p:cNvSpPr/>
          <p:nvPr/>
        </p:nvSpPr>
        <p:spPr>
          <a:xfrm>
            <a:off x="85747" y="873638"/>
            <a:ext cx="351000" cy="37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X1</a:t>
            </a:r>
            <a:endParaRPr sz="1000" b="1" i="0" u="none" strike="noStrike" cap="none">
              <a:solidFill>
                <a:srgbClr val="000000"/>
              </a:solidFill>
              <a:latin typeface="Arial"/>
              <a:ea typeface="Arial"/>
              <a:cs typeface="Arial"/>
              <a:sym typeface="Arial"/>
            </a:endParaRPr>
          </a:p>
        </p:txBody>
      </p:sp>
      <p:sp>
        <p:nvSpPr>
          <p:cNvPr id="8" name="Google Shape;218;p19">
            <a:extLst>
              <a:ext uri="{FF2B5EF4-FFF2-40B4-BE49-F238E27FC236}">
                <a16:creationId xmlns:a16="http://schemas.microsoft.com/office/drawing/2014/main" id="{1D4E642E-439F-46A6-BEC9-68FF46AD72CD}"/>
              </a:ext>
            </a:extLst>
          </p:cNvPr>
          <p:cNvSpPr/>
          <p:nvPr/>
        </p:nvSpPr>
        <p:spPr>
          <a:xfrm>
            <a:off x="85747" y="1756141"/>
            <a:ext cx="351000" cy="37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X2</a:t>
            </a:r>
            <a:endParaRPr sz="1000" b="1" i="0" u="none" strike="noStrike" cap="none">
              <a:solidFill>
                <a:srgbClr val="000000"/>
              </a:solidFill>
              <a:latin typeface="Arial"/>
              <a:ea typeface="Arial"/>
              <a:cs typeface="Arial"/>
              <a:sym typeface="Arial"/>
            </a:endParaRPr>
          </a:p>
        </p:txBody>
      </p:sp>
      <p:sp>
        <p:nvSpPr>
          <p:cNvPr id="9" name="Google Shape;219;p19">
            <a:extLst>
              <a:ext uri="{FF2B5EF4-FFF2-40B4-BE49-F238E27FC236}">
                <a16:creationId xmlns:a16="http://schemas.microsoft.com/office/drawing/2014/main" id="{181C4F45-3CD1-447F-A6FD-0AA5454FC5F7}"/>
              </a:ext>
            </a:extLst>
          </p:cNvPr>
          <p:cNvSpPr/>
          <p:nvPr/>
        </p:nvSpPr>
        <p:spPr>
          <a:xfrm>
            <a:off x="85747" y="2638645"/>
            <a:ext cx="351000" cy="37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X3</a:t>
            </a:r>
            <a:endParaRPr sz="1000" b="1" i="0" u="none" strike="noStrike" cap="none">
              <a:solidFill>
                <a:srgbClr val="000000"/>
              </a:solidFill>
              <a:latin typeface="Arial"/>
              <a:ea typeface="Arial"/>
              <a:cs typeface="Arial"/>
              <a:sym typeface="Arial"/>
            </a:endParaRPr>
          </a:p>
        </p:txBody>
      </p:sp>
      <p:cxnSp>
        <p:nvCxnSpPr>
          <p:cNvPr id="10" name="Google Shape;220;p19">
            <a:extLst>
              <a:ext uri="{FF2B5EF4-FFF2-40B4-BE49-F238E27FC236}">
                <a16:creationId xmlns:a16="http://schemas.microsoft.com/office/drawing/2014/main" id="{8E0C6710-72BA-454E-B09D-E5056923C425}"/>
              </a:ext>
            </a:extLst>
          </p:cNvPr>
          <p:cNvCxnSpPr>
            <a:stCxn id="7" idx="3"/>
            <a:endCxn id="6" idx="1"/>
          </p:cNvCxnSpPr>
          <p:nvPr/>
        </p:nvCxnSpPr>
        <p:spPr>
          <a:xfrm>
            <a:off x="436747" y="1060838"/>
            <a:ext cx="1088400" cy="1200"/>
          </a:xfrm>
          <a:prstGeom prst="straightConnector1">
            <a:avLst/>
          </a:prstGeom>
          <a:noFill/>
          <a:ln w="28575" cap="flat" cmpd="sng">
            <a:solidFill>
              <a:schemeClr val="dk2"/>
            </a:solidFill>
            <a:prstDash val="solid"/>
            <a:round/>
            <a:headEnd type="none" w="sm" len="sm"/>
            <a:tailEnd type="triangle" w="med" len="med"/>
          </a:ln>
        </p:spPr>
      </p:cxnSp>
      <p:cxnSp>
        <p:nvCxnSpPr>
          <p:cNvPr id="11" name="Google Shape;221;p19">
            <a:extLst>
              <a:ext uri="{FF2B5EF4-FFF2-40B4-BE49-F238E27FC236}">
                <a16:creationId xmlns:a16="http://schemas.microsoft.com/office/drawing/2014/main" id="{EE33064A-E4D4-485F-BF09-792F5CAB7B0D}"/>
              </a:ext>
            </a:extLst>
          </p:cNvPr>
          <p:cNvCxnSpPr>
            <a:stCxn id="9" idx="3"/>
            <a:endCxn id="6" idx="3"/>
          </p:cNvCxnSpPr>
          <p:nvPr/>
        </p:nvCxnSpPr>
        <p:spPr>
          <a:xfrm rot="10800000" flipH="1">
            <a:off x="436747" y="2824345"/>
            <a:ext cx="1088400" cy="1500"/>
          </a:xfrm>
          <a:prstGeom prst="straightConnector1">
            <a:avLst/>
          </a:prstGeom>
          <a:noFill/>
          <a:ln w="28575" cap="flat" cmpd="sng">
            <a:solidFill>
              <a:schemeClr val="dk2"/>
            </a:solidFill>
            <a:prstDash val="solid"/>
            <a:round/>
            <a:headEnd type="none" w="sm" len="sm"/>
            <a:tailEnd type="triangle" w="med" len="med"/>
          </a:ln>
        </p:spPr>
      </p:cxnSp>
      <p:cxnSp>
        <p:nvCxnSpPr>
          <p:cNvPr id="12" name="Google Shape;222;p19">
            <a:extLst>
              <a:ext uri="{FF2B5EF4-FFF2-40B4-BE49-F238E27FC236}">
                <a16:creationId xmlns:a16="http://schemas.microsoft.com/office/drawing/2014/main" id="{18162C61-B887-47E0-9105-E521061293E9}"/>
              </a:ext>
            </a:extLst>
          </p:cNvPr>
          <p:cNvCxnSpPr>
            <a:stCxn id="8" idx="3"/>
            <a:endCxn id="6" idx="2"/>
          </p:cNvCxnSpPr>
          <p:nvPr/>
        </p:nvCxnSpPr>
        <p:spPr>
          <a:xfrm rot="10800000" flipH="1">
            <a:off x="436747" y="1943041"/>
            <a:ext cx="711000" cy="300"/>
          </a:xfrm>
          <a:prstGeom prst="straightConnector1">
            <a:avLst/>
          </a:prstGeom>
          <a:noFill/>
          <a:ln w="28575" cap="flat" cmpd="sng">
            <a:solidFill>
              <a:schemeClr val="dk2"/>
            </a:solidFill>
            <a:prstDash val="solid"/>
            <a:round/>
            <a:headEnd type="none" w="sm" len="sm"/>
            <a:tailEnd type="triangle" w="med" len="med"/>
          </a:ln>
        </p:spPr>
      </p:cxnSp>
      <p:sp>
        <p:nvSpPr>
          <p:cNvPr id="13" name="Google Shape;223;p19">
            <a:extLst>
              <a:ext uri="{FF2B5EF4-FFF2-40B4-BE49-F238E27FC236}">
                <a16:creationId xmlns:a16="http://schemas.microsoft.com/office/drawing/2014/main" id="{06071B8F-45AA-4B38-8A42-DDF84F48D16F}"/>
              </a:ext>
            </a:extLst>
          </p:cNvPr>
          <p:cNvSpPr/>
          <p:nvPr/>
        </p:nvSpPr>
        <p:spPr>
          <a:xfrm>
            <a:off x="638300" y="803812"/>
            <a:ext cx="307800" cy="25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rgbClr val="000000"/>
                </a:solidFill>
                <a:latin typeface="Arial"/>
                <a:ea typeface="Arial"/>
                <a:cs typeface="Arial"/>
                <a:sym typeface="Arial"/>
              </a:rPr>
              <a:t>W1</a:t>
            </a:r>
            <a:endParaRPr sz="600" b="1" i="0" u="none" strike="noStrike" cap="none">
              <a:solidFill>
                <a:srgbClr val="000000"/>
              </a:solidFill>
              <a:latin typeface="Arial"/>
              <a:ea typeface="Arial"/>
              <a:cs typeface="Arial"/>
              <a:sym typeface="Arial"/>
            </a:endParaRPr>
          </a:p>
        </p:txBody>
      </p:sp>
      <p:sp>
        <p:nvSpPr>
          <p:cNvPr id="14" name="Google Shape;224;p19">
            <a:extLst>
              <a:ext uri="{FF2B5EF4-FFF2-40B4-BE49-F238E27FC236}">
                <a16:creationId xmlns:a16="http://schemas.microsoft.com/office/drawing/2014/main" id="{3E7DE72E-F49C-4827-BCA3-61F1D1C8362B}"/>
              </a:ext>
            </a:extLst>
          </p:cNvPr>
          <p:cNvSpPr/>
          <p:nvPr/>
        </p:nvSpPr>
        <p:spPr>
          <a:xfrm>
            <a:off x="638300" y="1685621"/>
            <a:ext cx="307800" cy="25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rgbClr val="000000"/>
                </a:solidFill>
                <a:latin typeface="Arial"/>
                <a:ea typeface="Arial"/>
                <a:cs typeface="Arial"/>
                <a:sym typeface="Arial"/>
              </a:rPr>
              <a:t>W2</a:t>
            </a:r>
            <a:endParaRPr sz="600" b="1" i="0" u="none" strike="noStrike" cap="none">
              <a:solidFill>
                <a:srgbClr val="000000"/>
              </a:solidFill>
              <a:latin typeface="Arial"/>
              <a:ea typeface="Arial"/>
              <a:cs typeface="Arial"/>
              <a:sym typeface="Arial"/>
            </a:endParaRPr>
          </a:p>
        </p:txBody>
      </p:sp>
      <p:sp>
        <p:nvSpPr>
          <p:cNvPr id="15" name="Google Shape;225;p19">
            <a:extLst>
              <a:ext uri="{FF2B5EF4-FFF2-40B4-BE49-F238E27FC236}">
                <a16:creationId xmlns:a16="http://schemas.microsoft.com/office/drawing/2014/main" id="{28A4D417-0F77-4944-A8E9-83ED5FE2C838}"/>
              </a:ext>
            </a:extLst>
          </p:cNvPr>
          <p:cNvSpPr/>
          <p:nvPr/>
        </p:nvSpPr>
        <p:spPr>
          <a:xfrm>
            <a:off x="638300" y="2567430"/>
            <a:ext cx="307800" cy="25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0" u="none" strike="noStrike" cap="none">
                <a:solidFill>
                  <a:srgbClr val="000000"/>
                </a:solidFill>
                <a:latin typeface="Arial"/>
                <a:ea typeface="Arial"/>
                <a:cs typeface="Arial"/>
                <a:sym typeface="Arial"/>
              </a:rPr>
              <a:t>W3</a:t>
            </a:r>
            <a:endParaRPr sz="600" b="1" i="0" u="none" strike="noStrike" cap="none">
              <a:solidFill>
                <a:srgbClr val="000000"/>
              </a:solidFill>
              <a:latin typeface="Arial"/>
              <a:ea typeface="Arial"/>
              <a:cs typeface="Arial"/>
              <a:sym typeface="Arial"/>
            </a:endParaRPr>
          </a:p>
        </p:txBody>
      </p:sp>
      <p:sp>
        <p:nvSpPr>
          <p:cNvPr id="16" name="Google Shape;226;p19">
            <a:extLst>
              <a:ext uri="{FF2B5EF4-FFF2-40B4-BE49-F238E27FC236}">
                <a16:creationId xmlns:a16="http://schemas.microsoft.com/office/drawing/2014/main" id="{5ECFB4C6-8318-4E19-B75F-F7E632EC8CE9}"/>
              </a:ext>
            </a:extLst>
          </p:cNvPr>
          <p:cNvSpPr/>
          <p:nvPr/>
        </p:nvSpPr>
        <p:spPr>
          <a:xfrm>
            <a:off x="1887106" y="1690050"/>
            <a:ext cx="473700" cy="495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a:t>
            </a:r>
            <a:endParaRPr sz="2500" b="1" i="0" u="none" strike="noStrike" cap="none">
              <a:solidFill>
                <a:srgbClr val="000000"/>
              </a:solidFill>
              <a:latin typeface="Arial"/>
              <a:ea typeface="Arial"/>
              <a:cs typeface="Arial"/>
              <a:sym typeface="Arial"/>
            </a:endParaRPr>
          </a:p>
        </p:txBody>
      </p:sp>
      <p:cxnSp>
        <p:nvCxnSpPr>
          <p:cNvPr id="17" name="Google Shape;227;p19">
            <a:extLst>
              <a:ext uri="{FF2B5EF4-FFF2-40B4-BE49-F238E27FC236}">
                <a16:creationId xmlns:a16="http://schemas.microsoft.com/office/drawing/2014/main" id="{A6FBBBE6-8442-47B4-8405-1829D50D3EC5}"/>
              </a:ext>
            </a:extLst>
          </p:cNvPr>
          <p:cNvCxnSpPr>
            <a:stCxn id="6" idx="1"/>
          </p:cNvCxnSpPr>
          <p:nvPr/>
        </p:nvCxnSpPr>
        <p:spPr>
          <a:xfrm>
            <a:off x="1525202" y="1062080"/>
            <a:ext cx="367800" cy="629700"/>
          </a:xfrm>
          <a:prstGeom prst="straightConnector1">
            <a:avLst/>
          </a:prstGeom>
          <a:noFill/>
          <a:ln w="28575" cap="flat" cmpd="sng">
            <a:solidFill>
              <a:schemeClr val="dk2"/>
            </a:solidFill>
            <a:prstDash val="solid"/>
            <a:round/>
            <a:headEnd type="none" w="sm" len="sm"/>
            <a:tailEnd type="triangle" w="med" len="med"/>
          </a:ln>
        </p:spPr>
      </p:cxnSp>
      <p:cxnSp>
        <p:nvCxnSpPr>
          <p:cNvPr id="18" name="Google Shape;228;p19">
            <a:extLst>
              <a:ext uri="{FF2B5EF4-FFF2-40B4-BE49-F238E27FC236}">
                <a16:creationId xmlns:a16="http://schemas.microsoft.com/office/drawing/2014/main" id="{A96A9CF3-2DFE-4475-B8E6-76B9AAE90C8E}"/>
              </a:ext>
            </a:extLst>
          </p:cNvPr>
          <p:cNvCxnSpPr>
            <a:stCxn id="6" idx="2"/>
            <a:endCxn id="16" idx="1"/>
          </p:cNvCxnSpPr>
          <p:nvPr/>
        </p:nvCxnSpPr>
        <p:spPr>
          <a:xfrm rot="10800000" flipH="1">
            <a:off x="1147721" y="1938070"/>
            <a:ext cx="739500" cy="5100"/>
          </a:xfrm>
          <a:prstGeom prst="straightConnector1">
            <a:avLst/>
          </a:prstGeom>
          <a:noFill/>
          <a:ln w="28575" cap="flat" cmpd="sng">
            <a:solidFill>
              <a:schemeClr val="dk2"/>
            </a:solidFill>
            <a:prstDash val="solid"/>
            <a:round/>
            <a:headEnd type="none" w="sm" len="sm"/>
            <a:tailEnd type="triangle" w="med" len="med"/>
          </a:ln>
        </p:spPr>
      </p:cxnSp>
      <p:cxnSp>
        <p:nvCxnSpPr>
          <p:cNvPr id="19" name="Google Shape;229;p19">
            <a:extLst>
              <a:ext uri="{FF2B5EF4-FFF2-40B4-BE49-F238E27FC236}">
                <a16:creationId xmlns:a16="http://schemas.microsoft.com/office/drawing/2014/main" id="{55EC3034-8599-40E8-97D6-4A6A5CF6856F}"/>
              </a:ext>
            </a:extLst>
          </p:cNvPr>
          <p:cNvCxnSpPr>
            <a:stCxn id="6" idx="3"/>
          </p:cNvCxnSpPr>
          <p:nvPr/>
        </p:nvCxnSpPr>
        <p:spPr>
          <a:xfrm rot="10800000" flipH="1">
            <a:off x="1525202" y="2194560"/>
            <a:ext cx="361800" cy="629700"/>
          </a:xfrm>
          <a:prstGeom prst="straightConnector1">
            <a:avLst/>
          </a:prstGeom>
          <a:noFill/>
          <a:ln w="28575" cap="flat" cmpd="sng">
            <a:solidFill>
              <a:schemeClr val="dk2"/>
            </a:solidFill>
            <a:prstDash val="solid"/>
            <a:round/>
            <a:headEnd type="none" w="sm" len="sm"/>
            <a:tailEnd type="triangle" w="med" len="med"/>
          </a:ln>
        </p:spPr>
      </p:cxnSp>
      <p:sp>
        <p:nvSpPr>
          <p:cNvPr id="20" name="Google Shape;230;p19">
            <a:extLst>
              <a:ext uri="{FF2B5EF4-FFF2-40B4-BE49-F238E27FC236}">
                <a16:creationId xmlns:a16="http://schemas.microsoft.com/office/drawing/2014/main" id="{2DD0900B-C343-43FA-987B-F9EF3BF34222}"/>
              </a:ext>
            </a:extLst>
          </p:cNvPr>
          <p:cNvSpPr/>
          <p:nvPr/>
        </p:nvSpPr>
        <p:spPr>
          <a:xfrm>
            <a:off x="2845238" y="1690050"/>
            <a:ext cx="473700" cy="495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σ</a:t>
            </a:r>
            <a:endParaRPr sz="2500" b="1" i="0" u="none" strike="noStrike" cap="none">
              <a:solidFill>
                <a:srgbClr val="000000"/>
              </a:solidFill>
              <a:latin typeface="Arial"/>
              <a:ea typeface="Arial"/>
              <a:cs typeface="Arial"/>
              <a:sym typeface="Arial"/>
            </a:endParaRPr>
          </a:p>
        </p:txBody>
      </p:sp>
      <p:cxnSp>
        <p:nvCxnSpPr>
          <p:cNvPr id="21" name="Google Shape;231;p19">
            <a:extLst>
              <a:ext uri="{FF2B5EF4-FFF2-40B4-BE49-F238E27FC236}">
                <a16:creationId xmlns:a16="http://schemas.microsoft.com/office/drawing/2014/main" id="{A2279855-8E35-46D6-B9D1-D9955CA9C312}"/>
              </a:ext>
            </a:extLst>
          </p:cNvPr>
          <p:cNvCxnSpPr>
            <a:stCxn id="16" idx="3"/>
            <a:endCxn id="20" idx="1"/>
          </p:cNvCxnSpPr>
          <p:nvPr/>
        </p:nvCxnSpPr>
        <p:spPr>
          <a:xfrm>
            <a:off x="2360806" y="1938000"/>
            <a:ext cx="484500" cy="0"/>
          </a:xfrm>
          <a:prstGeom prst="straightConnector1">
            <a:avLst/>
          </a:prstGeom>
          <a:noFill/>
          <a:ln w="28575" cap="flat" cmpd="sng">
            <a:solidFill>
              <a:schemeClr val="dk2"/>
            </a:solidFill>
            <a:prstDash val="solid"/>
            <a:round/>
            <a:headEnd type="none" w="sm" len="sm"/>
            <a:tailEnd type="triangle" w="med" len="med"/>
          </a:ln>
        </p:spPr>
      </p:cxnSp>
      <p:sp>
        <p:nvSpPr>
          <p:cNvPr id="22" name="Google Shape;232;p19">
            <a:extLst>
              <a:ext uri="{FF2B5EF4-FFF2-40B4-BE49-F238E27FC236}">
                <a16:creationId xmlns:a16="http://schemas.microsoft.com/office/drawing/2014/main" id="{F636A115-27A1-4FE2-9387-E1BD76773DC5}"/>
              </a:ext>
            </a:extLst>
          </p:cNvPr>
          <p:cNvSpPr/>
          <p:nvPr/>
        </p:nvSpPr>
        <p:spPr>
          <a:xfrm>
            <a:off x="1970057" y="1071363"/>
            <a:ext cx="307800" cy="258300"/>
          </a:xfrm>
          <a:prstGeom prst="rect">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1" i="0" u="none" strike="noStrike" cap="none" dirty="0">
                <a:solidFill>
                  <a:schemeClr val="tx1"/>
                </a:solidFill>
                <a:latin typeface="Arial"/>
                <a:ea typeface="Arial"/>
                <a:cs typeface="Arial"/>
                <a:sym typeface="Arial"/>
              </a:rPr>
              <a:t>b</a:t>
            </a:r>
            <a:endParaRPr sz="1900" b="1" i="0" u="none" strike="noStrike" cap="none" dirty="0">
              <a:solidFill>
                <a:schemeClr val="tx1"/>
              </a:solidFill>
              <a:latin typeface="Arial"/>
              <a:ea typeface="Arial"/>
              <a:cs typeface="Arial"/>
              <a:sym typeface="Arial"/>
            </a:endParaRPr>
          </a:p>
        </p:txBody>
      </p:sp>
      <p:cxnSp>
        <p:nvCxnSpPr>
          <p:cNvPr id="23" name="Google Shape;233;p19">
            <a:extLst>
              <a:ext uri="{FF2B5EF4-FFF2-40B4-BE49-F238E27FC236}">
                <a16:creationId xmlns:a16="http://schemas.microsoft.com/office/drawing/2014/main" id="{EDB85C4A-813D-4EE8-BC19-0BEE87A6630A}"/>
              </a:ext>
            </a:extLst>
          </p:cNvPr>
          <p:cNvCxnSpPr>
            <a:stCxn id="22" idx="2"/>
          </p:cNvCxnSpPr>
          <p:nvPr/>
        </p:nvCxnSpPr>
        <p:spPr>
          <a:xfrm>
            <a:off x="2123957" y="1329663"/>
            <a:ext cx="3900" cy="352800"/>
          </a:xfrm>
          <a:prstGeom prst="straightConnector1">
            <a:avLst/>
          </a:prstGeom>
          <a:noFill/>
          <a:ln w="28575" cap="flat" cmpd="sng">
            <a:solidFill>
              <a:schemeClr val="dk2"/>
            </a:solidFill>
            <a:prstDash val="solid"/>
            <a:round/>
            <a:headEnd type="none" w="sm" len="sm"/>
            <a:tailEnd type="triangle" w="med" len="med"/>
          </a:ln>
        </p:spPr>
      </p:cxnSp>
      <p:sp>
        <p:nvSpPr>
          <p:cNvPr id="24" name="Google Shape;234;p19">
            <a:extLst>
              <a:ext uri="{FF2B5EF4-FFF2-40B4-BE49-F238E27FC236}">
                <a16:creationId xmlns:a16="http://schemas.microsoft.com/office/drawing/2014/main" id="{E45B5E00-8FF4-40ED-AC9D-74051EA17D40}"/>
              </a:ext>
            </a:extLst>
          </p:cNvPr>
          <p:cNvSpPr/>
          <p:nvPr/>
        </p:nvSpPr>
        <p:spPr>
          <a:xfrm>
            <a:off x="4062739" y="1756141"/>
            <a:ext cx="351000" cy="37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Y</a:t>
            </a:r>
            <a:endParaRPr sz="1400" b="1" i="0" u="none" strike="noStrike" cap="none">
              <a:solidFill>
                <a:srgbClr val="000000"/>
              </a:solidFill>
              <a:latin typeface="Arial"/>
              <a:ea typeface="Arial"/>
              <a:cs typeface="Arial"/>
              <a:sym typeface="Arial"/>
            </a:endParaRPr>
          </a:p>
        </p:txBody>
      </p:sp>
      <p:cxnSp>
        <p:nvCxnSpPr>
          <p:cNvPr id="25" name="Google Shape;235;p19">
            <a:extLst>
              <a:ext uri="{FF2B5EF4-FFF2-40B4-BE49-F238E27FC236}">
                <a16:creationId xmlns:a16="http://schemas.microsoft.com/office/drawing/2014/main" id="{D6AF3BB1-46BB-41F2-B360-B9EA6FF26A42}"/>
              </a:ext>
            </a:extLst>
          </p:cNvPr>
          <p:cNvCxnSpPr>
            <a:stCxn id="20" idx="3"/>
            <a:endCxn id="6" idx="6"/>
          </p:cNvCxnSpPr>
          <p:nvPr/>
        </p:nvCxnSpPr>
        <p:spPr>
          <a:xfrm>
            <a:off x="3318938" y="1938000"/>
            <a:ext cx="406500" cy="5100"/>
          </a:xfrm>
          <a:prstGeom prst="straightConnector1">
            <a:avLst/>
          </a:prstGeom>
          <a:noFill/>
          <a:ln w="28575" cap="flat" cmpd="sng">
            <a:solidFill>
              <a:schemeClr val="dk2"/>
            </a:solidFill>
            <a:prstDash val="solid"/>
            <a:round/>
            <a:headEnd type="none" w="sm" len="sm"/>
            <a:tailEnd type="triangle" w="med" len="med"/>
          </a:ln>
        </p:spPr>
      </p:cxnSp>
      <p:cxnSp>
        <p:nvCxnSpPr>
          <p:cNvPr id="26" name="Google Shape;236;p19">
            <a:extLst>
              <a:ext uri="{FF2B5EF4-FFF2-40B4-BE49-F238E27FC236}">
                <a16:creationId xmlns:a16="http://schemas.microsoft.com/office/drawing/2014/main" id="{81424C68-2E21-456D-A8C0-D81291338DA2}"/>
              </a:ext>
            </a:extLst>
          </p:cNvPr>
          <p:cNvCxnSpPr>
            <a:stCxn id="6" idx="6"/>
            <a:endCxn id="24" idx="1"/>
          </p:cNvCxnSpPr>
          <p:nvPr/>
        </p:nvCxnSpPr>
        <p:spPr>
          <a:xfrm>
            <a:off x="3725321" y="1943170"/>
            <a:ext cx="337500" cy="300"/>
          </a:xfrm>
          <a:prstGeom prst="straightConnector1">
            <a:avLst/>
          </a:prstGeom>
          <a:noFill/>
          <a:ln w="28575" cap="flat" cmpd="sng">
            <a:solidFill>
              <a:schemeClr val="dk2"/>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C8D96BA-D9FA-4BF4-A080-02CD4FC6C2C4}"/>
                  </a:ext>
                </a:extLst>
              </p:cNvPr>
              <p:cNvSpPr txBox="1"/>
              <p:nvPr/>
            </p:nvSpPr>
            <p:spPr>
              <a:xfrm>
                <a:off x="3499337" y="2402999"/>
                <a:ext cx="5904925" cy="4130776"/>
              </a:xfrm>
              <a:prstGeom prst="rect">
                <a:avLst/>
              </a:prstGeom>
              <a:noFill/>
            </p:spPr>
            <p:txBody>
              <a:bodyPr wrap="square" rtlCol="0">
                <a:spAutoFit/>
              </a:bodyPr>
              <a:lstStyle/>
              <a:p>
                <a:r>
                  <a:rPr lang="en-US" sz="2400" dirty="0"/>
                  <a:t>1. Weighted Input:</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𝑊</m:t>
                      </m:r>
                      <m:r>
                        <a:rPr lang="en-US" sz="2400" b="0" i="1" smtClean="0">
                          <a:latin typeface="Cambria Math" panose="02040503050406030204" pitchFamily="18" charset="0"/>
                        </a:rPr>
                        <m:t>1,  </m:t>
                      </m:r>
                      <m:r>
                        <a:rPr lang="en-US" sz="2400" b="0" i="1" smtClean="0">
                          <a:latin typeface="Cambria Math" panose="02040503050406030204" pitchFamily="18" charset="0"/>
                        </a:rPr>
                        <m:t>𝑋</m:t>
                      </m:r>
                      <m:r>
                        <a:rPr lang="en-US" sz="2400" b="0" i="1" smtClean="0">
                          <a:latin typeface="Cambria Math" panose="02040503050406030204" pitchFamily="18" charset="0"/>
                        </a:rPr>
                        <m:t>2.</m:t>
                      </m:r>
                      <m:r>
                        <a:rPr lang="en-US" sz="2400" b="0" i="1" smtClean="0">
                          <a:latin typeface="Cambria Math" panose="02040503050406030204" pitchFamily="18" charset="0"/>
                        </a:rPr>
                        <m:t>𝑊</m:t>
                      </m:r>
                      <m:r>
                        <a:rPr lang="en-US" sz="2400" b="0" i="1" smtClean="0">
                          <a:latin typeface="Cambria Math" panose="02040503050406030204" pitchFamily="18" charset="0"/>
                        </a:rPr>
                        <m:t>2,  </m:t>
                      </m:r>
                      <m:r>
                        <a:rPr lang="en-US" sz="2400" b="0" i="1" smtClean="0">
                          <a:latin typeface="Cambria Math" panose="02040503050406030204" pitchFamily="18" charset="0"/>
                        </a:rPr>
                        <m:t>𝑋</m:t>
                      </m:r>
                      <m:r>
                        <a:rPr lang="en-US" sz="2400" b="0" i="1" smtClean="0">
                          <a:latin typeface="Cambria Math" panose="02040503050406030204" pitchFamily="18" charset="0"/>
                        </a:rPr>
                        <m:t>3.</m:t>
                      </m:r>
                      <m:r>
                        <a:rPr lang="en-US" sz="2400" b="0" i="1" smtClean="0">
                          <a:latin typeface="Cambria Math" panose="02040503050406030204" pitchFamily="18" charset="0"/>
                        </a:rPr>
                        <m:t>𝑊</m:t>
                      </m:r>
                      <m:r>
                        <a:rPr lang="en-US" sz="2400" b="0" i="1" smtClean="0">
                          <a:latin typeface="Cambria Math" panose="02040503050406030204" pitchFamily="18" charset="0"/>
                        </a:rPr>
                        <m:t>3</m:t>
                      </m:r>
                    </m:oMath>
                  </m:oMathPara>
                </a14:m>
                <a:endParaRPr lang="en-US" sz="2400" b="0" dirty="0"/>
              </a:p>
              <a:p>
                <a:endParaRPr lang="en-US" sz="2400" dirty="0"/>
              </a:p>
              <a:p>
                <a:r>
                  <a:rPr lang="en-US" sz="2400" dirty="0"/>
                  <a:t>2. Summation of weighted Input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𝑊</m:t>
                      </m:r>
                      <m:r>
                        <a:rPr lang="en-US" sz="2400" b="0" i="1" smtClean="0">
                          <a:latin typeface="Cambria Math" panose="02040503050406030204" pitchFamily="18" charset="0"/>
                        </a:rPr>
                        <m:t>1+</m:t>
                      </m:r>
                      <m:r>
                        <a:rPr lang="en-US" sz="2400" i="1">
                          <a:latin typeface="Cambria Math" panose="02040503050406030204" pitchFamily="18" charset="0"/>
                        </a:rPr>
                        <m:t>𝑋</m:t>
                      </m:r>
                      <m:r>
                        <a:rPr lang="en-US" sz="2400" b="0" i="1" smtClean="0">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𝑊</m:t>
                      </m:r>
                      <m:r>
                        <a:rPr lang="en-US" sz="2400" b="0" i="1" smtClean="0">
                          <a:latin typeface="Cambria Math" panose="02040503050406030204" pitchFamily="18" charset="0"/>
                        </a:rPr>
                        <m:t>2+</m:t>
                      </m:r>
                      <m:r>
                        <a:rPr lang="en-US" sz="2400" i="1">
                          <a:latin typeface="Cambria Math" panose="02040503050406030204" pitchFamily="18" charset="0"/>
                        </a:rPr>
                        <m:t>𝑋</m:t>
                      </m:r>
                      <m:r>
                        <a:rPr lang="en-US" sz="2400" b="0" i="1" smtClean="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𝑊</m:t>
                      </m:r>
                      <m:r>
                        <a:rPr lang="en-US" sz="2400" b="0" i="1" smtClean="0">
                          <a:latin typeface="Cambria Math" panose="02040503050406030204" pitchFamily="18" charset="0"/>
                        </a:rPr>
                        <m:t>3</m:t>
                      </m:r>
                    </m:oMath>
                  </m:oMathPara>
                </a14:m>
                <a:endParaRPr lang="en-US" sz="2400" dirty="0"/>
              </a:p>
              <a:p>
                <a:pPr marL="342900" indent="-342900">
                  <a:buFont typeface="Arial" panose="020B0604020202020204" pitchFamily="34" charset="0"/>
                  <a:buChar char="•"/>
                </a:pPr>
                <a:endParaRPr lang="en-US" sz="2400" dirty="0"/>
              </a:p>
              <a:p>
                <a:r>
                  <a:rPr lang="en-US" sz="2400" dirty="0"/>
                  <a:t>3. Addition of Bias term to the weighted sum</a:t>
                </a:r>
              </a:p>
              <a:p>
                <a:pPr algn="ct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1.</m:t>
                    </m:r>
                    <m:r>
                      <a:rPr lang="en-US" sz="2400" i="1">
                        <a:latin typeface="Cambria Math" panose="02040503050406030204" pitchFamily="18" charset="0"/>
                      </a:rPr>
                      <m:t>𝑊</m:t>
                    </m:r>
                    <m:r>
                      <a:rPr lang="en-US" sz="2400" i="1">
                        <a:latin typeface="Cambria Math" panose="02040503050406030204" pitchFamily="18" charset="0"/>
                      </a:rPr>
                      <m:t>1+</m:t>
                    </m:r>
                    <m:r>
                      <a:rPr lang="en-US" sz="2400" i="1">
                        <a:latin typeface="Cambria Math" panose="02040503050406030204" pitchFamily="18" charset="0"/>
                      </a:rPr>
                      <m:t>𝑋</m:t>
                    </m:r>
                    <m:r>
                      <a:rPr lang="en-US" sz="2400" i="1">
                        <a:latin typeface="Cambria Math" panose="02040503050406030204" pitchFamily="18" charset="0"/>
                      </a:rPr>
                      <m:t>2.</m:t>
                    </m:r>
                    <m:r>
                      <a:rPr lang="en-US" sz="2400" i="1">
                        <a:latin typeface="Cambria Math" panose="02040503050406030204" pitchFamily="18" charset="0"/>
                      </a:rPr>
                      <m:t>𝑊</m:t>
                    </m:r>
                    <m:r>
                      <a:rPr lang="en-US" sz="2400" i="1">
                        <a:latin typeface="Cambria Math" panose="02040503050406030204" pitchFamily="18" charset="0"/>
                      </a:rPr>
                      <m:t>2+</m:t>
                    </m:r>
                    <m:r>
                      <a:rPr lang="en-US" sz="2400" i="1">
                        <a:latin typeface="Cambria Math" panose="02040503050406030204" pitchFamily="18" charset="0"/>
                      </a:rPr>
                      <m:t>𝑋</m:t>
                    </m:r>
                    <m:r>
                      <a:rPr lang="en-US" sz="2400" i="1">
                        <a:latin typeface="Cambria Math" panose="02040503050406030204" pitchFamily="18" charset="0"/>
                      </a:rPr>
                      <m:t>3.</m:t>
                    </m:r>
                    <m:r>
                      <a:rPr lang="en-US" sz="2400" i="1">
                        <a:latin typeface="Cambria Math" panose="02040503050406030204" pitchFamily="18" charset="0"/>
                      </a:rPr>
                      <m:t>𝑊</m:t>
                    </m:r>
                    <m:r>
                      <a:rPr lang="en-US" sz="2400" i="1">
                        <a:latin typeface="Cambria Math" panose="02040503050406030204" pitchFamily="18" charset="0"/>
                      </a:rPr>
                      <m:t>3+ </m:t>
                    </m:r>
                    <m:r>
                      <a:rPr lang="en-US" sz="2400" b="0" i="1" smtClean="0">
                        <a:latin typeface="Cambria Math" panose="02040503050406030204" pitchFamily="18" charset="0"/>
                      </a:rPr>
                      <m:t>𝑏</m:t>
                    </m:r>
                  </m:oMath>
                </a14:m>
                <a:r>
                  <a:rPr lang="en-US" sz="2400" dirty="0"/>
                  <a:t> </a:t>
                </a:r>
              </a:p>
              <a:p>
                <a:pPr algn="ctr"/>
                <a:endParaRPr lang="en-US" sz="2400" dirty="0"/>
              </a:p>
              <a:p>
                <a:r>
                  <a:rPr lang="en-US" sz="2400" dirty="0"/>
                  <a:t>4. Apply Activation form</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1.</m:t>
                      </m:r>
                      <m:r>
                        <a:rPr lang="en-US" sz="2400" i="1">
                          <a:latin typeface="Cambria Math" panose="02040503050406030204" pitchFamily="18" charset="0"/>
                        </a:rPr>
                        <m:t>𝑊</m:t>
                      </m:r>
                      <m:r>
                        <a:rPr lang="en-US" sz="2400" i="1">
                          <a:latin typeface="Cambria Math" panose="02040503050406030204" pitchFamily="18" charset="0"/>
                        </a:rPr>
                        <m:t>1+</m:t>
                      </m:r>
                      <m:r>
                        <a:rPr lang="en-US" sz="2400" i="1">
                          <a:latin typeface="Cambria Math" panose="02040503050406030204" pitchFamily="18" charset="0"/>
                        </a:rPr>
                        <m:t>𝑋</m:t>
                      </m:r>
                      <m:r>
                        <a:rPr lang="en-US" sz="2400" i="1">
                          <a:latin typeface="Cambria Math" panose="02040503050406030204" pitchFamily="18" charset="0"/>
                        </a:rPr>
                        <m:t>2.</m:t>
                      </m:r>
                      <m:r>
                        <a:rPr lang="en-US" sz="2400" i="1">
                          <a:latin typeface="Cambria Math" panose="02040503050406030204" pitchFamily="18" charset="0"/>
                        </a:rPr>
                        <m:t>𝑊</m:t>
                      </m:r>
                      <m:r>
                        <a:rPr lang="en-US" sz="2400" i="1">
                          <a:latin typeface="Cambria Math" panose="02040503050406030204" pitchFamily="18" charset="0"/>
                        </a:rPr>
                        <m:t>2+</m:t>
                      </m:r>
                      <m:r>
                        <a:rPr lang="en-US" sz="2400" i="1">
                          <a:latin typeface="Cambria Math" panose="02040503050406030204" pitchFamily="18" charset="0"/>
                        </a:rPr>
                        <m:t>𝑋</m:t>
                      </m:r>
                      <m:r>
                        <a:rPr lang="en-US" sz="2400" i="1">
                          <a:latin typeface="Cambria Math" panose="02040503050406030204" pitchFamily="18" charset="0"/>
                        </a:rPr>
                        <m:t>3.</m:t>
                      </m:r>
                      <m:r>
                        <a:rPr lang="en-US" sz="2400" i="1">
                          <a:latin typeface="Cambria Math" panose="02040503050406030204" pitchFamily="18" charset="0"/>
                        </a:rPr>
                        <m:t>𝑊</m:t>
                      </m:r>
                      <m:r>
                        <a:rPr lang="en-US" sz="2400" i="1">
                          <a:latin typeface="Cambria Math" panose="02040503050406030204" pitchFamily="18" charset="0"/>
                        </a:rPr>
                        <m:t>3+ </m:t>
                      </m:r>
                      <m:r>
                        <a:rPr lang="en-US" sz="2400" i="1">
                          <a:latin typeface="Cambria Math" panose="02040503050406030204" pitchFamily="18" charset="0"/>
                        </a:rPr>
                        <m:t>𝑏</m:t>
                      </m:r>
                      <m:r>
                        <a:rPr lang="en-US" sz="2400" b="0" i="1" smtClean="0">
                          <a:latin typeface="Cambria Math" panose="02040503050406030204" pitchFamily="18" charset="0"/>
                        </a:rPr>
                        <m:t>)</m:t>
                      </m:r>
                    </m:oMath>
                  </m:oMathPara>
                </a14:m>
                <a:endParaRPr lang="en-IN" sz="2400" dirty="0"/>
              </a:p>
            </p:txBody>
          </p:sp>
        </mc:Choice>
        <mc:Fallback xmlns="">
          <p:sp>
            <p:nvSpPr>
              <p:cNvPr id="27" name="TextBox 26">
                <a:extLst>
                  <a:ext uri="{FF2B5EF4-FFF2-40B4-BE49-F238E27FC236}">
                    <a16:creationId xmlns:a16="http://schemas.microsoft.com/office/drawing/2014/main" id="{5C8D96BA-D9FA-4BF4-A080-02CD4FC6C2C4}"/>
                  </a:ext>
                </a:extLst>
              </p:cNvPr>
              <p:cNvSpPr txBox="1">
                <a:spLocks noRot="1" noChangeAspect="1" noMove="1" noResize="1" noEditPoints="1" noAdjustHandles="1" noChangeArrowheads="1" noChangeShapeType="1" noTextEdit="1"/>
              </p:cNvSpPr>
              <p:nvPr/>
            </p:nvSpPr>
            <p:spPr>
              <a:xfrm>
                <a:off x="3499337" y="2402999"/>
                <a:ext cx="5904925" cy="4130776"/>
              </a:xfrm>
              <a:prstGeom prst="rect">
                <a:avLst/>
              </a:prstGeom>
              <a:blipFill>
                <a:blip r:embed="rId2"/>
                <a:stretch>
                  <a:fillRect l="-1548" t="-1180" b="-1622"/>
                </a:stretch>
              </a:blipFill>
            </p:spPr>
            <p:txBody>
              <a:bodyPr/>
              <a:lstStyle/>
              <a:p>
                <a:r>
                  <a:rPr lang="en-IN">
                    <a:noFill/>
                  </a:rPr>
                  <a:t> </a:t>
                </a:r>
              </a:p>
            </p:txBody>
          </p:sp>
        </mc:Fallback>
      </mc:AlternateContent>
    </p:spTree>
    <p:extLst>
      <p:ext uri="{BB962C8B-B14F-4D97-AF65-F5344CB8AC3E}">
        <p14:creationId xmlns:p14="http://schemas.microsoft.com/office/powerpoint/2010/main" val="39433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B8ED-F74F-4459-B6A2-688A293A35B4}"/>
              </a:ext>
            </a:extLst>
          </p:cNvPr>
          <p:cNvSpPr>
            <a:spLocks noGrp="1"/>
          </p:cNvSpPr>
          <p:nvPr>
            <p:ph type="title"/>
          </p:nvPr>
        </p:nvSpPr>
        <p:spPr/>
        <p:txBody>
          <a:bodyPr/>
          <a:lstStyle/>
          <a:p>
            <a:r>
              <a:rPr lang="en-US" dirty="0"/>
              <a:t>Artificial Neural Network: Activation Function</a:t>
            </a:r>
            <a:endParaRPr lang="en-IN" dirty="0"/>
          </a:p>
        </p:txBody>
      </p:sp>
      <p:sp>
        <p:nvSpPr>
          <p:cNvPr id="3" name="Date Placeholder 2">
            <a:extLst>
              <a:ext uri="{FF2B5EF4-FFF2-40B4-BE49-F238E27FC236}">
                <a16:creationId xmlns:a16="http://schemas.microsoft.com/office/drawing/2014/main" id="{55732F70-0A58-4DA2-A09B-14995FA45469}"/>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9908582A-8CAF-43DD-B9A9-21FB69710837}"/>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18BBF3A1-67F7-48D6-9E20-A4AE7404D6C6}"/>
              </a:ext>
            </a:extLst>
          </p:cNvPr>
          <p:cNvSpPr>
            <a:spLocks noGrp="1"/>
          </p:cNvSpPr>
          <p:nvPr>
            <p:ph type="sldNum" sz="quarter" idx="12"/>
          </p:nvPr>
        </p:nvSpPr>
        <p:spPr/>
        <p:txBody>
          <a:bodyPr/>
          <a:lstStyle/>
          <a:p>
            <a:fld id="{8E7B0F21-D4CD-49F4-A017-610E9F53B950}" type="slidenum">
              <a:rPr lang="en-IN" smtClean="0"/>
              <a:pPr/>
              <a:t>9</a:t>
            </a:fld>
            <a:endParaRPr lang="en-IN" dirty="0"/>
          </a:p>
        </p:txBody>
      </p:sp>
      <p:sp>
        <p:nvSpPr>
          <p:cNvPr id="6" name="TextBox 5">
            <a:extLst>
              <a:ext uri="{FF2B5EF4-FFF2-40B4-BE49-F238E27FC236}">
                <a16:creationId xmlns:a16="http://schemas.microsoft.com/office/drawing/2014/main" id="{F1638511-6881-4CC0-A387-FE752BB1D27E}"/>
              </a:ext>
            </a:extLst>
          </p:cNvPr>
          <p:cNvSpPr txBox="1"/>
          <p:nvPr/>
        </p:nvSpPr>
        <p:spPr>
          <a:xfrm>
            <a:off x="197776" y="1396070"/>
            <a:ext cx="4114800" cy="830997"/>
          </a:xfrm>
          <a:prstGeom prst="rect">
            <a:avLst/>
          </a:prstGeom>
          <a:solidFill>
            <a:schemeClr val="accent4">
              <a:lumMod val="60000"/>
              <a:lumOff val="40000"/>
            </a:schemeClr>
          </a:solidFill>
        </p:spPr>
        <p:txBody>
          <a:bodyPr wrap="square" rtlCol="0">
            <a:spAutoFit/>
          </a:bodyPr>
          <a:lstStyle/>
          <a:p>
            <a:pPr algn="just"/>
            <a:r>
              <a:rPr lang="en-US" sz="2400" dirty="0"/>
              <a:t>Activation Function is a non-linear mathematical equation</a:t>
            </a:r>
            <a:endParaRPr lang="en-IN" sz="2400" dirty="0"/>
          </a:p>
        </p:txBody>
      </p:sp>
      <p:pic>
        <p:nvPicPr>
          <p:cNvPr id="7" name="Google Shape;473;p27">
            <a:extLst>
              <a:ext uri="{FF2B5EF4-FFF2-40B4-BE49-F238E27FC236}">
                <a16:creationId xmlns:a16="http://schemas.microsoft.com/office/drawing/2014/main" id="{2554737D-CCE8-460D-BBED-8772DF463792}"/>
              </a:ext>
            </a:extLst>
          </p:cNvPr>
          <p:cNvPicPr preferRelativeResize="0"/>
          <p:nvPr/>
        </p:nvPicPr>
        <p:blipFill rotWithShape="1">
          <a:blip r:embed="rId2">
            <a:alphaModFix/>
          </a:blip>
          <a:srcRect l="10334" t="5146" r="7964" b="5813"/>
          <a:stretch/>
        </p:blipFill>
        <p:spPr>
          <a:xfrm>
            <a:off x="1" y="3804197"/>
            <a:ext cx="4985238" cy="2679395"/>
          </a:xfrm>
          <a:prstGeom prst="rect">
            <a:avLst/>
          </a:prstGeom>
          <a:noFill/>
          <a:ln>
            <a:noFill/>
          </a:ln>
        </p:spPr>
      </p:pic>
      <p:pic>
        <p:nvPicPr>
          <p:cNvPr id="9" name="Google Shape;474;p27">
            <a:extLst>
              <a:ext uri="{FF2B5EF4-FFF2-40B4-BE49-F238E27FC236}">
                <a16:creationId xmlns:a16="http://schemas.microsoft.com/office/drawing/2014/main" id="{AE27FAC8-AD90-4F43-B285-354A3FE88669}"/>
              </a:ext>
            </a:extLst>
          </p:cNvPr>
          <p:cNvPicPr preferRelativeResize="0"/>
          <p:nvPr/>
        </p:nvPicPr>
        <p:blipFill>
          <a:blip r:embed="rId3">
            <a:alphaModFix/>
          </a:blip>
          <a:stretch>
            <a:fillRect/>
          </a:stretch>
        </p:blipFill>
        <p:spPr>
          <a:xfrm>
            <a:off x="5086325" y="1102616"/>
            <a:ext cx="4000550" cy="1806915"/>
          </a:xfrm>
          <a:prstGeom prst="rect">
            <a:avLst/>
          </a:prstGeom>
          <a:noFill/>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3A2B3D-BFFE-4B09-A512-506549807A39}"/>
                  </a:ext>
                </a:extLst>
              </p:cNvPr>
              <p:cNvSpPr txBox="1"/>
              <p:nvPr/>
            </p:nvSpPr>
            <p:spPr>
              <a:xfrm>
                <a:off x="197776" y="2520521"/>
                <a:ext cx="4985238" cy="1015663"/>
              </a:xfrm>
              <a:prstGeom prst="rect">
                <a:avLst/>
              </a:prstGeom>
              <a:solidFill>
                <a:schemeClr val="accent6">
                  <a:lumMod val="60000"/>
                  <a:lumOff val="40000"/>
                </a:schemeClr>
              </a:solidFill>
            </p:spPr>
            <p:txBody>
              <a:bodyPr wrap="square" rtlCol="0">
                <a:spAutoFit/>
              </a:bodyPr>
              <a:lstStyle/>
              <a:p>
                <a:pPr algn="ctr"/>
                <a:r>
                  <a:rPr lang="en-US" sz="2000" dirty="0"/>
                  <a:t>The bias term serves as a threshold value for the activation term:</a:t>
                </a:r>
              </a:p>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𝒀</m:t>
                      </m:r>
                      <m:r>
                        <a:rPr lang="en-US" sz="2000" b="1" i="1" smtClean="0">
                          <a:latin typeface="Cambria Math" panose="02040503050406030204" pitchFamily="18" charset="0"/>
                        </a:rPr>
                        <m:t>=</m:t>
                      </m:r>
                      <m:r>
                        <a:rPr lang="en-US" sz="2000" b="1" i="1" smtClean="0">
                          <a:latin typeface="Cambria Math" panose="02040503050406030204" pitchFamily="18" charset="0"/>
                        </a:rPr>
                        <m:t>𝝈</m:t>
                      </m:r>
                      <m:r>
                        <a:rPr lang="en-US" sz="2000" b="1" i="1" smtClean="0">
                          <a:latin typeface="Cambria Math" panose="02040503050406030204" pitchFamily="18" charset="0"/>
                        </a:rPr>
                        <m:t>(</m:t>
                      </m:r>
                      <m:r>
                        <a:rPr lang="en-US" sz="2000" b="1" i="1" smtClean="0">
                          <a:solidFill>
                            <a:schemeClr val="bg1"/>
                          </a:solidFill>
                          <a:latin typeface="Cambria Math" panose="02040503050406030204" pitchFamily="18" charset="0"/>
                        </a:rPr>
                        <m:t>𝑿</m:t>
                      </m:r>
                      <m:r>
                        <a:rPr lang="en-US" sz="2000" b="1" i="1" smtClean="0">
                          <a:solidFill>
                            <a:schemeClr val="bg1"/>
                          </a:solidFill>
                          <a:latin typeface="Cambria Math" panose="02040503050406030204" pitchFamily="18" charset="0"/>
                        </a:rPr>
                        <m:t>𝟏</m:t>
                      </m:r>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𝑾</m:t>
                      </m:r>
                      <m:r>
                        <a:rPr lang="en-US" sz="2000" b="1" i="1" smtClean="0">
                          <a:solidFill>
                            <a:schemeClr val="bg1"/>
                          </a:solidFill>
                          <a:latin typeface="Cambria Math" panose="02040503050406030204" pitchFamily="18" charset="0"/>
                        </a:rPr>
                        <m:t>𝟏</m:t>
                      </m:r>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𝑿</m:t>
                      </m:r>
                      <m:r>
                        <a:rPr lang="en-US" sz="2000" b="1" i="1" smtClean="0">
                          <a:solidFill>
                            <a:schemeClr val="bg1"/>
                          </a:solidFill>
                          <a:latin typeface="Cambria Math" panose="02040503050406030204" pitchFamily="18" charset="0"/>
                        </a:rPr>
                        <m:t>𝟐</m:t>
                      </m:r>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𝑾</m:t>
                      </m:r>
                      <m:r>
                        <a:rPr lang="en-US" sz="2000" b="1" i="1" smtClean="0">
                          <a:solidFill>
                            <a:schemeClr val="bg1"/>
                          </a:solidFill>
                          <a:latin typeface="Cambria Math" panose="02040503050406030204" pitchFamily="18" charset="0"/>
                        </a:rPr>
                        <m:t>𝟐</m:t>
                      </m:r>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𝑿</m:t>
                      </m:r>
                      <m:r>
                        <a:rPr lang="en-US" sz="2000" b="1" i="1" smtClean="0">
                          <a:solidFill>
                            <a:schemeClr val="bg1"/>
                          </a:solidFill>
                          <a:latin typeface="Cambria Math" panose="02040503050406030204" pitchFamily="18" charset="0"/>
                        </a:rPr>
                        <m:t>𝟑</m:t>
                      </m:r>
                      <m: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𝑾</m:t>
                      </m:r>
                      <m:r>
                        <a:rPr lang="en-US" sz="2000" b="1" i="1" smtClean="0">
                          <a:solidFill>
                            <a:schemeClr val="bg1"/>
                          </a:solidFill>
                          <a:latin typeface="Cambria Math" panose="02040503050406030204" pitchFamily="18" charset="0"/>
                        </a:rPr>
                        <m:t>𝟑</m:t>
                      </m:r>
                      <m:r>
                        <a:rPr lang="en-US" sz="2000" b="1" i="1">
                          <a:latin typeface="Cambria Math" panose="02040503050406030204" pitchFamily="18" charset="0"/>
                        </a:rPr>
                        <m:t>+ </m:t>
                      </m:r>
                      <m:r>
                        <a:rPr lang="en-US" sz="2000" b="1" i="1">
                          <a:latin typeface="Cambria Math" panose="02040503050406030204" pitchFamily="18" charset="0"/>
                        </a:rPr>
                        <m:t>𝒃</m:t>
                      </m:r>
                      <m:r>
                        <a:rPr lang="en-US" sz="2000" b="1" i="1" smtClean="0">
                          <a:latin typeface="Cambria Math" panose="02040503050406030204" pitchFamily="18" charset="0"/>
                        </a:rPr>
                        <m:t>)</m:t>
                      </m:r>
                    </m:oMath>
                  </m:oMathPara>
                </a14:m>
                <a:endParaRPr lang="en-IN" sz="2000" b="1" dirty="0"/>
              </a:p>
            </p:txBody>
          </p:sp>
        </mc:Choice>
        <mc:Fallback xmlns="">
          <p:sp>
            <p:nvSpPr>
              <p:cNvPr id="10" name="TextBox 9">
                <a:extLst>
                  <a:ext uri="{FF2B5EF4-FFF2-40B4-BE49-F238E27FC236}">
                    <a16:creationId xmlns:a16="http://schemas.microsoft.com/office/drawing/2014/main" id="{D13A2B3D-BFFE-4B09-A512-506549807A39}"/>
                  </a:ext>
                </a:extLst>
              </p:cNvPr>
              <p:cNvSpPr txBox="1">
                <a:spLocks noRot="1" noChangeAspect="1" noMove="1" noResize="1" noEditPoints="1" noAdjustHandles="1" noChangeArrowheads="1" noChangeShapeType="1" noTextEdit="1"/>
              </p:cNvSpPr>
              <p:nvPr/>
            </p:nvSpPr>
            <p:spPr>
              <a:xfrm>
                <a:off x="197776" y="2520521"/>
                <a:ext cx="4985238" cy="1015663"/>
              </a:xfrm>
              <a:prstGeom prst="rect">
                <a:avLst/>
              </a:prstGeom>
              <a:blipFill>
                <a:blip r:embed="rId4"/>
                <a:stretch>
                  <a:fillRect t="-2994" r="-244" b="-5389"/>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25E52900-E6D5-4692-982D-87998AD2FB82}"/>
              </a:ext>
            </a:extLst>
          </p:cNvPr>
          <p:cNvSpPr txBox="1"/>
          <p:nvPr/>
        </p:nvSpPr>
        <p:spPr>
          <a:xfrm>
            <a:off x="4972075" y="3779010"/>
            <a:ext cx="4114800" cy="2277547"/>
          </a:xfrm>
          <a:prstGeom prst="rect">
            <a:avLst/>
          </a:prstGeom>
          <a:solidFill>
            <a:schemeClr val="accent4">
              <a:lumMod val="60000"/>
              <a:lumOff val="40000"/>
            </a:schemeClr>
          </a:solidFill>
        </p:spPr>
        <p:txBody>
          <a:bodyPr wrap="square" rtlCol="0">
            <a:spAutoFit/>
          </a:bodyPr>
          <a:lstStyle/>
          <a:p>
            <a:pPr algn="just"/>
            <a:r>
              <a:rPr lang="en-US" sz="2300" b="1" dirty="0"/>
              <a:t>Activation Function is inspired from biological neuron:</a:t>
            </a:r>
          </a:p>
          <a:p>
            <a:pPr marL="342900" indent="-342900" algn="just">
              <a:buFont typeface="Arial" panose="020B0604020202020204" pitchFamily="34" charset="0"/>
              <a:buChar char="•"/>
            </a:pPr>
            <a:r>
              <a:rPr lang="en-US" sz="1900" dirty="0"/>
              <a:t>Neurons would not fire and pass the input signal to the next neuron until and unless certain threshold is reached</a:t>
            </a:r>
          </a:p>
          <a:p>
            <a:pPr marL="342900" indent="-342900" algn="just">
              <a:buFont typeface="Arial" panose="020B0604020202020204" pitchFamily="34" charset="0"/>
              <a:buChar char="•"/>
            </a:pPr>
            <a:endParaRPr lang="en-IN" sz="2000" dirty="0"/>
          </a:p>
        </p:txBody>
      </p:sp>
      <p:cxnSp>
        <p:nvCxnSpPr>
          <p:cNvPr id="15" name="Straight Arrow Connector 14">
            <a:extLst>
              <a:ext uri="{FF2B5EF4-FFF2-40B4-BE49-F238E27FC236}">
                <a16:creationId xmlns:a16="http://schemas.microsoft.com/office/drawing/2014/main" id="{337E1157-0EB5-418D-AC73-9689FDC76261}"/>
              </a:ext>
            </a:extLst>
          </p:cNvPr>
          <p:cNvCxnSpPr/>
          <p:nvPr/>
        </p:nvCxnSpPr>
        <p:spPr>
          <a:xfrm flipH="1">
            <a:off x="2576146" y="5653454"/>
            <a:ext cx="720969" cy="6330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5F92BF5-5CB9-4AA9-A34A-6050352E8653}"/>
              </a:ext>
            </a:extLst>
          </p:cNvPr>
          <p:cNvSpPr txBox="1"/>
          <p:nvPr/>
        </p:nvSpPr>
        <p:spPr>
          <a:xfrm>
            <a:off x="3028950" y="5284122"/>
            <a:ext cx="558312" cy="369332"/>
          </a:xfrm>
          <a:prstGeom prst="rect">
            <a:avLst/>
          </a:prstGeom>
          <a:noFill/>
          <a:ln>
            <a:solidFill>
              <a:schemeClr val="tx1"/>
            </a:solidFill>
          </a:ln>
        </p:spPr>
        <p:txBody>
          <a:bodyPr wrap="square" rtlCol="0">
            <a:spAutoFit/>
          </a:bodyPr>
          <a:lstStyle/>
          <a:p>
            <a:pPr algn="ctr"/>
            <a:r>
              <a:rPr lang="en-US" dirty="0"/>
              <a:t>Bias</a:t>
            </a:r>
            <a:endParaRPr lang="en-IN" dirty="0"/>
          </a:p>
        </p:txBody>
      </p:sp>
    </p:spTree>
    <p:extLst>
      <p:ext uri="{BB962C8B-B14F-4D97-AF65-F5344CB8AC3E}">
        <p14:creationId xmlns:p14="http://schemas.microsoft.com/office/powerpoint/2010/main" val="19481654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1215</TotalTime>
  <Words>2771</Words>
  <Application>Microsoft Office PowerPoint</Application>
  <PresentationFormat>On-screen Show (4:3)</PresentationFormat>
  <Paragraphs>631</Paragraphs>
  <Slides>38</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Office Theme</vt:lpstr>
      <vt:lpstr>Equation</vt:lpstr>
      <vt:lpstr>Energy-Efficient Neuromorphic Computing </vt:lpstr>
      <vt:lpstr>Content</vt:lpstr>
      <vt:lpstr>Energy-Efficient Neuromorphic Computing</vt:lpstr>
      <vt:lpstr>Artificial Neural Network: Motivation </vt:lpstr>
      <vt:lpstr>Artificial Neural Network: Training &amp; Testing Phase</vt:lpstr>
      <vt:lpstr>Artificial Neural Network: Example</vt:lpstr>
      <vt:lpstr>Artificial Neural Network: Perceptron</vt:lpstr>
      <vt:lpstr>Artificial Neural Network: Perceptron</vt:lpstr>
      <vt:lpstr>Artificial Neural Network: Activation Function</vt:lpstr>
      <vt:lpstr>Artificial Neural Network: Activation Function</vt:lpstr>
      <vt:lpstr>Artificial Neural Network: Activation Function</vt:lpstr>
      <vt:lpstr>Artificial Neural Network: Simple ANN</vt:lpstr>
      <vt:lpstr>Artificial Neural Network: Simple ANN</vt:lpstr>
      <vt:lpstr>Artificial Neural Network: Forward Propagation</vt:lpstr>
      <vt:lpstr>Artificial Neural Network: Gradient Descent</vt:lpstr>
      <vt:lpstr>Artificial Neural Network: Gradient Descent</vt:lpstr>
      <vt:lpstr>Artificial Neural Network: Backpropagation</vt:lpstr>
      <vt:lpstr>Artificial Neural Network: Backpropagation</vt:lpstr>
      <vt:lpstr>Artificial Neural Network: Character Recognition</vt:lpstr>
      <vt:lpstr>Artificial Neural Network: Neural Architecture</vt:lpstr>
      <vt:lpstr>Artificial Neural Network: Setting Neural Architecture</vt:lpstr>
      <vt:lpstr>Artificial Neural Network: Noise Tolerance </vt:lpstr>
      <vt:lpstr>Spintronics: Spin-Electronics</vt:lpstr>
      <vt:lpstr>Content</vt:lpstr>
      <vt:lpstr>Magnetic Anisotropy</vt:lpstr>
      <vt:lpstr>Potential Landscape of Magnet</vt:lpstr>
      <vt:lpstr>Magnetic Field applied along in-plane hard axis</vt:lpstr>
      <vt:lpstr>Magnetic Field applied along in-plane Easy axis</vt:lpstr>
      <vt:lpstr>Magnetostriction</vt:lpstr>
      <vt:lpstr>Multiferroics</vt:lpstr>
      <vt:lpstr>Design of Neural Network </vt:lpstr>
      <vt:lpstr>Content</vt:lpstr>
      <vt:lpstr>Experimental</vt:lpstr>
      <vt:lpstr>Experimental: Electromagnet </vt:lpstr>
      <vt:lpstr>Experimental: Magnetic Thermal Annealing</vt:lpstr>
      <vt:lpstr>Experimental: Gaussmeter</vt:lpstr>
      <vt:lpstr>Experimental: Gaussmeter</vt:lpstr>
      <vt:lpstr>Experimental: Gaussmeter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Kuntal Roy</dc:creator>
  <cp:lastModifiedBy>Kuntal Roy</cp:lastModifiedBy>
  <cp:revision>29</cp:revision>
  <dcterms:created xsi:type="dcterms:W3CDTF">2021-09-25T04:40:51Z</dcterms:created>
  <dcterms:modified xsi:type="dcterms:W3CDTF">2021-09-27T07:54:09Z</dcterms:modified>
</cp:coreProperties>
</file>